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sldIdLst>
    <p:sldId id="499" r:id="rId2"/>
    <p:sldId id="781" r:id="rId3"/>
    <p:sldId id="783" r:id="rId4"/>
    <p:sldId id="707" r:id="rId5"/>
    <p:sldId id="797" r:id="rId6"/>
    <p:sldId id="796" r:id="rId7"/>
    <p:sldId id="802" r:id="rId8"/>
    <p:sldId id="520" r:id="rId9"/>
    <p:sldId id="616" r:id="rId10"/>
    <p:sldId id="558" r:id="rId11"/>
    <p:sldId id="562" r:id="rId12"/>
    <p:sldId id="776" r:id="rId13"/>
    <p:sldId id="787" r:id="rId14"/>
    <p:sldId id="756" r:id="rId15"/>
    <p:sldId id="808" r:id="rId16"/>
    <p:sldId id="798" r:id="rId17"/>
    <p:sldId id="800" r:id="rId18"/>
    <p:sldId id="801" r:id="rId19"/>
    <p:sldId id="692" r:id="rId20"/>
    <p:sldId id="770" r:id="rId21"/>
    <p:sldId id="807" r:id="rId22"/>
    <p:sldId id="626" r:id="rId23"/>
    <p:sldId id="767" r:id="rId24"/>
    <p:sldId id="806" r:id="rId25"/>
    <p:sldId id="804" r:id="rId26"/>
    <p:sldId id="805" r:id="rId27"/>
    <p:sldId id="795" r:id="rId28"/>
  </p:sldIdLst>
  <p:sldSz cx="9144000" cy="5143500" type="screen16x9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617"/>
    <a:srgbClr val="DD8A2E"/>
    <a:srgbClr val="116E8A"/>
    <a:srgbClr val="A2C746"/>
    <a:srgbClr val="0E82BD"/>
    <a:srgbClr val="00407A"/>
    <a:srgbClr val="52B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55" autoAdjust="0"/>
    <p:restoredTop sz="87299" autoAdjust="0"/>
  </p:normalViewPr>
  <p:slideViewPr>
    <p:cSldViewPr>
      <p:cViewPr varScale="1">
        <p:scale>
          <a:sx n="137" d="100"/>
          <a:sy n="137" d="100"/>
        </p:scale>
        <p:origin x="130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72"/>
    </p:cViewPr>
  </p:sorterViewPr>
  <p:notesViewPr>
    <p:cSldViewPr>
      <p:cViewPr varScale="1">
        <p:scale>
          <a:sx n="72" d="100"/>
          <a:sy n="72" d="100"/>
        </p:scale>
        <p:origin x="-2528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image" Target="../media/image38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image" Target="../media/image38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D24AF8-C8F6-CB41-AE1D-C5AD628B194C}" type="doc">
      <dgm:prSet loTypeId="urn:microsoft.com/office/officeart/2008/layout/AscendingPictureAccentProcess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473B6D1-188A-2741-9694-3DED0466973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Venus</a:t>
          </a:r>
        </a:p>
      </dgm:t>
    </dgm:pt>
    <dgm:pt modelId="{E074FF53-BF73-A948-BD87-A056CAEFBAB2}" type="parTrans" cxnId="{B044670E-8F6E-6346-8A5E-42FD4B3CAD14}">
      <dgm:prSet/>
      <dgm:spPr/>
      <dgm:t>
        <a:bodyPr/>
        <a:lstStyle/>
        <a:p>
          <a:endParaRPr lang="en-US"/>
        </a:p>
      </dgm:t>
    </dgm:pt>
    <dgm:pt modelId="{F164B365-2390-BE44-934B-F60439EF6C90}" type="sibTrans" cxnId="{B044670E-8F6E-6346-8A5E-42FD4B3CAD1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8671212-839D-424A-8BB1-A0D1F4FE095E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Brackbill</a:t>
          </a:r>
          <a:r>
            <a:rPr lang="en-US" dirty="0">
              <a:solidFill>
                <a:schemeClr val="bg1"/>
              </a:solidFill>
            </a:rPr>
            <a:t>, </a:t>
          </a:r>
          <a:r>
            <a:rPr lang="en-US" dirty="0" err="1">
              <a:solidFill>
                <a:schemeClr val="bg1"/>
              </a:solidFill>
            </a:rPr>
            <a:t>Forslund</a:t>
          </a:r>
          <a:r>
            <a:rPr lang="en-US" dirty="0">
              <a:solidFill>
                <a:schemeClr val="bg1"/>
              </a:solidFill>
            </a:rPr>
            <a:t>, JCP, 1985</a:t>
          </a:r>
        </a:p>
      </dgm:t>
    </dgm:pt>
    <dgm:pt modelId="{F65C4D7E-3C7C-4840-AD0F-FA6311BE07CA}" type="parTrans" cxnId="{61217382-995D-0744-A7BC-B88C75D074C4}">
      <dgm:prSet/>
      <dgm:spPr/>
      <dgm:t>
        <a:bodyPr/>
        <a:lstStyle/>
        <a:p>
          <a:endParaRPr lang="en-US"/>
        </a:p>
      </dgm:t>
    </dgm:pt>
    <dgm:pt modelId="{A27BB84F-B4AB-4442-AA5F-C025755E638F}" type="sibTrans" cxnId="{61217382-995D-0744-A7BC-B88C75D074C4}">
      <dgm:prSet/>
      <dgm:spPr/>
      <dgm:t>
        <a:bodyPr/>
        <a:lstStyle/>
        <a:p>
          <a:endParaRPr lang="en-US"/>
        </a:p>
      </dgm:t>
    </dgm:pt>
    <dgm:pt modelId="{29C02291-BF15-E848-BC7D-FE8F132CA1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Celeste</a:t>
          </a:r>
        </a:p>
      </dgm:t>
    </dgm:pt>
    <dgm:pt modelId="{8F91AE41-94C1-494F-A0B4-E95FD7FAA7CE}" type="parTrans" cxnId="{7DE16AF0-0386-3944-805E-2A23C1320F8B}">
      <dgm:prSet/>
      <dgm:spPr/>
      <dgm:t>
        <a:bodyPr/>
        <a:lstStyle/>
        <a:p>
          <a:endParaRPr lang="en-US"/>
        </a:p>
      </dgm:t>
    </dgm:pt>
    <dgm:pt modelId="{D14AD913-945A-7343-B90B-DEC39E00F883}" type="sibTrans" cxnId="{7DE16AF0-0386-3944-805E-2A23C1320F8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en-US"/>
        </a:p>
      </dgm:t>
    </dgm:pt>
    <dgm:pt modelId="{233FE0C2-A02F-AB47-9564-A5B5A363AA5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Lapenta, Ricci, </a:t>
          </a:r>
          <a:r>
            <a:rPr lang="en-US" dirty="0" err="1">
              <a:solidFill>
                <a:schemeClr val="bg1"/>
              </a:solidFill>
            </a:rPr>
            <a:t>Brackbill</a:t>
          </a:r>
          <a:r>
            <a:rPr lang="en-US" dirty="0">
              <a:solidFill>
                <a:schemeClr val="bg1"/>
              </a:solidFill>
            </a:rPr>
            <a:t>, </a:t>
          </a:r>
          <a:r>
            <a:rPr lang="en-US" dirty="0" err="1">
              <a:solidFill>
                <a:schemeClr val="bg1"/>
              </a:solidFill>
            </a:rPr>
            <a:t>PoP</a:t>
          </a:r>
          <a:r>
            <a:rPr lang="en-US" dirty="0">
              <a:solidFill>
                <a:schemeClr val="bg1"/>
              </a:solidFill>
            </a:rPr>
            <a:t>, 2005</a:t>
          </a:r>
        </a:p>
      </dgm:t>
    </dgm:pt>
    <dgm:pt modelId="{9FC65350-5262-1446-9D40-331805BB4C84}" type="parTrans" cxnId="{B924D675-85EC-1B43-937E-869114E8F926}">
      <dgm:prSet/>
      <dgm:spPr/>
      <dgm:t>
        <a:bodyPr/>
        <a:lstStyle/>
        <a:p>
          <a:endParaRPr lang="en-US"/>
        </a:p>
      </dgm:t>
    </dgm:pt>
    <dgm:pt modelId="{A100FB4A-A139-864F-8C43-33A8149EC6BE}" type="sibTrans" cxnId="{B924D675-85EC-1B43-937E-869114E8F926}">
      <dgm:prSet/>
      <dgm:spPr/>
      <dgm:t>
        <a:bodyPr/>
        <a:lstStyle/>
        <a:p>
          <a:endParaRPr lang="en-US"/>
        </a:p>
      </dgm:t>
    </dgm:pt>
    <dgm:pt modelId="{58DC2E09-5462-5D45-AB5F-002CBBEE001B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iPic</a:t>
          </a:r>
          <a:endParaRPr lang="en-US" dirty="0">
            <a:solidFill>
              <a:schemeClr val="bg1"/>
            </a:solidFill>
          </a:endParaRPr>
        </a:p>
      </dgm:t>
    </dgm:pt>
    <dgm:pt modelId="{AC5CEDC3-2A9C-AB47-BDE3-2760732AC3A2}" type="parTrans" cxnId="{DFA5FB88-6321-6844-9AD4-29319BF37099}">
      <dgm:prSet/>
      <dgm:spPr/>
      <dgm:t>
        <a:bodyPr/>
        <a:lstStyle/>
        <a:p>
          <a:endParaRPr lang="en-US"/>
        </a:p>
      </dgm:t>
    </dgm:pt>
    <dgm:pt modelId="{DBBCD7EB-14CD-524D-A6F3-E6054956F6E1}" type="sibTrans" cxnId="{DFA5FB88-6321-6844-9AD4-29319BF3709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6E51B7CD-C05B-4B4F-82A0-B119F86C852F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Markidis</a:t>
          </a:r>
          <a:r>
            <a:rPr lang="en-US" dirty="0">
              <a:solidFill>
                <a:schemeClr val="bg1"/>
              </a:solidFill>
            </a:rPr>
            <a:t>, Lapenta, MCS, 2010</a:t>
          </a:r>
        </a:p>
      </dgm:t>
    </dgm:pt>
    <dgm:pt modelId="{76001CF7-D085-3743-A77B-98162D3BA6C0}" type="parTrans" cxnId="{9DEBB736-86F1-044C-AC81-501A6725882C}">
      <dgm:prSet/>
      <dgm:spPr/>
      <dgm:t>
        <a:bodyPr/>
        <a:lstStyle/>
        <a:p>
          <a:endParaRPr lang="en-US"/>
        </a:p>
      </dgm:t>
    </dgm:pt>
    <dgm:pt modelId="{4CF76A7C-E8A5-EB4B-AFE5-D78A1E01745F}" type="sibTrans" cxnId="{9DEBB736-86F1-044C-AC81-501A6725882C}">
      <dgm:prSet/>
      <dgm:spPr/>
      <dgm:t>
        <a:bodyPr/>
        <a:lstStyle/>
        <a:p>
          <a:endParaRPr lang="en-US"/>
        </a:p>
      </dgm:t>
    </dgm:pt>
    <dgm:pt modelId="{A7C8120A-1538-5F48-B6E1-0AA7E5C4037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ECSIM</a:t>
          </a:r>
        </a:p>
      </dgm:t>
    </dgm:pt>
    <dgm:pt modelId="{3460C69A-CD53-C542-A85F-CA21CFE21577}" type="parTrans" cxnId="{761B6A2C-D86E-D447-8367-196B16EEF023}">
      <dgm:prSet/>
      <dgm:spPr/>
      <dgm:t>
        <a:bodyPr/>
        <a:lstStyle/>
        <a:p>
          <a:endParaRPr lang="en-US"/>
        </a:p>
      </dgm:t>
    </dgm:pt>
    <dgm:pt modelId="{2243BB83-83B2-2544-9C52-F92BE4E119F2}" type="sibTrans" cxnId="{761B6A2C-D86E-D447-8367-196B16EEF02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B7CECD79-E0C2-5D40-8E4E-456B3856157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Lapenta, JCP, 2017</a:t>
          </a:r>
        </a:p>
      </dgm:t>
    </dgm:pt>
    <dgm:pt modelId="{71BF5F16-F9D8-3A47-8575-BA1B18804F1E}" type="parTrans" cxnId="{A1AB9356-3995-9A46-8B0C-63CDA091BFBE}">
      <dgm:prSet/>
      <dgm:spPr/>
      <dgm:t>
        <a:bodyPr/>
        <a:lstStyle/>
        <a:p>
          <a:endParaRPr lang="en-US"/>
        </a:p>
      </dgm:t>
    </dgm:pt>
    <dgm:pt modelId="{A660F3CD-DDAE-5E4E-AD8B-3DE063AA7B7E}" type="sibTrans" cxnId="{A1AB9356-3995-9A46-8B0C-63CDA091BFBE}">
      <dgm:prSet/>
      <dgm:spPr/>
      <dgm:t>
        <a:bodyPr/>
        <a:lstStyle/>
        <a:p>
          <a:endParaRPr lang="en-US"/>
        </a:p>
      </dgm:t>
    </dgm:pt>
    <dgm:pt modelId="{5A7A0623-F4F0-0E41-9E38-32F28809483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New Directions</a:t>
          </a:r>
        </a:p>
      </dgm:t>
    </dgm:pt>
    <dgm:pt modelId="{2DDA4561-EA41-BF4A-AF98-0BAF46229A6F}" type="parTrans" cxnId="{DC2BBACA-D4F7-D644-B969-94DDAA02652F}">
      <dgm:prSet/>
      <dgm:spPr/>
      <dgm:t>
        <a:bodyPr/>
        <a:lstStyle/>
        <a:p>
          <a:endParaRPr lang="en-US"/>
        </a:p>
      </dgm:t>
    </dgm:pt>
    <dgm:pt modelId="{0D6F7641-8E57-304A-A53D-67E25E96343A}" type="sibTrans" cxnId="{DC2BBACA-D4F7-D644-B969-94DDAA02652F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</dgm:pt>
    <dgm:pt modelId="{9612DF9C-65C7-304B-8396-156B125A118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MLMD</a:t>
          </a:r>
        </a:p>
      </dgm:t>
    </dgm:pt>
    <dgm:pt modelId="{6478245B-4815-974A-827E-F08BE7945178}" type="parTrans" cxnId="{306B230B-430D-E346-9785-3DCB02FDE5F7}">
      <dgm:prSet/>
      <dgm:spPr/>
      <dgm:t>
        <a:bodyPr/>
        <a:lstStyle/>
        <a:p>
          <a:endParaRPr lang="en-US"/>
        </a:p>
      </dgm:t>
    </dgm:pt>
    <dgm:pt modelId="{71697E84-9023-D74B-8430-BA54174A8954}" type="sibTrans" cxnId="{306B230B-430D-E346-9785-3DCB02FDE5F7}">
      <dgm:prSet/>
      <dgm:spPr/>
      <dgm:t>
        <a:bodyPr/>
        <a:lstStyle/>
        <a:p>
          <a:endParaRPr lang="en-US"/>
        </a:p>
      </dgm:t>
    </dgm:pt>
    <dgm:pt modelId="{3F7E2196-C686-F94E-866F-5B16B37D4191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Exascale</a:t>
          </a:r>
          <a:r>
            <a:rPr lang="en-US" dirty="0">
              <a:solidFill>
                <a:schemeClr val="bg1"/>
              </a:solidFill>
            </a:rPr>
            <a:t>/GPU</a:t>
          </a:r>
        </a:p>
      </dgm:t>
    </dgm:pt>
    <dgm:pt modelId="{4B367B1C-087E-BF4F-9454-ACC156577B1E}" type="parTrans" cxnId="{DDDF0964-8A41-D946-87BF-5EBE3E1B91C3}">
      <dgm:prSet/>
      <dgm:spPr/>
      <dgm:t>
        <a:bodyPr/>
        <a:lstStyle/>
        <a:p>
          <a:endParaRPr lang="en-US"/>
        </a:p>
      </dgm:t>
    </dgm:pt>
    <dgm:pt modelId="{8F79DE9D-B0FA-0F4A-887F-FEECC40A29B3}" type="sibTrans" cxnId="{DDDF0964-8A41-D946-87BF-5EBE3E1B91C3}">
      <dgm:prSet/>
      <dgm:spPr/>
      <dgm:t>
        <a:bodyPr/>
        <a:lstStyle/>
        <a:p>
          <a:endParaRPr lang="en-US"/>
        </a:p>
      </dgm:t>
    </dgm:pt>
    <dgm:pt modelId="{937F740C-C0BC-1040-9B50-2F474655B74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Parsek2D</a:t>
          </a:r>
        </a:p>
      </dgm:t>
    </dgm:pt>
    <dgm:pt modelId="{92586E05-D065-3844-8126-E67C1421806C}" type="parTrans" cxnId="{1828019A-A8C1-D340-B8D9-C67A6939DD22}">
      <dgm:prSet/>
      <dgm:spPr/>
      <dgm:t>
        <a:bodyPr/>
        <a:lstStyle/>
        <a:p>
          <a:endParaRPr lang="en-GB"/>
        </a:p>
      </dgm:t>
    </dgm:pt>
    <dgm:pt modelId="{67EA6E2B-0F04-E44C-B319-FBC997512107}" type="sibTrans" cxnId="{1828019A-A8C1-D340-B8D9-C67A6939DD22}">
      <dgm:prSet/>
      <dgm:spPr/>
      <dgm:t>
        <a:bodyPr/>
        <a:lstStyle/>
        <a:p>
          <a:endParaRPr lang="en-GB"/>
        </a:p>
      </dgm:t>
    </dgm:pt>
    <dgm:pt modelId="{E8E6E503-6C26-DB47-8B8B-9BA0C0966DB1}" type="pres">
      <dgm:prSet presAssocID="{4CD24AF8-C8F6-CB41-AE1D-C5AD628B194C}" presName="Name0" presStyleCnt="0">
        <dgm:presLayoutVars>
          <dgm:chMax val="7"/>
          <dgm:chPref val="7"/>
          <dgm:dir/>
        </dgm:presLayoutVars>
      </dgm:prSet>
      <dgm:spPr/>
    </dgm:pt>
    <dgm:pt modelId="{AE72C149-5FF2-BF4F-BBD3-91DE0CBBE682}" type="pres">
      <dgm:prSet presAssocID="{4CD24AF8-C8F6-CB41-AE1D-C5AD628B194C}" presName="dot1" presStyleLbl="alignNode1" presStyleIdx="0" presStyleCnt="17"/>
      <dgm:spPr/>
    </dgm:pt>
    <dgm:pt modelId="{AE731AFC-8608-E443-84BC-FC49DA705A32}" type="pres">
      <dgm:prSet presAssocID="{4CD24AF8-C8F6-CB41-AE1D-C5AD628B194C}" presName="dot2" presStyleLbl="alignNode1" presStyleIdx="1" presStyleCnt="17"/>
      <dgm:spPr/>
    </dgm:pt>
    <dgm:pt modelId="{B2965B54-001E-5849-8AF7-DBC6B9DC3A81}" type="pres">
      <dgm:prSet presAssocID="{4CD24AF8-C8F6-CB41-AE1D-C5AD628B194C}" presName="dot3" presStyleLbl="alignNode1" presStyleIdx="2" presStyleCnt="17"/>
      <dgm:spPr/>
    </dgm:pt>
    <dgm:pt modelId="{DEA5B140-A099-6847-B56C-7B4C34169F55}" type="pres">
      <dgm:prSet presAssocID="{4CD24AF8-C8F6-CB41-AE1D-C5AD628B194C}" presName="dot4" presStyleLbl="alignNode1" presStyleIdx="3" presStyleCnt="17"/>
      <dgm:spPr/>
    </dgm:pt>
    <dgm:pt modelId="{06E2C089-2377-6848-BA96-23654292C6B7}" type="pres">
      <dgm:prSet presAssocID="{4CD24AF8-C8F6-CB41-AE1D-C5AD628B194C}" presName="dot5" presStyleLbl="alignNode1" presStyleIdx="4" presStyleCnt="17"/>
      <dgm:spPr/>
    </dgm:pt>
    <dgm:pt modelId="{1A1EF18A-B3F3-1A4B-97E2-5B41414C8A73}" type="pres">
      <dgm:prSet presAssocID="{4CD24AF8-C8F6-CB41-AE1D-C5AD628B194C}" presName="dot6" presStyleLbl="alignNode1" presStyleIdx="5" presStyleCnt="17"/>
      <dgm:spPr/>
    </dgm:pt>
    <dgm:pt modelId="{14A9A388-FC16-CD49-A9F1-B51F5912FC3D}" type="pres">
      <dgm:prSet presAssocID="{4CD24AF8-C8F6-CB41-AE1D-C5AD628B194C}" presName="dot7" presStyleLbl="alignNode1" presStyleIdx="6" presStyleCnt="17"/>
      <dgm:spPr/>
    </dgm:pt>
    <dgm:pt modelId="{98C9698D-3933-474B-B004-ABB61294111E}" type="pres">
      <dgm:prSet presAssocID="{4CD24AF8-C8F6-CB41-AE1D-C5AD628B194C}" presName="dot8" presStyleLbl="alignNode1" presStyleIdx="7" presStyleCnt="17"/>
      <dgm:spPr/>
    </dgm:pt>
    <dgm:pt modelId="{9FDEB511-126E-3546-82BF-BD0772399112}" type="pres">
      <dgm:prSet presAssocID="{4CD24AF8-C8F6-CB41-AE1D-C5AD628B194C}" presName="dot9" presStyleLbl="alignNode1" presStyleIdx="8" presStyleCnt="17"/>
      <dgm:spPr/>
    </dgm:pt>
    <dgm:pt modelId="{55CA4E6C-71FA-1141-9068-4959DCF8733C}" type="pres">
      <dgm:prSet presAssocID="{4CD24AF8-C8F6-CB41-AE1D-C5AD628B194C}" presName="dot10" presStyleLbl="alignNode1" presStyleIdx="9" presStyleCnt="17"/>
      <dgm:spPr/>
    </dgm:pt>
    <dgm:pt modelId="{39829AF7-BDEE-6844-85AC-797662F40B88}" type="pres">
      <dgm:prSet presAssocID="{4CD24AF8-C8F6-CB41-AE1D-C5AD628B194C}" presName="dotArrow1" presStyleLbl="alignNode1" presStyleIdx="10" presStyleCnt="17"/>
      <dgm:spPr/>
    </dgm:pt>
    <dgm:pt modelId="{BC628B88-6356-D944-A0BF-80CCC8A092B3}" type="pres">
      <dgm:prSet presAssocID="{4CD24AF8-C8F6-CB41-AE1D-C5AD628B194C}" presName="dotArrow2" presStyleLbl="alignNode1" presStyleIdx="11" presStyleCnt="17"/>
      <dgm:spPr/>
    </dgm:pt>
    <dgm:pt modelId="{1F735421-97F7-AF4C-B2D2-385CDF700811}" type="pres">
      <dgm:prSet presAssocID="{4CD24AF8-C8F6-CB41-AE1D-C5AD628B194C}" presName="dotArrow3" presStyleLbl="alignNode1" presStyleIdx="12" presStyleCnt="17"/>
      <dgm:spPr/>
    </dgm:pt>
    <dgm:pt modelId="{11455F2D-59FB-4D4C-9A97-6BC24EF5B2E6}" type="pres">
      <dgm:prSet presAssocID="{4CD24AF8-C8F6-CB41-AE1D-C5AD628B194C}" presName="dotArrow4" presStyleLbl="alignNode1" presStyleIdx="13" presStyleCnt="17"/>
      <dgm:spPr/>
    </dgm:pt>
    <dgm:pt modelId="{3DA281EF-9492-3642-9BCD-FAB2A4291321}" type="pres">
      <dgm:prSet presAssocID="{4CD24AF8-C8F6-CB41-AE1D-C5AD628B194C}" presName="dotArrow5" presStyleLbl="alignNode1" presStyleIdx="14" presStyleCnt="17"/>
      <dgm:spPr/>
    </dgm:pt>
    <dgm:pt modelId="{D6FA02C3-E7F8-7746-B948-70E6A789E16F}" type="pres">
      <dgm:prSet presAssocID="{4CD24AF8-C8F6-CB41-AE1D-C5AD628B194C}" presName="dotArrow6" presStyleLbl="alignNode1" presStyleIdx="15" presStyleCnt="17"/>
      <dgm:spPr/>
    </dgm:pt>
    <dgm:pt modelId="{81FDCFBB-9EF1-2D4C-AE1D-DDB9B73CE225}" type="pres">
      <dgm:prSet presAssocID="{4CD24AF8-C8F6-CB41-AE1D-C5AD628B194C}" presName="dotArrow7" presStyleLbl="alignNode1" presStyleIdx="16" presStyleCnt="17"/>
      <dgm:spPr/>
    </dgm:pt>
    <dgm:pt modelId="{B8809A41-4D80-1646-933B-0AA9490DE4C2}" type="pres">
      <dgm:prSet presAssocID="{1473B6D1-188A-2741-9694-3DED04669730}" presName="parTx1" presStyleLbl="node1" presStyleIdx="0" presStyleCnt="6"/>
      <dgm:spPr/>
    </dgm:pt>
    <dgm:pt modelId="{A52824F3-E232-8B4B-AF2C-0351B2947405}" type="pres">
      <dgm:prSet presAssocID="{1473B6D1-188A-2741-9694-3DED04669730}" presName="desTx1" presStyleLbl="revTx" presStyleIdx="0" presStyleCnt="5">
        <dgm:presLayoutVars>
          <dgm:bulletEnabled val="1"/>
        </dgm:presLayoutVars>
      </dgm:prSet>
      <dgm:spPr/>
    </dgm:pt>
    <dgm:pt modelId="{E97AB791-34B2-4D41-BFE4-A524763CD655}" type="pres">
      <dgm:prSet presAssocID="{F164B365-2390-BE44-934B-F60439EF6C90}" presName="picture1" presStyleCnt="0"/>
      <dgm:spPr/>
    </dgm:pt>
    <dgm:pt modelId="{74DB3271-684F-524A-BF8D-C8012BE25CEE}" type="pres">
      <dgm:prSet presAssocID="{F164B365-2390-BE44-934B-F60439EF6C90}" presName="imageRepeatNode" presStyleLbl="fgImgPlace1" presStyleIdx="0" presStyleCnt="6"/>
      <dgm:spPr/>
    </dgm:pt>
    <dgm:pt modelId="{1C9A5024-54C3-7D4F-9E19-DDCEC6FBC32B}" type="pres">
      <dgm:prSet presAssocID="{29C02291-BF15-E848-BC7D-FE8F132CA17E}" presName="parTx2" presStyleLbl="node1" presStyleIdx="1" presStyleCnt="6"/>
      <dgm:spPr/>
    </dgm:pt>
    <dgm:pt modelId="{3CD8E0F8-6F8B-F245-A1DC-6521FD78A0FE}" type="pres">
      <dgm:prSet presAssocID="{29C02291-BF15-E848-BC7D-FE8F132CA17E}" presName="desTx2" presStyleLbl="revTx" presStyleIdx="1" presStyleCnt="5">
        <dgm:presLayoutVars>
          <dgm:bulletEnabled val="1"/>
        </dgm:presLayoutVars>
      </dgm:prSet>
      <dgm:spPr/>
    </dgm:pt>
    <dgm:pt modelId="{AC03B9BD-1465-2544-A047-D66ED98107F9}" type="pres">
      <dgm:prSet presAssocID="{D14AD913-945A-7343-B90B-DEC39E00F883}" presName="picture2" presStyleCnt="0"/>
      <dgm:spPr/>
    </dgm:pt>
    <dgm:pt modelId="{F253D96D-4322-6645-B655-565065B696DD}" type="pres">
      <dgm:prSet presAssocID="{D14AD913-945A-7343-B90B-DEC39E00F883}" presName="imageRepeatNode" presStyleLbl="fgImgPlace1" presStyleIdx="1" presStyleCnt="6"/>
      <dgm:spPr/>
    </dgm:pt>
    <dgm:pt modelId="{509969D2-27D7-D44D-8C4C-6E596E80FC28}" type="pres">
      <dgm:prSet presAssocID="{937F740C-C0BC-1040-9B50-2F474655B740}" presName="parTx3" presStyleLbl="node1" presStyleIdx="2" presStyleCnt="6"/>
      <dgm:spPr/>
    </dgm:pt>
    <dgm:pt modelId="{3C23C2A0-A051-F747-90E5-D90EF2F17745}" type="pres">
      <dgm:prSet presAssocID="{67EA6E2B-0F04-E44C-B319-FBC997512107}" presName="picture3" presStyleCnt="0"/>
      <dgm:spPr/>
    </dgm:pt>
    <dgm:pt modelId="{74ACBBFD-C695-E742-B258-D3717C6E6812}" type="pres">
      <dgm:prSet presAssocID="{67EA6E2B-0F04-E44C-B319-FBC997512107}" presName="imageRepeatNode" presStyleLbl="fgImgPlace1" presStyleIdx="2" presStyleCnt="6"/>
      <dgm:spPr/>
    </dgm:pt>
    <dgm:pt modelId="{C72D76BB-451A-6F47-8183-CF12EB9F9C91}" type="pres">
      <dgm:prSet presAssocID="{58DC2E09-5462-5D45-AB5F-002CBBEE001B}" presName="parTx4" presStyleLbl="node1" presStyleIdx="3" presStyleCnt="6"/>
      <dgm:spPr/>
    </dgm:pt>
    <dgm:pt modelId="{24A93E37-B925-0D47-B78C-BC991EEC8F51}" type="pres">
      <dgm:prSet presAssocID="{58DC2E09-5462-5D45-AB5F-002CBBEE001B}" presName="desTx4" presStyleLbl="revTx" presStyleIdx="2" presStyleCnt="5">
        <dgm:presLayoutVars>
          <dgm:bulletEnabled val="1"/>
        </dgm:presLayoutVars>
      </dgm:prSet>
      <dgm:spPr/>
    </dgm:pt>
    <dgm:pt modelId="{746FB00F-F8AA-B541-9CD6-4E53E0FE8C32}" type="pres">
      <dgm:prSet presAssocID="{DBBCD7EB-14CD-524D-A6F3-E6054956F6E1}" presName="picture4" presStyleCnt="0"/>
      <dgm:spPr/>
    </dgm:pt>
    <dgm:pt modelId="{5EC80170-5053-4A4C-9652-EFE29F6D5B51}" type="pres">
      <dgm:prSet presAssocID="{DBBCD7EB-14CD-524D-A6F3-E6054956F6E1}" presName="imageRepeatNode" presStyleLbl="fgImgPlace1" presStyleIdx="3" presStyleCnt="6"/>
      <dgm:spPr/>
    </dgm:pt>
    <dgm:pt modelId="{715274FD-E663-4C4C-B097-E6A08BF1A737}" type="pres">
      <dgm:prSet presAssocID="{A7C8120A-1538-5F48-B6E1-0AA7E5C40376}" presName="parTx5" presStyleLbl="node1" presStyleIdx="4" presStyleCnt="6"/>
      <dgm:spPr/>
    </dgm:pt>
    <dgm:pt modelId="{0BD693CE-C295-6647-B2A4-D76CCE6B0974}" type="pres">
      <dgm:prSet presAssocID="{A7C8120A-1538-5F48-B6E1-0AA7E5C40376}" presName="desTx5" presStyleLbl="revTx" presStyleIdx="3" presStyleCnt="5">
        <dgm:presLayoutVars>
          <dgm:bulletEnabled val="1"/>
        </dgm:presLayoutVars>
      </dgm:prSet>
      <dgm:spPr/>
    </dgm:pt>
    <dgm:pt modelId="{75CD7392-E274-784A-AFE6-1E7E04682C30}" type="pres">
      <dgm:prSet presAssocID="{2243BB83-83B2-2544-9C52-F92BE4E119F2}" presName="picture5" presStyleCnt="0"/>
      <dgm:spPr/>
    </dgm:pt>
    <dgm:pt modelId="{7D357662-2AB3-2745-AB87-DAB2C7BAF3D4}" type="pres">
      <dgm:prSet presAssocID="{2243BB83-83B2-2544-9C52-F92BE4E119F2}" presName="imageRepeatNode" presStyleLbl="fgImgPlace1" presStyleIdx="4" presStyleCnt="6"/>
      <dgm:spPr/>
    </dgm:pt>
    <dgm:pt modelId="{E099C022-AD03-F648-89AD-6A9FC0171C0F}" type="pres">
      <dgm:prSet presAssocID="{5A7A0623-F4F0-0E41-9E38-32F288094838}" presName="parTx6" presStyleLbl="node1" presStyleIdx="5" presStyleCnt="6"/>
      <dgm:spPr/>
    </dgm:pt>
    <dgm:pt modelId="{A2CEFF67-3DA7-2F40-9E97-D957CFC8FE2D}" type="pres">
      <dgm:prSet presAssocID="{5A7A0623-F4F0-0E41-9E38-32F288094838}" presName="desTx6" presStyleLbl="revTx" presStyleIdx="4" presStyleCnt="5">
        <dgm:presLayoutVars>
          <dgm:bulletEnabled val="1"/>
        </dgm:presLayoutVars>
      </dgm:prSet>
      <dgm:spPr/>
    </dgm:pt>
    <dgm:pt modelId="{0BCC59D6-AAEB-BF4D-8C63-2D343F6F8401}" type="pres">
      <dgm:prSet presAssocID="{0D6F7641-8E57-304A-A53D-67E25E96343A}" presName="picture6" presStyleCnt="0"/>
      <dgm:spPr/>
    </dgm:pt>
    <dgm:pt modelId="{B2D5B650-4BD6-3C44-A146-5DD35D330F69}" type="pres">
      <dgm:prSet presAssocID="{0D6F7641-8E57-304A-A53D-67E25E96343A}" presName="imageRepeatNode" presStyleLbl="fgImgPlace1" presStyleIdx="5" presStyleCnt="6"/>
      <dgm:spPr/>
    </dgm:pt>
  </dgm:ptLst>
  <dgm:cxnLst>
    <dgm:cxn modelId="{0F4AA509-7F39-2C47-AB34-3A5A5A774F17}" type="presOf" srcId="{67EA6E2B-0F04-E44C-B319-FBC997512107}" destId="{74ACBBFD-C695-E742-B258-D3717C6E6812}" srcOrd="0" destOrd="0" presId="urn:microsoft.com/office/officeart/2008/layout/AscendingPictureAccentProcess"/>
    <dgm:cxn modelId="{306B230B-430D-E346-9785-3DCB02FDE5F7}" srcId="{5A7A0623-F4F0-0E41-9E38-32F288094838}" destId="{9612DF9C-65C7-304B-8396-156B125A118C}" srcOrd="0" destOrd="0" parTransId="{6478245B-4815-974A-827E-F08BE7945178}" sibTransId="{71697E84-9023-D74B-8430-BA54174A8954}"/>
    <dgm:cxn modelId="{B044670E-8F6E-6346-8A5E-42FD4B3CAD14}" srcId="{4CD24AF8-C8F6-CB41-AE1D-C5AD628B194C}" destId="{1473B6D1-188A-2741-9694-3DED04669730}" srcOrd="0" destOrd="0" parTransId="{E074FF53-BF73-A948-BD87-A056CAEFBAB2}" sibTransId="{F164B365-2390-BE44-934B-F60439EF6C90}"/>
    <dgm:cxn modelId="{057CBC23-445F-E048-B7E1-9A8545417853}" type="presOf" srcId="{6E51B7CD-C05B-4B4F-82A0-B119F86C852F}" destId="{24A93E37-B925-0D47-B78C-BC991EEC8F51}" srcOrd="0" destOrd="0" presId="urn:microsoft.com/office/officeart/2008/layout/AscendingPictureAccentProcess"/>
    <dgm:cxn modelId="{761B6A2C-D86E-D447-8367-196B16EEF023}" srcId="{4CD24AF8-C8F6-CB41-AE1D-C5AD628B194C}" destId="{A7C8120A-1538-5F48-B6E1-0AA7E5C40376}" srcOrd="4" destOrd="0" parTransId="{3460C69A-CD53-C542-A85F-CA21CFE21577}" sibTransId="{2243BB83-83B2-2544-9C52-F92BE4E119F2}"/>
    <dgm:cxn modelId="{84017233-DB09-1E44-815A-4C0DC5F75BD0}" type="presOf" srcId="{D14AD913-945A-7343-B90B-DEC39E00F883}" destId="{F253D96D-4322-6645-B655-565065B696DD}" srcOrd="0" destOrd="0" presId="urn:microsoft.com/office/officeart/2008/layout/AscendingPictureAccentProcess"/>
    <dgm:cxn modelId="{9DEBB736-86F1-044C-AC81-501A6725882C}" srcId="{58DC2E09-5462-5D45-AB5F-002CBBEE001B}" destId="{6E51B7CD-C05B-4B4F-82A0-B119F86C852F}" srcOrd="0" destOrd="0" parTransId="{76001CF7-D085-3743-A77B-98162D3BA6C0}" sibTransId="{4CF76A7C-E8A5-EB4B-AFE5-D78A1E01745F}"/>
    <dgm:cxn modelId="{9DEFE247-3F59-6747-B9D4-BE86AB7D2070}" type="presOf" srcId="{F164B365-2390-BE44-934B-F60439EF6C90}" destId="{74DB3271-684F-524A-BF8D-C8012BE25CEE}" srcOrd="0" destOrd="0" presId="urn:microsoft.com/office/officeart/2008/layout/AscendingPictureAccentProcess"/>
    <dgm:cxn modelId="{CBD6414E-A5C7-604C-B501-6B19659C1F9D}" type="presOf" srcId="{0D6F7641-8E57-304A-A53D-67E25E96343A}" destId="{B2D5B650-4BD6-3C44-A146-5DD35D330F69}" srcOrd="0" destOrd="0" presId="urn:microsoft.com/office/officeart/2008/layout/AscendingPictureAccentProcess"/>
    <dgm:cxn modelId="{DF367A50-B99B-B947-860D-B7DF75E5DAF5}" type="presOf" srcId="{2243BB83-83B2-2544-9C52-F92BE4E119F2}" destId="{7D357662-2AB3-2745-AB87-DAB2C7BAF3D4}" srcOrd="0" destOrd="0" presId="urn:microsoft.com/office/officeart/2008/layout/AscendingPictureAccentProcess"/>
    <dgm:cxn modelId="{A1AB9356-3995-9A46-8B0C-63CDA091BFBE}" srcId="{A7C8120A-1538-5F48-B6E1-0AA7E5C40376}" destId="{B7CECD79-E0C2-5D40-8E4E-456B38561578}" srcOrd="0" destOrd="0" parTransId="{71BF5F16-F9D8-3A47-8575-BA1B18804F1E}" sibTransId="{A660F3CD-DDAE-5E4E-AD8B-3DE063AA7B7E}"/>
    <dgm:cxn modelId="{40FC685C-D322-B24C-878C-E8B5D44AE699}" type="presOf" srcId="{4CD24AF8-C8F6-CB41-AE1D-C5AD628B194C}" destId="{E8E6E503-6C26-DB47-8B8B-9BA0C0966DB1}" srcOrd="0" destOrd="0" presId="urn:microsoft.com/office/officeart/2008/layout/AscendingPictureAccentProcess"/>
    <dgm:cxn modelId="{EC868F60-C6A9-B84E-AAA1-47C7E09E0AF2}" type="presOf" srcId="{9612DF9C-65C7-304B-8396-156B125A118C}" destId="{A2CEFF67-3DA7-2F40-9E97-D957CFC8FE2D}" srcOrd="0" destOrd="0" presId="urn:microsoft.com/office/officeart/2008/layout/AscendingPictureAccentProcess"/>
    <dgm:cxn modelId="{DDDF0964-8A41-D946-87BF-5EBE3E1B91C3}" srcId="{5A7A0623-F4F0-0E41-9E38-32F288094838}" destId="{3F7E2196-C686-F94E-866F-5B16B37D4191}" srcOrd="1" destOrd="0" parTransId="{4B367B1C-087E-BF4F-9454-ACC156577B1E}" sibTransId="{8F79DE9D-B0FA-0F4A-887F-FEECC40A29B3}"/>
    <dgm:cxn modelId="{D74B1B69-FA46-1A4B-89C1-3EDE2F1103F0}" type="presOf" srcId="{DBBCD7EB-14CD-524D-A6F3-E6054956F6E1}" destId="{5EC80170-5053-4A4C-9652-EFE29F6D5B51}" srcOrd="0" destOrd="0" presId="urn:microsoft.com/office/officeart/2008/layout/AscendingPictureAccentProcess"/>
    <dgm:cxn modelId="{79A1676E-08A0-6C45-9F65-540AAF3D8404}" type="presOf" srcId="{B7CECD79-E0C2-5D40-8E4E-456B38561578}" destId="{0BD693CE-C295-6647-B2A4-D76CCE6B0974}" srcOrd="0" destOrd="0" presId="urn:microsoft.com/office/officeart/2008/layout/AscendingPictureAccentProcess"/>
    <dgm:cxn modelId="{048B1875-B940-F045-8C8E-61D130118803}" type="presOf" srcId="{5A7A0623-F4F0-0E41-9E38-32F288094838}" destId="{E099C022-AD03-F648-89AD-6A9FC0171C0F}" srcOrd="0" destOrd="0" presId="urn:microsoft.com/office/officeart/2008/layout/AscendingPictureAccentProcess"/>
    <dgm:cxn modelId="{B924D675-85EC-1B43-937E-869114E8F926}" srcId="{29C02291-BF15-E848-BC7D-FE8F132CA17E}" destId="{233FE0C2-A02F-AB47-9564-A5B5A363AA5B}" srcOrd="0" destOrd="0" parTransId="{9FC65350-5262-1446-9D40-331805BB4C84}" sibTransId="{A100FB4A-A139-864F-8C43-33A8149EC6BE}"/>
    <dgm:cxn modelId="{05A9727E-6AAC-CD44-BF64-904105211560}" type="presOf" srcId="{29C02291-BF15-E848-BC7D-FE8F132CA17E}" destId="{1C9A5024-54C3-7D4F-9E19-DDCEC6FBC32B}" srcOrd="0" destOrd="0" presId="urn:microsoft.com/office/officeart/2008/layout/AscendingPictureAccentProcess"/>
    <dgm:cxn modelId="{61217382-995D-0744-A7BC-B88C75D074C4}" srcId="{1473B6D1-188A-2741-9694-3DED04669730}" destId="{38671212-839D-424A-8BB1-A0D1F4FE095E}" srcOrd="0" destOrd="0" parTransId="{F65C4D7E-3C7C-4840-AD0F-FA6311BE07CA}" sibTransId="{A27BB84F-B4AB-4442-AA5F-C025755E638F}"/>
    <dgm:cxn modelId="{DFA5FB88-6321-6844-9AD4-29319BF37099}" srcId="{4CD24AF8-C8F6-CB41-AE1D-C5AD628B194C}" destId="{58DC2E09-5462-5D45-AB5F-002CBBEE001B}" srcOrd="3" destOrd="0" parTransId="{AC5CEDC3-2A9C-AB47-BDE3-2760732AC3A2}" sibTransId="{DBBCD7EB-14CD-524D-A6F3-E6054956F6E1}"/>
    <dgm:cxn modelId="{ECA66D98-7E65-E143-AB7D-175681372D8E}" type="presOf" srcId="{38671212-839D-424A-8BB1-A0D1F4FE095E}" destId="{A52824F3-E232-8B4B-AF2C-0351B2947405}" srcOrd="0" destOrd="0" presId="urn:microsoft.com/office/officeart/2008/layout/AscendingPictureAccentProcess"/>
    <dgm:cxn modelId="{1828019A-A8C1-D340-B8D9-C67A6939DD22}" srcId="{4CD24AF8-C8F6-CB41-AE1D-C5AD628B194C}" destId="{937F740C-C0BC-1040-9B50-2F474655B740}" srcOrd="2" destOrd="0" parTransId="{92586E05-D065-3844-8126-E67C1421806C}" sibTransId="{67EA6E2B-0F04-E44C-B319-FBC997512107}"/>
    <dgm:cxn modelId="{A67358BB-B7EC-7E49-9EDF-129ED07F77E5}" type="presOf" srcId="{233FE0C2-A02F-AB47-9564-A5B5A363AA5B}" destId="{3CD8E0F8-6F8B-F245-A1DC-6521FD78A0FE}" srcOrd="0" destOrd="0" presId="urn:microsoft.com/office/officeart/2008/layout/AscendingPictureAccentProcess"/>
    <dgm:cxn modelId="{DC2BBACA-D4F7-D644-B969-94DDAA02652F}" srcId="{4CD24AF8-C8F6-CB41-AE1D-C5AD628B194C}" destId="{5A7A0623-F4F0-0E41-9E38-32F288094838}" srcOrd="5" destOrd="0" parTransId="{2DDA4561-EA41-BF4A-AF98-0BAF46229A6F}" sibTransId="{0D6F7641-8E57-304A-A53D-67E25E96343A}"/>
    <dgm:cxn modelId="{C67C44D9-6317-794D-A6F4-9A9ECE4C6386}" type="presOf" srcId="{A7C8120A-1538-5F48-B6E1-0AA7E5C40376}" destId="{715274FD-E663-4C4C-B097-E6A08BF1A737}" srcOrd="0" destOrd="0" presId="urn:microsoft.com/office/officeart/2008/layout/AscendingPictureAccentProcess"/>
    <dgm:cxn modelId="{2B955EDF-BF71-7D4A-8D45-A039E336A237}" type="presOf" srcId="{937F740C-C0BC-1040-9B50-2F474655B740}" destId="{509969D2-27D7-D44D-8C4C-6E596E80FC28}" srcOrd="0" destOrd="0" presId="urn:microsoft.com/office/officeart/2008/layout/AscendingPictureAccentProcess"/>
    <dgm:cxn modelId="{127184ED-C262-CE40-BA4D-50F855A1C8F2}" type="presOf" srcId="{1473B6D1-188A-2741-9694-3DED04669730}" destId="{B8809A41-4D80-1646-933B-0AA9490DE4C2}" srcOrd="0" destOrd="0" presId="urn:microsoft.com/office/officeart/2008/layout/AscendingPictureAccentProcess"/>
    <dgm:cxn modelId="{7DE16AF0-0386-3944-805E-2A23C1320F8B}" srcId="{4CD24AF8-C8F6-CB41-AE1D-C5AD628B194C}" destId="{29C02291-BF15-E848-BC7D-FE8F132CA17E}" srcOrd="1" destOrd="0" parTransId="{8F91AE41-94C1-494F-A0B4-E95FD7FAA7CE}" sibTransId="{D14AD913-945A-7343-B90B-DEC39E00F883}"/>
    <dgm:cxn modelId="{708DACF3-1203-8449-BF60-CC5241432E11}" type="presOf" srcId="{58DC2E09-5462-5D45-AB5F-002CBBEE001B}" destId="{C72D76BB-451A-6F47-8183-CF12EB9F9C91}" srcOrd="0" destOrd="0" presId="urn:microsoft.com/office/officeart/2008/layout/AscendingPictureAccentProcess"/>
    <dgm:cxn modelId="{72763BFE-31FB-CF49-8429-87D20E1FC360}" type="presOf" srcId="{3F7E2196-C686-F94E-866F-5B16B37D4191}" destId="{A2CEFF67-3DA7-2F40-9E97-D957CFC8FE2D}" srcOrd="0" destOrd="1" presId="urn:microsoft.com/office/officeart/2008/layout/AscendingPictureAccentProcess"/>
    <dgm:cxn modelId="{16F56458-C919-F34C-B7B0-51CF8E520EF1}" type="presParOf" srcId="{E8E6E503-6C26-DB47-8B8B-9BA0C0966DB1}" destId="{AE72C149-5FF2-BF4F-BBD3-91DE0CBBE682}" srcOrd="0" destOrd="0" presId="urn:microsoft.com/office/officeart/2008/layout/AscendingPictureAccentProcess"/>
    <dgm:cxn modelId="{6F22266D-DBEA-AF41-82D8-B53AF21317B4}" type="presParOf" srcId="{E8E6E503-6C26-DB47-8B8B-9BA0C0966DB1}" destId="{AE731AFC-8608-E443-84BC-FC49DA705A32}" srcOrd="1" destOrd="0" presId="urn:microsoft.com/office/officeart/2008/layout/AscendingPictureAccentProcess"/>
    <dgm:cxn modelId="{851EF12D-3AA0-E84A-9F05-EC8BF130E42B}" type="presParOf" srcId="{E8E6E503-6C26-DB47-8B8B-9BA0C0966DB1}" destId="{B2965B54-001E-5849-8AF7-DBC6B9DC3A81}" srcOrd="2" destOrd="0" presId="urn:microsoft.com/office/officeart/2008/layout/AscendingPictureAccentProcess"/>
    <dgm:cxn modelId="{B7C212A3-3529-AB4C-B40D-19D0EC9CB6E3}" type="presParOf" srcId="{E8E6E503-6C26-DB47-8B8B-9BA0C0966DB1}" destId="{DEA5B140-A099-6847-B56C-7B4C34169F55}" srcOrd="3" destOrd="0" presId="urn:microsoft.com/office/officeart/2008/layout/AscendingPictureAccentProcess"/>
    <dgm:cxn modelId="{E1CF4E4D-38C2-F640-B21B-62F0B914A869}" type="presParOf" srcId="{E8E6E503-6C26-DB47-8B8B-9BA0C0966DB1}" destId="{06E2C089-2377-6848-BA96-23654292C6B7}" srcOrd="4" destOrd="0" presId="urn:microsoft.com/office/officeart/2008/layout/AscendingPictureAccentProcess"/>
    <dgm:cxn modelId="{915975A2-8D5C-7F4F-AD32-36B0A1936457}" type="presParOf" srcId="{E8E6E503-6C26-DB47-8B8B-9BA0C0966DB1}" destId="{1A1EF18A-B3F3-1A4B-97E2-5B41414C8A73}" srcOrd="5" destOrd="0" presId="urn:microsoft.com/office/officeart/2008/layout/AscendingPictureAccentProcess"/>
    <dgm:cxn modelId="{48BD0993-C8EF-3C45-9FEB-6A0F471435CF}" type="presParOf" srcId="{E8E6E503-6C26-DB47-8B8B-9BA0C0966DB1}" destId="{14A9A388-FC16-CD49-A9F1-B51F5912FC3D}" srcOrd="6" destOrd="0" presId="urn:microsoft.com/office/officeart/2008/layout/AscendingPictureAccentProcess"/>
    <dgm:cxn modelId="{2F28CB75-B257-564E-BEF1-EF7C7DCC7E2C}" type="presParOf" srcId="{E8E6E503-6C26-DB47-8B8B-9BA0C0966DB1}" destId="{98C9698D-3933-474B-B004-ABB61294111E}" srcOrd="7" destOrd="0" presId="urn:microsoft.com/office/officeart/2008/layout/AscendingPictureAccentProcess"/>
    <dgm:cxn modelId="{47EFCE01-52E6-4746-95BA-3951688FB515}" type="presParOf" srcId="{E8E6E503-6C26-DB47-8B8B-9BA0C0966DB1}" destId="{9FDEB511-126E-3546-82BF-BD0772399112}" srcOrd="8" destOrd="0" presId="urn:microsoft.com/office/officeart/2008/layout/AscendingPictureAccentProcess"/>
    <dgm:cxn modelId="{6F4F9CD9-95B7-B244-B215-0926AC08E756}" type="presParOf" srcId="{E8E6E503-6C26-DB47-8B8B-9BA0C0966DB1}" destId="{55CA4E6C-71FA-1141-9068-4959DCF8733C}" srcOrd="9" destOrd="0" presId="urn:microsoft.com/office/officeart/2008/layout/AscendingPictureAccentProcess"/>
    <dgm:cxn modelId="{80ED55B8-C8B1-A146-AC6E-CA23949ECE28}" type="presParOf" srcId="{E8E6E503-6C26-DB47-8B8B-9BA0C0966DB1}" destId="{39829AF7-BDEE-6844-85AC-797662F40B88}" srcOrd="10" destOrd="0" presId="urn:microsoft.com/office/officeart/2008/layout/AscendingPictureAccentProcess"/>
    <dgm:cxn modelId="{4986820B-91D6-CE44-AD64-7607DDB12E18}" type="presParOf" srcId="{E8E6E503-6C26-DB47-8B8B-9BA0C0966DB1}" destId="{BC628B88-6356-D944-A0BF-80CCC8A092B3}" srcOrd="11" destOrd="0" presId="urn:microsoft.com/office/officeart/2008/layout/AscendingPictureAccentProcess"/>
    <dgm:cxn modelId="{E931A6BA-644F-7744-BDAD-686759E6768F}" type="presParOf" srcId="{E8E6E503-6C26-DB47-8B8B-9BA0C0966DB1}" destId="{1F735421-97F7-AF4C-B2D2-385CDF700811}" srcOrd="12" destOrd="0" presId="urn:microsoft.com/office/officeart/2008/layout/AscendingPictureAccentProcess"/>
    <dgm:cxn modelId="{82CEC01B-847B-1048-88BC-436820829F8E}" type="presParOf" srcId="{E8E6E503-6C26-DB47-8B8B-9BA0C0966DB1}" destId="{11455F2D-59FB-4D4C-9A97-6BC24EF5B2E6}" srcOrd="13" destOrd="0" presId="urn:microsoft.com/office/officeart/2008/layout/AscendingPictureAccentProcess"/>
    <dgm:cxn modelId="{D788675D-C3C1-6D4B-9B6D-685A510B50B7}" type="presParOf" srcId="{E8E6E503-6C26-DB47-8B8B-9BA0C0966DB1}" destId="{3DA281EF-9492-3642-9BCD-FAB2A4291321}" srcOrd="14" destOrd="0" presId="urn:microsoft.com/office/officeart/2008/layout/AscendingPictureAccentProcess"/>
    <dgm:cxn modelId="{2DF12DCF-E6B9-5C4E-AD7F-EFEC87DCA43D}" type="presParOf" srcId="{E8E6E503-6C26-DB47-8B8B-9BA0C0966DB1}" destId="{D6FA02C3-E7F8-7746-B948-70E6A789E16F}" srcOrd="15" destOrd="0" presId="urn:microsoft.com/office/officeart/2008/layout/AscendingPictureAccentProcess"/>
    <dgm:cxn modelId="{288A08F6-EA3D-264F-98B1-A5750EF7A32B}" type="presParOf" srcId="{E8E6E503-6C26-DB47-8B8B-9BA0C0966DB1}" destId="{81FDCFBB-9EF1-2D4C-AE1D-DDB9B73CE225}" srcOrd="16" destOrd="0" presId="urn:microsoft.com/office/officeart/2008/layout/AscendingPictureAccentProcess"/>
    <dgm:cxn modelId="{70A874FD-7397-7843-A524-E9A231394B34}" type="presParOf" srcId="{E8E6E503-6C26-DB47-8B8B-9BA0C0966DB1}" destId="{B8809A41-4D80-1646-933B-0AA9490DE4C2}" srcOrd="17" destOrd="0" presId="urn:microsoft.com/office/officeart/2008/layout/AscendingPictureAccentProcess"/>
    <dgm:cxn modelId="{1614B9AE-D931-4144-B237-76AE76154630}" type="presParOf" srcId="{E8E6E503-6C26-DB47-8B8B-9BA0C0966DB1}" destId="{A52824F3-E232-8B4B-AF2C-0351B2947405}" srcOrd="18" destOrd="0" presId="urn:microsoft.com/office/officeart/2008/layout/AscendingPictureAccentProcess"/>
    <dgm:cxn modelId="{B4EE9D53-5F8D-5E4B-8A94-962182759203}" type="presParOf" srcId="{E8E6E503-6C26-DB47-8B8B-9BA0C0966DB1}" destId="{E97AB791-34B2-4D41-BFE4-A524763CD655}" srcOrd="19" destOrd="0" presId="urn:microsoft.com/office/officeart/2008/layout/AscendingPictureAccentProcess"/>
    <dgm:cxn modelId="{1FB2B8D8-B017-B945-81DD-FB637693FD20}" type="presParOf" srcId="{E97AB791-34B2-4D41-BFE4-A524763CD655}" destId="{74DB3271-684F-524A-BF8D-C8012BE25CEE}" srcOrd="0" destOrd="0" presId="urn:microsoft.com/office/officeart/2008/layout/AscendingPictureAccentProcess"/>
    <dgm:cxn modelId="{2350D3E3-8769-8343-BD37-28C668ACE1E7}" type="presParOf" srcId="{E8E6E503-6C26-DB47-8B8B-9BA0C0966DB1}" destId="{1C9A5024-54C3-7D4F-9E19-DDCEC6FBC32B}" srcOrd="20" destOrd="0" presId="urn:microsoft.com/office/officeart/2008/layout/AscendingPictureAccentProcess"/>
    <dgm:cxn modelId="{C05A3F12-2FB3-AA46-8FF3-1023037ADF60}" type="presParOf" srcId="{E8E6E503-6C26-DB47-8B8B-9BA0C0966DB1}" destId="{3CD8E0F8-6F8B-F245-A1DC-6521FD78A0FE}" srcOrd="21" destOrd="0" presId="urn:microsoft.com/office/officeart/2008/layout/AscendingPictureAccentProcess"/>
    <dgm:cxn modelId="{CA543110-DFF1-BD48-8801-555DC01FA3E0}" type="presParOf" srcId="{E8E6E503-6C26-DB47-8B8B-9BA0C0966DB1}" destId="{AC03B9BD-1465-2544-A047-D66ED98107F9}" srcOrd="22" destOrd="0" presId="urn:microsoft.com/office/officeart/2008/layout/AscendingPictureAccentProcess"/>
    <dgm:cxn modelId="{2794456B-E50C-CA42-B927-5A1C0745309B}" type="presParOf" srcId="{AC03B9BD-1465-2544-A047-D66ED98107F9}" destId="{F253D96D-4322-6645-B655-565065B696DD}" srcOrd="0" destOrd="0" presId="urn:microsoft.com/office/officeart/2008/layout/AscendingPictureAccentProcess"/>
    <dgm:cxn modelId="{D0CE789B-DE1A-9D47-B198-07E7B0AEED57}" type="presParOf" srcId="{E8E6E503-6C26-DB47-8B8B-9BA0C0966DB1}" destId="{509969D2-27D7-D44D-8C4C-6E596E80FC28}" srcOrd="23" destOrd="0" presId="urn:microsoft.com/office/officeart/2008/layout/AscendingPictureAccentProcess"/>
    <dgm:cxn modelId="{FDD68486-93A4-3B48-8101-E3E63BDFE811}" type="presParOf" srcId="{E8E6E503-6C26-DB47-8B8B-9BA0C0966DB1}" destId="{3C23C2A0-A051-F747-90E5-D90EF2F17745}" srcOrd="24" destOrd="0" presId="urn:microsoft.com/office/officeart/2008/layout/AscendingPictureAccentProcess"/>
    <dgm:cxn modelId="{9C4F5436-78DE-074B-83EC-581E83467935}" type="presParOf" srcId="{3C23C2A0-A051-F747-90E5-D90EF2F17745}" destId="{74ACBBFD-C695-E742-B258-D3717C6E6812}" srcOrd="0" destOrd="0" presId="urn:microsoft.com/office/officeart/2008/layout/AscendingPictureAccentProcess"/>
    <dgm:cxn modelId="{2CB56FD4-F7F6-2C43-9370-7A401FB618FB}" type="presParOf" srcId="{E8E6E503-6C26-DB47-8B8B-9BA0C0966DB1}" destId="{C72D76BB-451A-6F47-8183-CF12EB9F9C91}" srcOrd="25" destOrd="0" presId="urn:microsoft.com/office/officeart/2008/layout/AscendingPictureAccentProcess"/>
    <dgm:cxn modelId="{1557B0EB-07F9-0847-B3A6-8FBF2381CDC7}" type="presParOf" srcId="{E8E6E503-6C26-DB47-8B8B-9BA0C0966DB1}" destId="{24A93E37-B925-0D47-B78C-BC991EEC8F51}" srcOrd="26" destOrd="0" presId="urn:microsoft.com/office/officeart/2008/layout/AscendingPictureAccentProcess"/>
    <dgm:cxn modelId="{BAC4E26C-E920-5F4F-AA43-71D48B7D7FA8}" type="presParOf" srcId="{E8E6E503-6C26-DB47-8B8B-9BA0C0966DB1}" destId="{746FB00F-F8AA-B541-9CD6-4E53E0FE8C32}" srcOrd="27" destOrd="0" presId="urn:microsoft.com/office/officeart/2008/layout/AscendingPictureAccentProcess"/>
    <dgm:cxn modelId="{6597C1A6-3695-0042-9B18-86999A2A80E1}" type="presParOf" srcId="{746FB00F-F8AA-B541-9CD6-4E53E0FE8C32}" destId="{5EC80170-5053-4A4C-9652-EFE29F6D5B51}" srcOrd="0" destOrd="0" presId="urn:microsoft.com/office/officeart/2008/layout/AscendingPictureAccentProcess"/>
    <dgm:cxn modelId="{638FAD91-7F61-FA42-8862-29805DA1C43F}" type="presParOf" srcId="{E8E6E503-6C26-DB47-8B8B-9BA0C0966DB1}" destId="{715274FD-E663-4C4C-B097-E6A08BF1A737}" srcOrd="28" destOrd="0" presId="urn:microsoft.com/office/officeart/2008/layout/AscendingPictureAccentProcess"/>
    <dgm:cxn modelId="{FCB0F42D-82BD-564F-BC06-4603BBCFD57B}" type="presParOf" srcId="{E8E6E503-6C26-DB47-8B8B-9BA0C0966DB1}" destId="{0BD693CE-C295-6647-B2A4-D76CCE6B0974}" srcOrd="29" destOrd="0" presId="urn:microsoft.com/office/officeart/2008/layout/AscendingPictureAccentProcess"/>
    <dgm:cxn modelId="{E5BAF5B2-98E7-9040-BA6D-D5B882BA0006}" type="presParOf" srcId="{E8E6E503-6C26-DB47-8B8B-9BA0C0966DB1}" destId="{75CD7392-E274-784A-AFE6-1E7E04682C30}" srcOrd="30" destOrd="0" presId="urn:microsoft.com/office/officeart/2008/layout/AscendingPictureAccentProcess"/>
    <dgm:cxn modelId="{3B6C8005-FA96-E447-AB1D-E98DFBF8B21D}" type="presParOf" srcId="{75CD7392-E274-784A-AFE6-1E7E04682C30}" destId="{7D357662-2AB3-2745-AB87-DAB2C7BAF3D4}" srcOrd="0" destOrd="0" presId="urn:microsoft.com/office/officeart/2008/layout/AscendingPictureAccentProcess"/>
    <dgm:cxn modelId="{45BB39DF-00DD-774F-84AE-1F25DF04E696}" type="presParOf" srcId="{E8E6E503-6C26-DB47-8B8B-9BA0C0966DB1}" destId="{E099C022-AD03-F648-89AD-6A9FC0171C0F}" srcOrd="31" destOrd="0" presId="urn:microsoft.com/office/officeart/2008/layout/AscendingPictureAccentProcess"/>
    <dgm:cxn modelId="{04B573A3-05F5-4144-A25A-32230091798C}" type="presParOf" srcId="{E8E6E503-6C26-DB47-8B8B-9BA0C0966DB1}" destId="{A2CEFF67-3DA7-2F40-9E97-D957CFC8FE2D}" srcOrd="32" destOrd="0" presId="urn:microsoft.com/office/officeart/2008/layout/AscendingPictureAccentProcess"/>
    <dgm:cxn modelId="{C58477E4-E3E1-5243-93FF-0D66004926BD}" type="presParOf" srcId="{E8E6E503-6C26-DB47-8B8B-9BA0C0966DB1}" destId="{0BCC59D6-AAEB-BF4D-8C63-2D343F6F8401}" srcOrd="33" destOrd="0" presId="urn:microsoft.com/office/officeart/2008/layout/AscendingPictureAccentProcess"/>
    <dgm:cxn modelId="{01C7FB01-A47F-6046-B09B-50B0E358284D}" type="presParOf" srcId="{0BCC59D6-AAEB-BF4D-8C63-2D343F6F8401}" destId="{B2D5B650-4BD6-3C44-A146-5DD35D330F6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2C149-5FF2-BF4F-BBD3-91DE0CBBE682}">
      <dsp:nvSpPr>
        <dsp:cNvPr id="0" name=""/>
        <dsp:cNvSpPr/>
      </dsp:nvSpPr>
      <dsp:spPr>
        <a:xfrm>
          <a:off x="2512785" y="4359161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731AFC-8608-E443-84BC-FC49DA705A32}">
      <dsp:nvSpPr>
        <dsp:cNvPr id="0" name=""/>
        <dsp:cNvSpPr/>
      </dsp:nvSpPr>
      <dsp:spPr>
        <a:xfrm>
          <a:off x="2359549" y="4424998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703141"/>
                <a:satOff val="-1055"/>
                <a:lumOff val="-172"/>
                <a:alphaOff val="0"/>
                <a:shade val="51000"/>
                <a:satMod val="130000"/>
              </a:schemeClr>
            </a:gs>
            <a:gs pos="80000">
              <a:schemeClr val="accent3">
                <a:hueOff val="703141"/>
                <a:satOff val="-1055"/>
                <a:lumOff val="-172"/>
                <a:alphaOff val="0"/>
                <a:shade val="93000"/>
                <a:satMod val="130000"/>
              </a:schemeClr>
            </a:gs>
            <a:gs pos="100000">
              <a:schemeClr val="accent3">
                <a:hueOff val="703141"/>
                <a:satOff val="-1055"/>
                <a:lumOff val="-17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03141"/>
              <a:satOff val="-1055"/>
              <a:lumOff val="-17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965B54-001E-5849-8AF7-DBC6B9DC3A81}">
      <dsp:nvSpPr>
        <dsp:cNvPr id="0" name=""/>
        <dsp:cNvSpPr/>
      </dsp:nvSpPr>
      <dsp:spPr>
        <a:xfrm>
          <a:off x="2202894" y="4481062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1406283"/>
                <a:satOff val="-2110"/>
                <a:lumOff val="-343"/>
                <a:alphaOff val="0"/>
                <a:shade val="51000"/>
                <a:satMod val="130000"/>
              </a:schemeClr>
            </a:gs>
            <a:gs pos="80000">
              <a:schemeClr val="accent3">
                <a:hueOff val="1406283"/>
                <a:satOff val="-2110"/>
                <a:lumOff val="-343"/>
                <a:alphaOff val="0"/>
                <a:shade val="93000"/>
                <a:satMod val="130000"/>
              </a:schemeClr>
            </a:gs>
            <a:gs pos="100000">
              <a:schemeClr val="accent3">
                <a:hueOff val="1406283"/>
                <a:satOff val="-2110"/>
                <a:lumOff val="-34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406283"/>
              <a:satOff val="-2110"/>
              <a:lumOff val="-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A5B140-A099-6847-B56C-7B4C34169F55}">
      <dsp:nvSpPr>
        <dsp:cNvPr id="0" name=""/>
        <dsp:cNvSpPr/>
      </dsp:nvSpPr>
      <dsp:spPr>
        <a:xfrm>
          <a:off x="2044186" y="4526839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2109424"/>
                <a:satOff val="-3165"/>
                <a:lumOff val="-515"/>
                <a:alphaOff val="0"/>
                <a:shade val="51000"/>
                <a:satMod val="130000"/>
              </a:schemeClr>
            </a:gs>
            <a:gs pos="80000">
              <a:schemeClr val="accent3">
                <a:hueOff val="2109424"/>
                <a:satOff val="-3165"/>
                <a:lumOff val="-515"/>
                <a:alphaOff val="0"/>
                <a:shade val="93000"/>
                <a:satMod val="130000"/>
              </a:schemeClr>
            </a:gs>
            <a:gs pos="100000">
              <a:schemeClr val="accent3">
                <a:hueOff val="2109424"/>
                <a:satOff val="-3165"/>
                <a:lumOff val="-5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109424"/>
              <a:satOff val="-3165"/>
              <a:lumOff val="-5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E2C089-2377-6848-BA96-23654292C6B7}">
      <dsp:nvSpPr>
        <dsp:cNvPr id="0" name=""/>
        <dsp:cNvSpPr/>
      </dsp:nvSpPr>
      <dsp:spPr>
        <a:xfrm>
          <a:off x="1883426" y="4562329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1EF18A-B3F3-1A4B-97E2-5B41414C8A73}">
      <dsp:nvSpPr>
        <dsp:cNvPr id="0" name=""/>
        <dsp:cNvSpPr/>
      </dsp:nvSpPr>
      <dsp:spPr>
        <a:xfrm>
          <a:off x="3384994" y="3742455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3515707"/>
                <a:satOff val="-5275"/>
                <a:lumOff val="-858"/>
                <a:alphaOff val="0"/>
                <a:shade val="51000"/>
                <a:satMod val="130000"/>
              </a:schemeClr>
            </a:gs>
            <a:gs pos="80000">
              <a:schemeClr val="accent3">
                <a:hueOff val="3515707"/>
                <a:satOff val="-5275"/>
                <a:lumOff val="-858"/>
                <a:alphaOff val="0"/>
                <a:shade val="93000"/>
                <a:satMod val="130000"/>
              </a:schemeClr>
            </a:gs>
            <a:gs pos="100000">
              <a:schemeClr val="accent3">
                <a:hueOff val="3515707"/>
                <a:satOff val="-5275"/>
                <a:lumOff val="-85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3515707"/>
              <a:satOff val="-5275"/>
              <a:lumOff val="-8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A9A388-FC16-CD49-A9F1-B51F5912FC3D}">
      <dsp:nvSpPr>
        <dsp:cNvPr id="0" name=""/>
        <dsp:cNvSpPr/>
      </dsp:nvSpPr>
      <dsp:spPr>
        <a:xfrm>
          <a:off x="3256385" y="3864870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4218849"/>
                <a:satOff val="-6330"/>
                <a:lumOff val="-1029"/>
                <a:alphaOff val="0"/>
                <a:shade val="51000"/>
                <a:satMod val="130000"/>
              </a:schemeClr>
            </a:gs>
            <a:gs pos="80000">
              <a:schemeClr val="accent3">
                <a:hueOff val="4218849"/>
                <a:satOff val="-6330"/>
                <a:lumOff val="-1029"/>
                <a:alphaOff val="0"/>
                <a:shade val="93000"/>
                <a:satMod val="130000"/>
              </a:schemeClr>
            </a:gs>
            <a:gs pos="100000">
              <a:schemeClr val="accent3">
                <a:hueOff val="4218849"/>
                <a:satOff val="-6330"/>
                <a:lumOff val="-102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218849"/>
              <a:satOff val="-6330"/>
              <a:lumOff val="-10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C9698D-3933-474B-B004-ABB61294111E}">
      <dsp:nvSpPr>
        <dsp:cNvPr id="0" name=""/>
        <dsp:cNvSpPr/>
      </dsp:nvSpPr>
      <dsp:spPr>
        <a:xfrm>
          <a:off x="3941155" y="3015679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4921990"/>
                <a:satOff val="-7385"/>
                <a:lumOff val="-1201"/>
                <a:alphaOff val="0"/>
                <a:shade val="51000"/>
                <a:satMod val="130000"/>
              </a:schemeClr>
            </a:gs>
            <a:gs pos="80000">
              <a:schemeClr val="accent3">
                <a:hueOff val="4921990"/>
                <a:satOff val="-7385"/>
                <a:lumOff val="-1201"/>
                <a:alphaOff val="0"/>
                <a:shade val="93000"/>
                <a:satMod val="130000"/>
              </a:schemeClr>
            </a:gs>
            <a:gs pos="100000">
              <a:schemeClr val="accent3">
                <a:hueOff val="4921990"/>
                <a:satOff val="-7385"/>
                <a:lumOff val="-120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921990"/>
              <a:satOff val="-7385"/>
              <a:lumOff val="-12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DEB511-126E-3546-82BF-BD0772399112}">
      <dsp:nvSpPr>
        <dsp:cNvPr id="0" name=""/>
        <dsp:cNvSpPr/>
      </dsp:nvSpPr>
      <dsp:spPr>
        <a:xfrm>
          <a:off x="4318086" y="2156200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A4E6C-71FA-1141-9068-4959DCF8733C}">
      <dsp:nvSpPr>
        <dsp:cNvPr id="0" name=""/>
        <dsp:cNvSpPr/>
      </dsp:nvSpPr>
      <dsp:spPr>
        <a:xfrm>
          <a:off x="4497317" y="1261231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6328273"/>
                <a:satOff val="-9495"/>
                <a:lumOff val="-1544"/>
                <a:alphaOff val="0"/>
                <a:shade val="51000"/>
                <a:satMod val="130000"/>
              </a:schemeClr>
            </a:gs>
            <a:gs pos="80000">
              <a:schemeClr val="accent3">
                <a:hueOff val="6328273"/>
                <a:satOff val="-9495"/>
                <a:lumOff val="-1544"/>
                <a:alphaOff val="0"/>
                <a:shade val="93000"/>
                <a:satMod val="130000"/>
              </a:schemeClr>
            </a:gs>
            <a:gs pos="100000">
              <a:schemeClr val="accent3">
                <a:hueOff val="6328273"/>
                <a:satOff val="-9495"/>
                <a:lumOff val="-154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328273"/>
              <a:satOff val="-9495"/>
              <a:lumOff val="-154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829AF7-BDEE-6844-85AC-797662F40B88}">
      <dsp:nvSpPr>
        <dsp:cNvPr id="0" name=""/>
        <dsp:cNvSpPr/>
      </dsp:nvSpPr>
      <dsp:spPr>
        <a:xfrm>
          <a:off x="4341345" y="197555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7031415"/>
                <a:satOff val="-10550"/>
                <a:lumOff val="-1716"/>
                <a:alphaOff val="0"/>
                <a:shade val="51000"/>
                <a:satMod val="130000"/>
              </a:schemeClr>
            </a:gs>
            <a:gs pos="80000">
              <a:schemeClr val="accent3">
                <a:hueOff val="7031415"/>
                <a:satOff val="-10550"/>
                <a:lumOff val="-1716"/>
                <a:alphaOff val="0"/>
                <a:shade val="93000"/>
                <a:satMod val="130000"/>
              </a:schemeClr>
            </a:gs>
            <a:gs pos="100000">
              <a:schemeClr val="accent3">
                <a:hueOff val="7031415"/>
                <a:satOff val="-10550"/>
                <a:lumOff val="-171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031415"/>
              <a:satOff val="-10550"/>
              <a:lumOff val="-171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628B88-6356-D944-A0BF-80CCC8A092B3}">
      <dsp:nvSpPr>
        <dsp:cNvPr id="0" name=""/>
        <dsp:cNvSpPr/>
      </dsp:nvSpPr>
      <dsp:spPr>
        <a:xfrm>
          <a:off x="4448062" y="111658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7734556"/>
                <a:satOff val="-11605"/>
                <a:lumOff val="-1887"/>
                <a:alphaOff val="0"/>
                <a:shade val="51000"/>
                <a:satMod val="130000"/>
              </a:schemeClr>
            </a:gs>
            <a:gs pos="80000">
              <a:schemeClr val="accent3">
                <a:hueOff val="7734556"/>
                <a:satOff val="-11605"/>
                <a:lumOff val="-1887"/>
                <a:alphaOff val="0"/>
                <a:shade val="93000"/>
                <a:satMod val="130000"/>
              </a:schemeClr>
            </a:gs>
            <a:gs pos="100000">
              <a:schemeClr val="accent3">
                <a:hueOff val="7734556"/>
                <a:satOff val="-11605"/>
                <a:lumOff val="-188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734556"/>
              <a:satOff val="-11605"/>
              <a:lumOff val="-188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35421-97F7-AF4C-B2D2-385CDF700811}">
      <dsp:nvSpPr>
        <dsp:cNvPr id="0" name=""/>
        <dsp:cNvSpPr/>
      </dsp:nvSpPr>
      <dsp:spPr>
        <a:xfrm>
          <a:off x="4554780" y="25762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455F2D-59FB-4D4C-9A97-6BC24EF5B2E6}">
      <dsp:nvSpPr>
        <dsp:cNvPr id="0" name=""/>
        <dsp:cNvSpPr/>
      </dsp:nvSpPr>
      <dsp:spPr>
        <a:xfrm>
          <a:off x="4662181" y="111658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9140839"/>
                <a:satOff val="-13715"/>
                <a:lumOff val="-2230"/>
                <a:alphaOff val="0"/>
                <a:shade val="51000"/>
                <a:satMod val="130000"/>
              </a:schemeClr>
            </a:gs>
            <a:gs pos="80000">
              <a:schemeClr val="accent3">
                <a:hueOff val="9140839"/>
                <a:satOff val="-13715"/>
                <a:lumOff val="-2230"/>
                <a:alphaOff val="0"/>
                <a:shade val="93000"/>
                <a:satMod val="130000"/>
              </a:schemeClr>
            </a:gs>
            <a:gs pos="100000">
              <a:schemeClr val="accent3">
                <a:hueOff val="9140839"/>
                <a:satOff val="-13715"/>
                <a:lumOff val="-22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140839"/>
              <a:satOff val="-13715"/>
              <a:lumOff val="-22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A281EF-9492-3642-9BCD-FAB2A4291321}">
      <dsp:nvSpPr>
        <dsp:cNvPr id="0" name=""/>
        <dsp:cNvSpPr/>
      </dsp:nvSpPr>
      <dsp:spPr>
        <a:xfrm>
          <a:off x="4768899" y="197555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9843981"/>
                <a:satOff val="-14770"/>
                <a:lumOff val="-2402"/>
                <a:alphaOff val="0"/>
                <a:shade val="51000"/>
                <a:satMod val="130000"/>
              </a:schemeClr>
            </a:gs>
            <a:gs pos="80000">
              <a:schemeClr val="accent3">
                <a:hueOff val="9843981"/>
                <a:satOff val="-14770"/>
                <a:lumOff val="-2402"/>
                <a:alphaOff val="0"/>
                <a:shade val="93000"/>
                <a:satMod val="130000"/>
              </a:schemeClr>
            </a:gs>
            <a:gs pos="100000">
              <a:schemeClr val="accent3">
                <a:hueOff val="9843981"/>
                <a:satOff val="-14770"/>
                <a:lumOff val="-240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843981"/>
              <a:satOff val="-14770"/>
              <a:lumOff val="-24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FA02C3-E7F8-7746-B948-70E6A789E16F}">
      <dsp:nvSpPr>
        <dsp:cNvPr id="0" name=""/>
        <dsp:cNvSpPr/>
      </dsp:nvSpPr>
      <dsp:spPr>
        <a:xfrm>
          <a:off x="4554780" y="206813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10547122"/>
                <a:satOff val="-15825"/>
                <a:lumOff val="-2573"/>
                <a:alphaOff val="0"/>
                <a:shade val="51000"/>
                <a:satMod val="130000"/>
              </a:schemeClr>
            </a:gs>
            <a:gs pos="80000">
              <a:schemeClr val="accent3">
                <a:hueOff val="10547122"/>
                <a:satOff val="-15825"/>
                <a:lumOff val="-2573"/>
                <a:alphaOff val="0"/>
                <a:shade val="93000"/>
                <a:satMod val="130000"/>
              </a:schemeClr>
            </a:gs>
            <a:gs pos="100000">
              <a:schemeClr val="accent3">
                <a:hueOff val="10547122"/>
                <a:satOff val="-15825"/>
                <a:lumOff val="-25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0547122"/>
              <a:satOff val="-15825"/>
              <a:lumOff val="-25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FDCFBB-9EF1-2D4C-AE1D-DDB9B73CE225}">
      <dsp:nvSpPr>
        <dsp:cNvPr id="0" name=""/>
        <dsp:cNvSpPr/>
      </dsp:nvSpPr>
      <dsp:spPr>
        <a:xfrm>
          <a:off x="4554780" y="387864"/>
          <a:ext cx="71828" cy="71828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09A41-4D80-1646-933B-0AA9490DE4C2}">
      <dsp:nvSpPr>
        <dsp:cNvPr id="0" name=""/>
        <dsp:cNvSpPr/>
      </dsp:nvSpPr>
      <dsp:spPr>
        <a:xfrm>
          <a:off x="1510941" y="4700599"/>
          <a:ext cx="1556294" cy="41713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9416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Venus</a:t>
          </a:r>
        </a:p>
      </dsp:txBody>
      <dsp:txXfrm>
        <a:off x="1531304" y="4720962"/>
        <a:ext cx="1515568" cy="376411"/>
      </dsp:txXfrm>
    </dsp:sp>
    <dsp:sp modelId="{A52824F3-E232-8B4B-AF2C-0351B2947405}">
      <dsp:nvSpPr>
        <dsp:cNvPr id="0" name=""/>
        <dsp:cNvSpPr/>
      </dsp:nvSpPr>
      <dsp:spPr>
        <a:xfrm>
          <a:off x="3067236" y="4700599"/>
          <a:ext cx="3854137" cy="417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Brackbill</a:t>
          </a:r>
          <a:r>
            <a:rPr lang="en-US" sz="1000" kern="1200" dirty="0">
              <a:solidFill>
                <a:schemeClr val="bg1"/>
              </a:solidFill>
            </a:rPr>
            <a:t>, </a:t>
          </a:r>
          <a:r>
            <a:rPr lang="en-US" sz="1000" kern="1200" dirty="0" err="1">
              <a:solidFill>
                <a:schemeClr val="bg1"/>
              </a:solidFill>
            </a:rPr>
            <a:t>Forslund</a:t>
          </a:r>
          <a:r>
            <a:rPr lang="en-US" sz="1000" kern="1200" dirty="0">
              <a:solidFill>
                <a:schemeClr val="bg1"/>
              </a:solidFill>
            </a:rPr>
            <a:t>, JCP, 1985</a:t>
          </a:r>
        </a:p>
      </dsp:txBody>
      <dsp:txXfrm>
        <a:off x="3067236" y="4700599"/>
        <a:ext cx="3854137" cy="417137"/>
      </dsp:txXfrm>
    </dsp:sp>
    <dsp:sp modelId="{74DB3271-684F-524A-BF8D-C8012BE25CEE}">
      <dsp:nvSpPr>
        <dsp:cNvPr id="0" name=""/>
        <dsp:cNvSpPr/>
      </dsp:nvSpPr>
      <dsp:spPr>
        <a:xfrm>
          <a:off x="1079625" y="4282690"/>
          <a:ext cx="721710" cy="72163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9A5024-54C3-7D4F-9E19-DDCEC6FBC32B}">
      <dsp:nvSpPr>
        <dsp:cNvPr id="0" name=""/>
        <dsp:cNvSpPr/>
      </dsp:nvSpPr>
      <dsp:spPr>
        <a:xfrm>
          <a:off x="3003616" y="4204251"/>
          <a:ext cx="1556294" cy="417137"/>
        </a:xfrm>
        <a:prstGeom prst="round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9416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Celeste</a:t>
          </a:r>
        </a:p>
      </dsp:txBody>
      <dsp:txXfrm>
        <a:off x="3023979" y="4224614"/>
        <a:ext cx="1515568" cy="376411"/>
      </dsp:txXfrm>
    </dsp:sp>
    <dsp:sp modelId="{3CD8E0F8-6F8B-F245-A1DC-6521FD78A0FE}">
      <dsp:nvSpPr>
        <dsp:cNvPr id="0" name=""/>
        <dsp:cNvSpPr/>
      </dsp:nvSpPr>
      <dsp:spPr>
        <a:xfrm>
          <a:off x="4559910" y="4204251"/>
          <a:ext cx="2361463" cy="417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Lapenta, Ricci, </a:t>
          </a:r>
          <a:r>
            <a:rPr lang="en-US" sz="1000" kern="1200" dirty="0" err="1">
              <a:solidFill>
                <a:schemeClr val="bg1"/>
              </a:solidFill>
            </a:rPr>
            <a:t>Brackbill</a:t>
          </a:r>
          <a:r>
            <a:rPr lang="en-US" sz="1000" kern="1200" dirty="0">
              <a:solidFill>
                <a:schemeClr val="bg1"/>
              </a:solidFill>
            </a:rPr>
            <a:t>, </a:t>
          </a:r>
          <a:r>
            <a:rPr lang="en-US" sz="1000" kern="1200" dirty="0" err="1">
              <a:solidFill>
                <a:schemeClr val="bg1"/>
              </a:solidFill>
            </a:rPr>
            <a:t>PoP</a:t>
          </a:r>
          <a:r>
            <a:rPr lang="en-US" sz="1000" kern="1200" dirty="0">
              <a:solidFill>
                <a:schemeClr val="bg1"/>
              </a:solidFill>
            </a:rPr>
            <a:t>, 2005</a:t>
          </a:r>
        </a:p>
      </dsp:txBody>
      <dsp:txXfrm>
        <a:off x="4559910" y="4204251"/>
        <a:ext cx="2361463" cy="417137"/>
      </dsp:txXfrm>
    </dsp:sp>
    <dsp:sp modelId="{F253D96D-4322-6645-B655-565065B696DD}">
      <dsp:nvSpPr>
        <dsp:cNvPr id="0" name=""/>
        <dsp:cNvSpPr/>
      </dsp:nvSpPr>
      <dsp:spPr>
        <a:xfrm>
          <a:off x="2571616" y="3786342"/>
          <a:ext cx="721710" cy="72163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9969D2-27D7-D44D-8C4C-6E596E80FC28}">
      <dsp:nvSpPr>
        <dsp:cNvPr id="0" name=""/>
        <dsp:cNvSpPr/>
      </dsp:nvSpPr>
      <dsp:spPr>
        <a:xfrm>
          <a:off x="3739692" y="3461016"/>
          <a:ext cx="1556294" cy="417137"/>
        </a:xfrm>
        <a:prstGeom prst="round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9416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Parsek2D</a:t>
          </a:r>
        </a:p>
      </dsp:txBody>
      <dsp:txXfrm>
        <a:off x="3760055" y="3481379"/>
        <a:ext cx="1515568" cy="376411"/>
      </dsp:txXfrm>
    </dsp:sp>
    <dsp:sp modelId="{74ACBBFD-C695-E742-B258-D3717C6E6812}">
      <dsp:nvSpPr>
        <dsp:cNvPr id="0" name=""/>
        <dsp:cNvSpPr/>
      </dsp:nvSpPr>
      <dsp:spPr>
        <a:xfrm>
          <a:off x="3307692" y="3043106"/>
          <a:ext cx="721710" cy="721633"/>
        </a:xfrm>
        <a:prstGeom prst="ellipse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2D76BB-451A-6F47-8183-CF12EB9F9C91}">
      <dsp:nvSpPr>
        <dsp:cNvPr id="0" name=""/>
        <dsp:cNvSpPr/>
      </dsp:nvSpPr>
      <dsp:spPr>
        <a:xfrm>
          <a:off x="4183663" y="2647314"/>
          <a:ext cx="1556294" cy="417137"/>
        </a:xfrm>
        <a:prstGeom prst="round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9416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bg1"/>
              </a:solidFill>
            </a:rPr>
            <a:t>iPic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4204026" y="2667677"/>
        <a:ext cx="1515568" cy="376411"/>
      </dsp:txXfrm>
    </dsp:sp>
    <dsp:sp modelId="{24A93E37-B925-0D47-B78C-BC991EEC8F51}">
      <dsp:nvSpPr>
        <dsp:cNvPr id="0" name=""/>
        <dsp:cNvSpPr/>
      </dsp:nvSpPr>
      <dsp:spPr>
        <a:xfrm>
          <a:off x="5739958" y="2647314"/>
          <a:ext cx="1181415" cy="417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bg1"/>
              </a:solidFill>
            </a:rPr>
            <a:t>Markidis</a:t>
          </a:r>
          <a:r>
            <a:rPr lang="en-US" sz="1000" kern="1200" dirty="0">
              <a:solidFill>
                <a:schemeClr val="bg1"/>
              </a:solidFill>
            </a:rPr>
            <a:t>, Lapenta, MCS, 2010</a:t>
          </a:r>
        </a:p>
      </dsp:txBody>
      <dsp:txXfrm>
        <a:off x="5739958" y="2647314"/>
        <a:ext cx="1181415" cy="417137"/>
      </dsp:txXfrm>
    </dsp:sp>
    <dsp:sp modelId="{5EC80170-5053-4A4C-9652-EFE29F6D5B51}">
      <dsp:nvSpPr>
        <dsp:cNvPr id="0" name=""/>
        <dsp:cNvSpPr/>
      </dsp:nvSpPr>
      <dsp:spPr>
        <a:xfrm>
          <a:off x="3751663" y="2229405"/>
          <a:ext cx="721710" cy="72163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5274FD-E663-4C4C-B097-E6A08BF1A737}">
      <dsp:nvSpPr>
        <dsp:cNvPr id="0" name=""/>
        <dsp:cNvSpPr/>
      </dsp:nvSpPr>
      <dsp:spPr>
        <a:xfrm>
          <a:off x="4469611" y="1770862"/>
          <a:ext cx="1556294" cy="417137"/>
        </a:xfrm>
        <a:prstGeom prst="round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9416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ECSIM</a:t>
          </a:r>
        </a:p>
      </dsp:txBody>
      <dsp:txXfrm>
        <a:off x="4489974" y="1791225"/>
        <a:ext cx="1515568" cy="376411"/>
      </dsp:txXfrm>
    </dsp:sp>
    <dsp:sp modelId="{0BD693CE-C295-6647-B2A4-D76CCE6B0974}">
      <dsp:nvSpPr>
        <dsp:cNvPr id="0" name=""/>
        <dsp:cNvSpPr/>
      </dsp:nvSpPr>
      <dsp:spPr>
        <a:xfrm>
          <a:off x="6025906" y="1770862"/>
          <a:ext cx="895467" cy="417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Lapenta, JCP, 2017</a:t>
          </a:r>
        </a:p>
      </dsp:txBody>
      <dsp:txXfrm>
        <a:off x="6025906" y="1770862"/>
        <a:ext cx="895467" cy="417137"/>
      </dsp:txXfrm>
    </dsp:sp>
    <dsp:sp modelId="{7D357662-2AB3-2745-AB87-DAB2C7BAF3D4}">
      <dsp:nvSpPr>
        <dsp:cNvPr id="0" name=""/>
        <dsp:cNvSpPr/>
      </dsp:nvSpPr>
      <dsp:spPr>
        <a:xfrm>
          <a:off x="4038295" y="1352952"/>
          <a:ext cx="721710" cy="72163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99C022-AD03-F648-89AD-6A9FC0171C0F}">
      <dsp:nvSpPr>
        <dsp:cNvPr id="0" name=""/>
        <dsp:cNvSpPr/>
      </dsp:nvSpPr>
      <dsp:spPr>
        <a:xfrm>
          <a:off x="4625583" y="908811"/>
          <a:ext cx="1556294" cy="417137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9416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New Directions</a:t>
          </a:r>
        </a:p>
      </dsp:txBody>
      <dsp:txXfrm>
        <a:off x="4645946" y="929174"/>
        <a:ext cx="1515568" cy="376411"/>
      </dsp:txXfrm>
    </dsp:sp>
    <dsp:sp modelId="{A2CEFF67-3DA7-2F40-9E97-D957CFC8FE2D}">
      <dsp:nvSpPr>
        <dsp:cNvPr id="0" name=""/>
        <dsp:cNvSpPr/>
      </dsp:nvSpPr>
      <dsp:spPr>
        <a:xfrm>
          <a:off x="6181877" y="908811"/>
          <a:ext cx="739496" cy="417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25400" rIns="25400" bIns="2540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solidFill>
                <a:schemeClr val="bg1"/>
              </a:solidFill>
            </a:rPr>
            <a:t>MLMD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>
              <a:solidFill>
                <a:schemeClr val="bg1"/>
              </a:solidFill>
            </a:rPr>
            <a:t>Exascale</a:t>
          </a:r>
          <a:r>
            <a:rPr lang="en-US" sz="800" kern="1200" dirty="0">
              <a:solidFill>
                <a:schemeClr val="bg1"/>
              </a:solidFill>
            </a:rPr>
            <a:t>/GPU</a:t>
          </a:r>
        </a:p>
      </dsp:txBody>
      <dsp:txXfrm>
        <a:off x="6181877" y="908811"/>
        <a:ext cx="739496" cy="417137"/>
      </dsp:txXfrm>
    </dsp:sp>
    <dsp:sp modelId="{B2D5B650-4BD6-3C44-A146-5DD35D330F69}">
      <dsp:nvSpPr>
        <dsp:cNvPr id="0" name=""/>
        <dsp:cNvSpPr/>
      </dsp:nvSpPr>
      <dsp:spPr>
        <a:xfrm>
          <a:off x="4194267" y="490902"/>
          <a:ext cx="721710" cy="72163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80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80" charset="0"/>
                <a:ea typeface="+mn-ea"/>
                <a:cs typeface="Tahoma" pitchFamily="8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144963" y="0"/>
            <a:ext cx="316865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80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80" charset="0"/>
                <a:ea typeface="+mn-ea"/>
                <a:cs typeface="Tahoma" pitchFamily="8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3550" y="723900"/>
            <a:ext cx="6389688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74725" y="4559300"/>
            <a:ext cx="5364163" cy="431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121775"/>
            <a:ext cx="316865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80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80" charset="0"/>
                <a:ea typeface="+mn-ea"/>
                <a:cs typeface="Tahoma" pitchFamily="8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144963" y="9121775"/>
            <a:ext cx="316865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80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80" charset="0"/>
                <a:ea typeface="+mn-ea"/>
                <a:cs typeface="Tahoma" pitchFamily="80" charset="0"/>
              </a:defRPr>
            </a:lvl1pPr>
          </a:lstStyle>
          <a:p>
            <a:pPr>
              <a:defRPr/>
            </a:pPr>
            <a:fld id="{6CADDD34-B3D6-884C-BFA5-21BFAFF2E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23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80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80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80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80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80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9688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30 minute on </a:t>
            </a:r>
            <a:r>
              <a:rPr lang="nl-NL" dirty="0" err="1"/>
              <a:t>Wednesday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is-IS" dirty="0"/>
              <a:t>10:00 AM–10:30 AM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CADDD34-B3D6-884C-BFA5-21BFAFF2E9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02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1175"/>
            <a:fld id="{482EADAE-1BEA-4B89-8CBD-60EDD7C86F6F}" type="slidenum">
              <a:rPr lang="en-US" smtClean="0">
                <a:latin typeface="Times" pitchFamily="80" charset="0"/>
              </a:rPr>
              <a:pPr defTabSz="921175"/>
              <a:t>16</a:t>
            </a:fld>
            <a:endParaRPr lang="en-US" dirty="0">
              <a:latin typeface="Times" pitchFamily="80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2313"/>
            <a:ext cx="6400800" cy="3602037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4" y="4560890"/>
            <a:ext cx="5362575" cy="431958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78" tIns="45388" rIns="90778" bIns="45388"/>
          <a:lstStyle/>
          <a:p>
            <a:pPr eaLnBrk="1" hangingPunct="1"/>
            <a:endParaRPr lang="it-IT">
              <a:latin typeface="Times" pitchFamily="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5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1175"/>
            <a:fld id="{482EADAE-1BEA-4B89-8CBD-60EDD7C86F6F}" type="slidenum">
              <a:rPr lang="en-US" smtClean="0">
                <a:latin typeface="Times" pitchFamily="80" charset="0"/>
              </a:rPr>
              <a:pPr defTabSz="921175"/>
              <a:t>17</a:t>
            </a:fld>
            <a:endParaRPr lang="en-US" dirty="0">
              <a:latin typeface="Times" pitchFamily="80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2313"/>
            <a:ext cx="6400800" cy="3602037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4" y="4560890"/>
            <a:ext cx="5362575" cy="431958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78" tIns="45388" rIns="90778" bIns="45388"/>
          <a:lstStyle/>
          <a:p>
            <a:pPr eaLnBrk="1" hangingPunct="1"/>
            <a:endParaRPr lang="it-IT">
              <a:latin typeface="Times" pitchFamily="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03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/>
            <a:fld id="{96ED72AF-7F9A-AE4F-AC77-5EC3133CEC0A}" type="slidenum">
              <a:rPr lang="en-US" sz="1100">
                <a:solidFill>
                  <a:schemeClr val="tx1"/>
                </a:solidFill>
                <a:latin typeface="Times" charset="0"/>
              </a:rPr>
              <a:pPr eaLnBrk="1"/>
              <a:t>18</a:t>
            </a:fld>
            <a:endParaRPr lang="en-US" sz="11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4" y="4560890"/>
            <a:ext cx="5362575" cy="431958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083" tIns="44541" rIns="89083" bIns="44541"/>
          <a:lstStyle/>
          <a:p>
            <a:pPr eaLnBrk="1" hangingPunct="1"/>
            <a:endParaRPr lang="it-IT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92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9688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CADDD34-B3D6-884C-BFA5-21BFAFF2E99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71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3550" y="723900"/>
            <a:ext cx="6389688" cy="3595688"/>
          </a:xfrm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 New Roman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/>
            <a:fld id="{86DB4F1A-CA04-644D-9D69-76D1BAC2F027}" type="slidenum">
              <a:rPr lang="en-US" sz="1200">
                <a:solidFill>
                  <a:srgbClr val="000000"/>
                </a:solidFill>
                <a:cs typeface="MS Gothic" charset="0"/>
              </a:rPr>
              <a:pPr eaLnBrk="1"/>
              <a:t>23</a:t>
            </a:fld>
            <a:endParaRPr lang="en-US" sz="1200">
              <a:solidFill>
                <a:srgbClr val="000000"/>
              </a:solidFill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04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CADDD34-B3D6-884C-BFA5-21BFAFF2E99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CADDD34-B3D6-884C-BFA5-21BFAFF2E9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0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1175"/>
            <a:fld id="{482EADAE-1BEA-4B89-8CBD-60EDD7C86F6F}" type="slidenum">
              <a:rPr lang="en-US" smtClean="0">
                <a:latin typeface="Times" pitchFamily="80" charset="0"/>
              </a:rPr>
              <a:pPr defTabSz="921175"/>
              <a:t>8</a:t>
            </a:fld>
            <a:endParaRPr lang="en-US" dirty="0">
              <a:latin typeface="Times" pitchFamily="80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2313"/>
            <a:ext cx="6400800" cy="3602037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4" y="4560890"/>
            <a:ext cx="5362575" cy="431958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78" tIns="45388" rIns="90778" bIns="45388"/>
          <a:lstStyle/>
          <a:p>
            <a:pPr eaLnBrk="1" hangingPunct="1"/>
            <a:endParaRPr lang="it-IT">
              <a:latin typeface="Times" pitchFamily="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641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/>
            <a:fld id="{5E6B8F41-E44A-0748-9B24-920CD9236231}" type="slidenum">
              <a:rPr lang="en-US" sz="1200">
                <a:solidFill>
                  <a:schemeClr val="tx1"/>
                </a:solidFill>
                <a:latin typeface="Times" charset="0"/>
              </a:rPr>
              <a:pPr eaLnBrk="1"/>
              <a:t>9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2038"/>
          </a:xfrm>
          <a:solidFill>
            <a:srgbClr val="FFFFFF"/>
          </a:solidFill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3550" y="723900"/>
            <a:ext cx="6389688" cy="3595688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741"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70662" indent="-296408" defTabSz="956741"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85634" indent="-237127" defTabSz="956741"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59887" indent="-237127" defTabSz="956741"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34141" indent="-237127" defTabSz="956741"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608395" indent="-237127" defTabSz="9567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82648" indent="-237127" defTabSz="9567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56902" indent="-237127" defTabSz="9567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031155" indent="-237127" defTabSz="9567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35AB2E8-FDDE-964A-B46B-F79F521784E9}" type="slidenum">
              <a:rPr lang="en-US" sz="1200"/>
              <a:pPr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7994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/>
            <a:fld id="{96ED72AF-7F9A-AE4F-AC77-5EC3133CEC0A}" type="slidenum">
              <a:rPr lang="en-US" sz="1100">
                <a:solidFill>
                  <a:schemeClr val="tx1"/>
                </a:solidFill>
                <a:latin typeface="Times" charset="0"/>
              </a:rPr>
              <a:pPr eaLnBrk="1"/>
              <a:t>12</a:t>
            </a:fld>
            <a:endParaRPr lang="en-US" sz="11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4" y="4560890"/>
            <a:ext cx="5362575" cy="431958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083" tIns="44541" rIns="89083" bIns="44541"/>
          <a:lstStyle/>
          <a:p>
            <a:pPr eaLnBrk="1" hangingPunct="1"/>
            <a:endParaRPr lang="it-IT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13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defTabSz="95567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/>
            <a:fld id="{5E6B8F41-E44A-0748-9B24-920CD9236231}" type="slidenum">
              <a:rPr lang="en-US" sz="1200">
                <a:solidFill>
                  <a:schemeClr val="tx1"/>
                </a:solidFill>
                <a:latin typeface="Times" charset="0"/>
              </a:rPr>
              <a:pPr eaLnBrk="1"/>
              <a:t>13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2038"/>
          </a:xfrm>
          <a:solidFill>
            <a:srgbClr val="FFFFFF"/>
          </a:solidFill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31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defTabSz="903973" eaLnBrk="0" hangingPunct="0"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03973" eaLnBrk="0" fontAlgn="base" hangingPunct="0">
              <a:spcBef>
                <a:spcPct val="0"/>
              </a:spcBef>
              <a:spcAft>
                <a:spcPct val="0"/>
              </a:spcAft>
              <a:tabLst>
                <a:tab pos="684737" algn="l"/>
                <a:tab pos="1369474" algn="l"/>
                <a:tab pos="2054211" algn="l"/>
                <a:tab pos="2738948" algn="l"/>
              </a:tabLst>
              <a:defRPr sz="23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/>
            <a:fld id="{96ED72AF-7F9A-AE4F-AC77-5EC3133CEC0A}" type="slidenum">
              <a:rPr lang="en-US" sz="1100">
                <a:solidFill>
                  <a:schemeClr val="tx1"/>
                </a:solidFill>
                <a:latin typeface="Times" charset="0"/>
              </a:rPr>
              <a:pPr eaLnBrk="1"/>
              <a:t>14</a:t>
            </a:fld>
            <a:endParaRPr lang="en-US" sz="11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4" y="4560890"/>
            <a:ext cx="5362575" cy="431958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083" tIns="44541" rIns="89083" bIns="44541"/>
          <a:lstStyle/>
          <a:p>
            <a:pPr eaLnBrk="1" hangingPunct="1"/>
            <a:endParaRPr lang="it-IT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20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CADDD34-B3D6-884C-BFA5-21BFAFF2E9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8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9280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20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7651" y="95250"/>
            <a:ext cx="2087563" cy="46374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5250"/>
            <a:ext cx="6115050" cy="46374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7222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1" y="95250"/>
            <a:ext cx="8342313" cy="4750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942975"/>
            <a:ext cx="4094163" cy="378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9463" y="942975"/>
            <a:ext cx="4095750" cy="378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820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1" y="95250"/>
            <a:ext cx="8342313" cy="4750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42901" y="942975"/>
            <a:ext cx="8342313" cy="378976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769890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1" y="95250"/>
            <a:ext cx="8342313" cy="4750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942975"/>
            <a:ext cx="4094163" cy="378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9463" y="942975"/>
            <a:ext cx="4095750" cy="378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788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1" y="95250"/>
            <a:ext cx="8342313" cy="4750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2901" y="942975"/>
            <a:ext cx="8342313" cy="378976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22708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30201" y="95250"/>
            <a:ext cx="8342313" cy="4750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1" y="942975"/>
            <a:ext cx="4094163" cy="1837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9463" y="942975"/>
            <a:ext cx="4095750" cy="1837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2901" y="2894410"/>
            <a:ext cx="4094163" cy="183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9463" y="2894410"/>
            <a:ext cx="4095750" cy="183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2440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30201" y="95250"/>
            <a:ext cx="8342313" cy="4750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667001" y="942975"/>
            <a:ext cx="6018213" cy="1837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67001" y="2894410"/>
            <a:ext cx="6018213" cy="183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22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1" y="95250"/>
            <a:ext cx="8342313" cy="4750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942975"/>
            <a:ext cx="4094163" cy="378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9463" y="942975"/>
            <a:ext cx="4095750" cy="1837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9463" y="2894410"/>
            <a:ext cx="4095750" cy="183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903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881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0"/>
          </p:nvPr>
        </p:nvSpPr>
        <p:spPr>
          <a:xfrm>
            <a:off x="1944000" y="0"/>
            <a:ext cx="7200000" cy="16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Vertical Title 8"/>
          <p:cNvSpPr>
            <a:spLocks noGrp="1"/>
          </p:cNvSpPr>
          <p:nvPr>
            <p:ph type="title" orient="vert"/>
          </p:nvPr>
        </p:nvSpPr>
        <p:spPr>
          <a:xfrm>
            <a:off x="-13987" y="0"/>
            <a:ext cx="1004588" cy="5143500"/>
          </a:xfrm>
          <a:solidFill>
            <a:srgbClr val="116E8A"/>
          </a:solidFill>
        </p:spPr>
        <p:txBody>
          <a:bodyPr vert="eaVert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0" name="Content Placeholder 1"/>
          <p:cNvSpPr>
            <a:spLocks noGrp="1"/>
          </p:cNvSpPr>
          <p:nvPr>
            <p:ph idx="13"/>
          </p:nvPr>
        </p:nvSpPr>
        <p:spPr>
          <a:xfrm>
            <a:off x="1981200" y="3523500"/>
            <a:ext cx="7162800" cy="16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5"/>
          </p:nvPr>
        </p:nvSpPr>
        <p:spPr>
          <a:xfrm>
            <a:off x="1981200" y="1751850"/>
            <a:ext cx="7181400" cy="16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223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0"/>
          </p:nvPr>
        </p:nvSpPr>
        <p:spPr>
          <a:xfrm>
            <a:off x="1657800" y="0"/>
            <a:ext cx="3600000" cy="16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Vertical Title 8"/>
          <p:cNvSpPr>
            <a:spLocks noGrp="1"/>
          </p:cNvSpPr>
          <p:nvPr>
            <p:ph type="title" orient="vert"/>
          </p:nvPr>
        </p:nvSpPr>
        <p:spPr>
          <a:xfrm>
            <a:off x="-13987" y="0"/>
            <a:ext cx="1004588" cy="5143500"/>
          </a:xfrm>
          <a:solidFill>
            <a:srgbClr val="116E8A"/>
          </a:solidFill>
        </p:spPr>
        <p:txBody>
          <a:bodyPr vert="eaVert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0" name="Content Placeholder 1"/>
          <p:cNvSpPr>
            <a:spLocks noGrp="1"/>
          </p:cNvSpPr>
          <p:nvPr>
            <p:ph idx="13"/>
          </p:nvPr>
        </p:nvSpPr>
        <p:spPr>
          <a:xfrm>
            <a:off x="5544000" y="0"/>
            <a:ext cx="3600000" cy="16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4"/>
          </p:nvPr>
        </p:nvSpPr>
        <p:spPr>
          <a:xfrm>
            <a:off x="1676400" y="1809000"/>
            <a:ext cx="3600000" cy="16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5"/>
          </p:nvPr>
        </p:nvSpPr>
        <p:spPr>
          <a:xfrm>
            <a:off x="5562600" y="1809000"/>
            <a:ext cx="3600000" cy="16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6"/>
          </p:nvPr>
        </p:nvSpPr>
        <p:spPr>
          <a:xfrm>
            <a:off x="1676400" y="3502007"/>
            <a:ext cx="3600000" cy="16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idx="17"/>
          </p:nvPr>
        </p:nvSpPr>
        <p:spPr>
          <a:xfrm>
            <a:off x="5562600" y="3502007"/>
            <a:ext cx="3600000" cy="16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019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0"/>
          </p:nvPr>
        </p:nvSpPr>
        <p:spPr>
          <a:xfrm>
            <a:off x="1219200" y="0"/>
            <a:ext cx="7924800" cy="5143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Vertical Title 8"/>
          <p:cNvSpPr>
            <a:spLocks noGrp="1"/>
          </p:cNvSpPr>
          <p:nvPr>
            <p:ph type="title" orient="vert"/>
          </p:nvPr>
        </p:nvSpPr>
        <p:spPr>
          <a:xfrm>
            <a:off x="-13987" y="0"/>
            <a:ext cx="1004588" cy="5143500"/>
          </a:xfrm>
          <a:solidFill>
            <a:srgbClr val="116E8A"/>
          </a:solidFill>
        </p:spPr>
        <p:txBody>
          <a:bodyPr vert="eaVert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0443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2900" y="228600"/>
            <a:ext cx="8343900" cy="398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7330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4446984" y="4882307"/>
            <a:ext cx="241102" cy="19422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479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16252" r="8739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116E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40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-fiel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-10229"/>
            <a:ext cx="12190481" cy="5143500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idx="10"/>
          </p:nvPr>
        </p:nvSpPr>
        <p:spPr>
          <a:xfrm>
            <a:off x="1944000" y="0"/>
            <a:ext cx="7200000" cy="5143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Vertical Title 8"/>
          <p:cNvSpPr>
            <a:spLocks noGrp="1"/>
          </p:cNvSpPr>
          <p:nvPr>
            <p:ph type="title" orient="vert"/>
          </p:nvPr>
        </p:nvSpPr>
        <p:spPr>
          <a:xfrm>
            <a:off x="-13987" y="0"/>
            <a:ext cx="1004588" cy="5143500"/>
          </a:xfrm>
          <a:solidFill>
            <a:srgbClr val="800000"/>
          </a:solidFill>
        </p:spPr>
        <p:txBody>
          <a:bodyPr vert="eaVert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924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78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942975"/>
            <a:ext cx="4094163" cy="37897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9463" y="942975"/>
            <a:ext cx="4095750" cy="37897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561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675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70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58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96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21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1" y="942975"/>
            <a:ext cx="8342313" cy="37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67968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4"/>
            <a:r>
              <a:rPr lang="en-US"/>
              <a:t>Sixth Outline Level</a:t>
            </a:r>
          </a:p>
          <a:p>
            <a:pPr lvl="4"/>
            <a:r>
              <a:rPr lang="en-US"/>
              <a:t>Seventh Outline Level</a:t>
            </a:r>
          </a:p>
          <a:p>
            <a:pPr lvl="4"/>
            <a:r>
              <a:rPr lang="en-US"/>
              <a:t>Eighth Outline Level</a:t>
            </a:r>
          </a:p>
          <a:p>
            <a:pPr lvl="4"/>
            <a:r>
              <a:rPr lang="en-US"/>
              <a:t>Ninth Outline Level</a:t>
            </a:r>
          </a:p>
        </p:txBody>
      </p:sp>
      <p:sp>
        <p:nvSpPr>
          <p:cNvPr id="205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0201" y="95250"/>
            <a:ext cx="8342313" cy="4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116E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9" r:id="rId17"/>
    <p:sldLayoutId id="2147483684" r:id="rId18"/>
    <p:sldLayoutId id="2147483690" r:id="rId19"/>
    <p:sldLayoutId id="2147483688" r:id="rId20"/>
    <p:sldLayoutId id="2147483691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700" r:id="rId27"/>
    <p:sldLayoutId id="2147483699" r:id="rId28"/>
  </p:sldLayoutIdLst>
  <p:txStyles>
    <p:titleStyle>
      <a:lvl1pPr algn="l" defTabSz="3429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 b="1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3429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 b="1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3429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 b="1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3429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 b="1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3429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 b="1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5pPr>
      <a:lvl6pPr marL="1885950" indent="-171450" algn="l" defTabSz="3429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80" charset="0"/>
        <a:defRPr sz="2100" b="1">
          <a:solidFill>
            <a:srgbClr val="FFFFFF"/>
          </a:solidFill>
          <a:latin typeface="Arial" charset="0"/>
          <a:ea typeface="MS Gothic" charset="0"/>
          <a:cs typeface="MS Gothic" charset="0"/>
        </a:defRPr>
      </a:lvl6pPr>
      <a:lvl7pPr marL="2228850" indent="-171450" algn="l" defTabSz="3429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80" charset="0"/>
        <a:defRPr sz="2100" b="1">
          <a:solidFill>
            <a:srgbClr val="FFFFFF"/>
          </a:solidFill>
          <a:latin typeface="Arial" charset="0"/>
          <a:ea typeface="MS Gothic" charset="0"/>
          <a:cs typeface="MS Gothic" charset="0"/>
        </a:defRPr>
      </a:lvl7pPr>
      <a:lvl8pPr marL="2571750" indent="-171450" algn="l" defTabSz="3429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80" charset="0"/>
        <a:defRPr sz="2100" b="1">
          <a:solidFill>
            <a:srgbClr val="FFFFFF"/>
          </a:solidFill>
          <a:latin typeface="Arial" charset="0"/>
          <a:ea typeface="MS Gothic" charset="0"/>
          <a:cs typeface="MS Gothic" charset="0"/>
        </a:defRPr>
      </a:lvl8pPr>
      <a:lvl9pPr marL="2914650" indent="-171450" algn="l" defTabSz="3429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80" charset="0"/>
        <a:defRPr sz="2100" b="1">
          <a:solidFill>
            <a:srgbClr val="FFFFFF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257175" indent="-257175" algn="l" defTabSz="342900" rtl="0" eaLnBrk="1" fontAlgn="base" hangingPunct="1">
        <a:lnSpc>
          <a:spcPct val="93000"/>
        </a:lnSpc>
        <a:spcBef>
          <a:spcPts val="11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lnSpc>
          <a:spcPct val="93000"/>
        </a:lnSpc>
        <a:spcBef>
          <a:spcPts val="1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lnSpc>
          <a:spcPct val="93000"/>
        </a:lnSpc>
        <a:spcBef>
          <a:spcPts val="169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lnSpc>
          <a:spcPct val="93000"/>
        </a:lnSpc>
        <a:spcBef>
          <a:spcPts val="1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lnSpc>
          <a:spcPct val="93000"/>
        </a:lnSpc>
        <a:spcBef>
          <a:spcPts val="1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fontAlgn="base" hangingPunct="1">
        <a:lnSpc>
          <a:spcPct val="93000"/>
        </a:lnSpc>
        <a:spcBef>
          <a:spcPts val="150"/>
        </a:spcBef>
        <a:spcAft>
          <a:spcPct val="0"/>
        </a:spcAft>
        <a:buClr>
          <a:srgbClr val="000000"/>
        </a:buClr>
        <a:buSzPct val="100000"/>
        <a:buFont typeface="Times New Roman" pitchFamily="80" charset="0"/>
        <a:defRPr sz="1200">
          <a:solidFill>
            <a:srgbClr val="000000"/>
          </a:solidFill>
          <a:latin typeface="+mn-lt"/>
          <a:ea typeface="+mn-ea"/>
          <a:cs typeface="+mn-cs"/>
        </a:defRPr>
      </a:lvl6pPr>
      <a:lvl7pPr marL="2228850" indent="-171450" algn="l" defTabSz="342900" rtl="0" eaLnBrk="1" fontAlgn="base" hangingPunct="1">
        <a:lnSpc>
          <a:spcPct val="93000"/>
        </a:lnSpc>
        <a:spcBef>
          <a:spcPts val="150"/>
        </a:spcBef>
        <a:spcAft>
          <a:spcPct val="0"/>
        </a:spcAft>
        <a:buClr>
          <a:srgbClr val="000000"/>
        </a:buClr>
        <a:buSzPct val="100000"/>
        <a:buFont typeface="Times New Roman" pitchFamily="80" charset="0"/>
        <a:defRPr sz="1200">
          <a:solidFill>
            <a:srgbClr val="000000"/>
          </a:solidFill>
          <a:latin typeface="+mn-lt"/>
          <a:ea typeface="+mn-ea"/>
          <a:cs typeface="+mn-cs"/>
        </a:defRPr>
      </a:lvl7pPr>
      <a:lvl8pPr marL="2571750" indent="-171450" algn="l" defTabSz="342900" rtl="0" eaLnBrk="1" fontAlgn="base" hangingPunct="1">
        <a:lnSpc>
          <a:spcPct val="93000"/>
        </a:lnSpc>
        <a:spcBef>
          <a:spcPts val="150"/>
        </a:spcBef>
        <a:spcAft>
          <a:spcPct val="0"/>
        </a:spcAft>
        <a:buClr>
          <a:srgbClr val="000000"/>
        </a:buClr>
        <a:buSzPct val="100000"/>
        <a:buFont typeface="Times New Roman" pitchFamily="80" charset="0"/>
        <a:defRPr sz="1200">
          <a:solidFill>
            <a:srgbClr val="000000"/>
          </a:solidFill>
          <a:latin typeface="+mn-lt"/>
          <a:ea typeface="+mn-ea"/>
          <a:cs typeface="+mn-cs"/>
        </a:defRPr>
      </a:lvl8pPr>
      <a:lvl9pPr marL="2914650" indent="-171450" algn="l" defTabSz="342900" rtl="0" eaLnBrk="1" fontAlgn="base" hangingPunct="1">
        <a:lnSpc>
          <a:spcPct val="93000"/>
        </a:lnSpc>
        <a:spcBef>
          <a:spcPts val="150"/>
        </a:spcBef>
        <a:spcAft>
          <a:spcPct val="0"/>
        </a:spcAft>
        <a:buClr>
          <a:srgbClr val="000000"/>
        </a:buClr>
        <a:buSzPct val="100000"/>
        <a:buFont typeface="Times New Roman" pitchFamily="80" charset="0"/>
        <a:defRPr sz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tiff"/><Relationship Id="rId11" Type="http://schemas.openxmlformats.org/officeDocument/2006/relationships/image" Target="../media/image11.png"/><Relationship Id="rId5" Type="http://schemas.openxmlformats.org/officeDocument/2006/relationships/image" Target="../media/image5.tiff"/><Relationship Id="rId10" Type="http://schemas.openxmlformats.org/officeDocument/2006/relationships/image" Target="../media/image10.tiff"/><Relationship Id="rId4" Type="http://schemas.openxmlformats.org/officeDocument/2006/relationships/image" Target="../media/image4.png"/><Relationship Id="rId9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gif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.tiff"/><Relationship Id="rId17" Type="http://schemas.openxmlformats.org/officeDocument/2006/relationships/image" Target="../media/image49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tiff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.png"/><Relationship Id="rId10" Type="http://schemas.openxmlformats.org/officeDocument/2006/relationships/image" Target="../media/image4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emf"/><Relationship Id="rId11" Type="http://schemas.openxmlformats.org/officeDocument/2006/relationships/image" Target="../media/image52.emf"/><Relationship Id="rId5" Type="http://schemas.openxmlformats.org/officeDocument/2006/relationships/image" Target="../media/image30.png"/><Relationship Id="rId10" Type="http://schemas.openxmlformats.org/officeDocument/2006/relationships/image" Target="../media/image51.emf"/><Relationship Id="rId4" Type="http://schemas.microsoft.com/office/2007/relationships/hdphoto" Target="../media/hdphoto1.wdp"/><Relationship Id="rId9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45.png"/><Relationship Id="rId3" Type="http://schemas.openxmlformats.org/officeDocument/2006/relationships/image" Target="../media/image29.jpeg"/><Relationship Id="rId7" Type="http://schemas.openxmlformats.org/officeDocument/2006/relationships/image" Target="../media/image53.jpg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emf"/><Relationship Id="rId11" Type="http://schemas.openxmlformats.org/officeDocument/2006/relationships/image" Target="../media/image52.emf"/><Relationship Id="rId5" Type="http://schemas.openxmlformats.org/officeDocument/2006/relationships/image" Target="../media/image30.png"/><Relationship Id="rId10" Type="http://schemas.openxmlformats.org/officeDocument/2006/relationships/image" Target="../media/image33.jpe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hyperlink" Target="https://www.google.it/url?sa=i&amp;rct=j&amp;q=&amp;esrc=s&amp;source=images&amp;cd=&amp;ved=0ahUKEwjC1oKJgLbTAhVInBoKHQJPB-AQjRwIBw&amp;url=http://www.dailybest.it/cinema/matrix-anniversario-uscita-17-anni/&amp;psig=AFQjCNEgn9gThfN_7Ce6jPFEKT33klphpA&amp;ust=1492879608240354" TargetMode="External"/><Relationship Id="rId7" Type="http://schemas.openxmlformats.org/officeDocument/2006/relationships/image" Target="../media/image59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emf"/><Relationship Id="rId5" Type="http://schemas.openxmlformats.org/officeDocument/2006/relationships/image" Target="../media/image44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hyperlink" Target="https://www.google.it/url?sa=i&amp;rct=j&amp;q=&amp;esrc=s&amp;source=images&amp;cd=&amp;ved=0ahUKEwjC1oKJgLbTAhVInBoKHQJPB-AQjRwIBw&amp;url=http://www.dailybest.it/cinema/matrix-anniversario-uscita-17-anni/&amp;psig=AFQjCNEgn9gThfN_7Ce6jPFEKT33klphpA&amp;ust=1492879608240354" TargetMode="Externa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gif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wmf"/><Relationship Id="rId12" Type="http://schemas.openxmlformats.org/officeDocument/2006/relationships/image" Target="../media/image32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1.emf"/><Relationship Id="rId5" Type="http://schemas.microsoft.com/office/2007/relationships/hdphoto" Target="../media/hdphoto1.wdp"/><Relationship Id="rId10" Type="http://schemas.openxmlformats.org/officeDocument/2006/relationships/image" Target="../media/image28.wmf"/><Relationship Id="rId4" Type="http://schemas.openxmlformats.org/officeDocument/2006/relationships/image" Target="../media/image29.jpeg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162675" y="2141217"/>
            <a:ext cx="7143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533400" y="487501"/>
            <a:ext cx="7848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 err="1">
                <a:solidFill>
                  <a:srgbClr val="FFFFFF"/>
                </a:solidFill>
                <a:latin typeface="Calibri" charset="0"/>
              </a:rPr>
              <a:t>ECSim</a:t>
            </a:r>
            <a:r>
              <a:rPr lang="en-US" sz="3300" b="1" dirty="0">
                <a:solidFill>
                  <a:srgbClr val="FFFFFF"/>
                </a:solidFill>
                <a:latin typeface="Calibri" charset="0"/>
              </a:rPr>
              <a:t>: Energy Conserving Semi Implicit Particle in Cell Method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0" y="2354204"/>
            <a:ext cx="3143250" cy="369332"/>
          </a:xfrm>
          <a:prstGeom prst="rect">
            <a:avLst/>
          </a:prstGeom>
          <a:solidFill>
            <a:srgbClr val="00407A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/>
                <a:cs typeface="Calibri"/>
              </a:rPr>
              <a:t>G. </a:t>
            </a:r>
            <a:r>
              <a:rPr lang="en-US" sz="1800" b="1" dirty="0" err="1">
                <a:latin typeface="Calibri"/>
                <a:cs typeface="Calibri"/>
              </a:rPr>
              <a:t>Lapenta</a:t>
            </a: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592695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1800" dirty="0">
              <a:solidFill>
                <a:srgbClr val="DD8A2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396" y="4526222"/>
            <a:ext cx="523004" cy="5352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863" y="4568770"/>
            <a:ext cx="575171" cy="47816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940" y="4370336"/>
            <a:ext cx="1045037" cy="7247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33600" y="2872776"/>
            <a:ext cx="3143250" cy="369332"/>
          </a:xfrm>
          <a:prstGeom prst="rect">
            <a:avLst/>
          </a:prstGeom>
          <a:solidFill>
            <a:srgbClr val="00407A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/>
                <a:cs typeface="Calibri"/>
              </a:rPr>
              <a:t>E. </a:t>
            </a:r>
            <a:r>
              <a:rPr lang="en-US" sz="1800" b="1" dirty="0" err="1">
                <a:latin typeface="Calibri"/>
                <a:cs typeface="Calibri"/>
              </a:rPr>
              <a:t>Boella</a:t>
            </a:r>
            <a:endParaRPr lang="en-US" sz="1800" b="1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616" y="4597400"/>
            <a:ext cx="785607" cy="3111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74CE024-2CF9-5549-BA40-14FECF54DD68}"/>
              </a:ext>
            </a:extLst>
          </p:cNvPr>
          <p:cNvSpPr/>
          <p:nvPr/>
        </p:nvSpPr>
        <p:spPr>
          <a:xfrm>
            <a:off x="2133600" y="3396980"/>
            <a:ext cx="3143250" cy="369332"/>
          </a:xfrm>
          <a:prstGeom prst="rect">
            <a:avLst/>
          </a:prstGeom>
          <a:solidFill>
            <a:srgbClr val="00407A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/>
                <a:cs typeface="Calibri"/>
              </a:rPr>
              <a:t>A. </a:t>
            </a:r>
            <a:r>
              <a:rPr lang="en-US" sz="1800" b="1" dirty="0" err="1">
                <a:latin typeface="Calibri"/>
                <a:cs typeface="Calibri"/>
              </a:rPr>
              <a:t>Micera</a:t>
            </a:r>
            <a:endParaRPr lang="en-US" sz="1800" b="1" dirty="0">
              <a:latin typeface="Calibri"/>
              <a:cs typeface="Calibri"/>
            </a:endParaRPr>
          </a:p>
        </p:txBody>
      </p:sp>
      <p:pic>
        <p:nvPicPr>
          <p:cNvPr id="18" name="Picture 10" descr="KULeuven-logo-2012.png">
            <a:extLst>
              <a:ext uri="{FF2B5EF4-FFF2-40B4-BE49-F238E27FC236}">
                <a16:creationId xmlns:a16="http://schemas.microsoft.com/office/drawing/2014/main" id="{D13769BD-2C3A-F044-ABFB-1BDCCBBC4D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5" y="2347305"/>
            <a:ext cx="1073085" cy="383129"/>
          </a:xfrm>
          <a:prstGeom prst="rect">
            <a:avLst/>
          </a:prstGeom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5B0820B3-1343-8548-B635-87FCF2064842}"/>
              </a:ext>
            </a:extLst>
          </p:cNvPr>
          <p:cNvSpPr/>
          <p:nvPr/>
        </p:nvSpPr>
        <p:spPr>
          <a:xfrm>
            <a:off x="2133600" y="3922263"/>
            <a:ext cx="3143250" cy="369332"/>
          </a:xfrm>
          <a:prstGeom prst="rect">
            <a:avLst/>
          </a:prstGeom>
          <a:solidFill>
            <a:srgbClr val="00407A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/>
                <a:cs typeface="Calibri"/>
              </a:rPr>
              <a:t>J. Park</a:t>
            </a: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7E9ED76B-A6B4-8041-A3D0-AA1EB43E63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251" y="3396980"/>
            <a:ext cx="1201289" cy="235623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F33AFA09-CC93-3045-968C-DBC58C6E8946}"/>
              </a:ext>
            </a:extLst>
          </p:cNvPr>
          <p:cNvSpPr/>
          <p:nvPr/>
        </p:nvSpPr>
        <p:spPr>
          <a:xfrm>
            <a:off x="1143000" y="6004803"/>
            <a:ext cx="6858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1800" dirty="0">
              <a:solidFill>
                <a:srgbClr val="DD8A2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5A0F65-6A0E-F64F-83AA-821DD9EB63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261" y="2824778"/>
            <a:ext cx="1073085" cy="4778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9ABF6F-D112-A542-AF09-861939C876AD}"/>
              </a:ext>
            </a:extLst>
          </p:cNvPr>
          <p:cNvSpPr/>
          <p:nvPr/>
        </p:nvSpPr>
        <p:spPr>
          <a:xfrm>
            <a:off x="1138301" y="3870716"/>
            <a:ext cx="917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Open Sans"/>
              </a:rPr>
              <a:t>EMC2</a:t>
            </a:r>
            <a:endParaRPr lang="en-US" dirty="0"/>
          </a:p>
        </p:txBody>
      </p:sp>
      <p:pic>
        <p:nvPicPr>
          <p:cNvPr id="23" name="Picture 10" descr="KULeuven-logo-2012.png">
            <a:extLst>
              <a:ext uri="{FF2B5EF4-FFF2-40B4-BE49-F238E27FC236}">
                <a16:creationId xmlns:a16="http://schemas.microsoft.com/office/drawing/2014/main" id="{2AACFBD5-3E58-CB4E-BCE8-5BB1A8ECB8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01" y="4587074"/>
            <a:ext cx="1073085" cy="383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0143D7-9468-9245-B842-A208E6AD28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9285" y="1727071"/>
            <a:ext cx="3480221" cy="2316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D43307-82CA-C940-BABC-0C7E287CF820}"/>
              </a:ext>
            </a:extLst>
          </p:cNvPr>
          <p:cNvSpPr txBox="1"/>
          <p:nvPr/>
        </p:nvSpPr>
        <p:spPr>
          <a:xfrm>
            <a:off x="5885335" y="4073521"/>
            <a:ext cx="27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 European Fusion Theory Conference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Gent, Belgium, 7-10 October 2019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455656-BB84-B642-A9D3-CD0593F32E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08" y="4398663"/>
            <a:ext cx="724734" cy="7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9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Limits of the Explicit method</a:t>
            </a:r>
          </a:p>
        </p:txBody>
      </p:sp>
      <p:sp>
        <p:nvSpPr>
          <p:cNvPr id="27651" name="Line 4"/>
          <p:cNvSpPr>
            <a:spLocks noChangeShapeType="1"/>
          </p:cNvSpPr>
          <p:nvPr/>
        </p:nvSpPr>
        <p:spPr bwMode="auto">
          <a:xfrm>
            <a:off x="3200400" y="1657350"/>
            <a:ext cx="0" cy="1085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nl-BE" sz="1800"/>
          </a:p>
        </p:txBody>
      </p:sp>
      <p:pic>
        <p:nvPicPr>
          <p:cNvPr id="2765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1" y="1371600"/>
            <a:ext cx="5604965" cy="280035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343150" y="42291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alibri"/>
                <a:cs typeface="Calibri"/>
              </a:rPr>
              <a:t>Explicit Maxwell solver:  </a:t>
            </a:r>
            <a:r>
              <a:rPr lang="en-US" sz="1800" dirty="0">
                <a:solidFill>
                  <a:srgbClr val="17375E"/>
                </a:solidFill>
                <a:latin typeface="Calibri"/>
                <a:cs typeface="Calibri"/>
              </a:rPr>
              <a:t>c </a:t>
            </a:r>
            <a:r>
              <a:rPr lang="en-US" sz="1800" dirty="0" err="1">
                <a:solidFill>
                  <a:srgbClr val="17375E"/>
                </a:solidFill>
                <a:latin typeface="Calibri"/>
                <a:cs typeface="Calibri"/>
              </a:rPr>
              <a:t>Δt</a:t>
            </a:r>
            <a:r>
              <a:rPr lang="en-US" sz="1800" dirty="0">
                <a:solidFill>
                  <a:srgbClr val="17375E"/>
                </a:solidFill>
                <a:latin typeface="Calibri"/>
                <a:cs typeface="Calibri"/>
              </a:rPr>
              <a:t> &lt; </a:t>
            </a:r>
            <a:r>
              <a:rPr lang="en-US" sz="1800" dirty="0" err="1">
                <a:solidFill>
                  <a:srgbClr val="17375E"/>
                </a:solidFill>
                <a:latin typeface="Calibri"/>
                <a:cs typeface="Calibri"/>
              </a:rPr>
              <a:t>Δx</a:t>
            </a:r>
            <a:endParaRPr lang="en-US" sz="1800" dirty="0">
              <a:solidFill>
                <a:srgbClr val="17375E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750" y="10287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alibri"/>
                <a:cs typeface="Calibri"/>
              </a:rPr>
              <a:t>Explicit mover : 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ω</a:t>
            </a:r>
            <a:r>
              <a:rPr lang="en-US" sz="1800" baseline="-250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Δt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&lt;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550" y="2114550"/>
            <a:ext cx="1200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alibri"/>
                <a:cs typeface="Calibri"/>
              </a:rPr>
              <a:t>Explicit</a:t>
            </a:r>
          </a:p>
          <a:p>
            <a:r>
              <a:rPr lang="en-US" sz="1800" dirty="0">
                <a:solidFill>
                  <a:schemeClr val="accent1"/>
                </a:solidFill>
                <a:latin typeface="Calibri"/>
                <a:cs typeface="Calibri"/>
              </a:rPr>
              <a:t>Particle- Grid coupling:  </a:t>
            </a:r>
            <a:r>
              <a:rPr lang="en-US" sz="1800" dirty="0" err="1">
                <a:solidFill>
                  <a:srgbClr val="17375E"/>
                </a:solidFill>
                <a:latin typeface="Calibri"/>
                <a:cs typeface="Calibri"/>
              </a:rPr>
              <a:t>Δx</a:t>
            </a:r>
            <a:r>
              <a:rPr lang="en-US" sz="1800" dirty="0">
                <a:solidFill>
                  <a:srgbClr val="17375E"/>
                </a:solidFill>
                <a:latin typeface="Calibri"/>
                <a:cs typeface="Calibri"/>
              </a:rPr>
              <a:t> &lt; 3 </a:t>
            </a:r>
            <a:r>
              <a:rPr lang="en-US" sz="1800" dirty="0" err="1">
                <a:solidFill>
                  <a:srgbClr val="17375E"/>
                </a:solidFill>
                <a:latin typeface="Calibri"/>
                <a:cs typeface="Calibri"/>
              </a:rPr>
              <a:t>λ</a:t>
            </a:r>
            <a:r>
              <a:rPr lang="en-US" sz="1800" baseline="-25000" dirty="0" err="1">
                <a:solidFill>
                  <a:srgbClr val="17375E"/>
                </a:solidFill>
                <a:latin typeface="Calibri"/>
                <a:cs typeface="Calibri"/>
              </a:rPr>
              <a:t>De</a:t>
            </a:r>
            <a:r>
              <a:rPr lang="en-US" sz="1800" dirty="0">
                <a:solidFill>
                  <a:srgbClr val="17375E"/>
                </a:solidFill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4264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Aliasing: finite grid instability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4343400"/>
            <a:ext cx="4343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alibri"/>
                <a:cs typeface="Calibri"/>
              </a:rPr>
              <a:t>Explicit Particle- Grid coupling:  </a:t>
            </a:r>
            <a:r>
              <a:rPr lang="en-US" sz="1800" dirty="0" err="1">
                <a:solidFill>
                  <a:srgbClr val="17375E"/>
                </a:solidFill>
                <a:latin typeface="Calibri"/>
                <a:cs typeface="Calibri"/>
              </a:rPr>
              <a:t>Δx</a:t>
            </a:r>
            <a:r>
              <a:rPr lang="en-US" sz="1800" dirty="0">
                <a:solidFill>
                  <a:srgbClr val="17375E"/>
                </a:solidFill>
                <a:latin typeface="Calibri"/>
                <a:cs typeface="Calibri"/>
              </a:rPr>
              <a:t> &lt; 3 </a:t>
            </a:r>
            <a:r>
              <a:rPr lang="en-US" sz="1800" dirty="0" err="1">
                <a:solidFill>
                  <a:srgbClr val="17375E"/>
                </a:solidFill>
                <a:latin typeface="Calibri"/>
                <a:cs typeface="Calibri"/>
              </a:rPr>
              <a:t>λ</a:t>
            </a:r>
            <a:r>
              <a:rPr lang="en-US" sz="1800" baseline="-25000" dirty="0" err="1">
                <a:solidFill>
                  <a:srgbClr val="17375E"/>
                </a:solidFill>
                <a:latin typeface="Calibri"/>
                <a:cs typeface="Calibri"/>
              </a:rPr>
              <a:t>De</a:t>
            </a:r>
            <a:r>
              <a:rPr lang="en-US" sz="1800" dirty="0">
                <a:solidFill>
                  <a:srgbClr val="17375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69CBCB6-0140-2643-9D4A-69B2C072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92" y="899517"/>
            <a:ext cx="50482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39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66838" y="171450"/>
            <a:ext cx="6256735" cy="4750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challenge in modeling space plasmas: multiple scales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143000" y="909350"/>
            <a:ext cx="36099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Explicit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methods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need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resolve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all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temporal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spatial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scales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marL="257175" indent="-257175">
              <a:buFont typeface="Arial" charset="0"/>
              <a:buChar char="•"/>
            </a:pPr>
            <a:endParaRPr lang="it-IT" sz="1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00113" lvl="1" indent="-342900">
              <a:buFont typeface="+mj-lt"/>
              <a:buAutoNum type="alphaLcParenR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Explicit Maxwell solver:       c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Δt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&lt;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Δx</a:t>
            </a: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900113" lvl="1" indent="-342900">
              <a:buFont typeface="+mj-lt"/>
              <a:buAutoNum type="alphaLcParenR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Explicit mover :                   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ω</a:t>
            </a:r>
            <a:r>
              <a:rPr lang="en-US" sz="1800" baseline="-25000" dirty="0" err="1">
                <a:solidFill>
                  <a:srgbClr val="000000"/>
                </a:solidFill>
                <a:latin typeface="Calibri"/>
                <a:cs typeface="Calibri"/>
              </a:rPr>
              <a:t>pe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Δt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&lt; 2</a:t>
            </a:r>
          </a:p>
          <a:p>
            <a:pPr marL="900113" lvl="1" indent="-342900">
              <a:buFont typeface="+mj-lt"/>
              <a:buAutoNum type="alphaLcParenR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Explicit Particle- Grid coupling:                                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Δx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&lt;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ξλ</a:t>
            </a:r>
            <a:r>
              <a:rPr lang="en-US" sz="1800" baseline="-25000" dirty="0" err="1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endParaRPr lang="it-IT" sz="1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E93B2F08-652F-8444-A719-E6F99434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504" y="2914650"/>
            <a:ext cx="1390650" cy="1596628"/>
          </a:xfrm>
          <a:prstGeom prst="triangle">
            <a:avLst>
              <a:gd name="adj" fmla="val 50000"/>
            </a:avLst>
          </a:prstGeom>
          <a:solidFill>
            <a:srgbClr val="FFA61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latin typeface="Calibri"/>
              </a:rPr>
              <a:t>MICRO</a:t>
            </a:r>
          </a:p>
          <a:p>
            <a:pPr algn="ctr">
              <a:defRPr/>
            </a:pPr>
            <a:r>
              <a:rPr lang="en-US" sz="1800" dirty="0">
                <a:latin typeface="Calibri"/>
              </a:rPr>
              <a:t>(kinetic)</a:t>
            </a:r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225BE9B4-BD8F-D84D-9D53-FCA828BB37E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37648" y="1257301"/>
            <a:ext cx="1383506" cy="1631156"/>
          </a:xfrm>
          <a:prstGeom prst="triangle">
            <a:avLst>
              <a:gd name="adj" fmla="val 50000"/>
            </a:avLst>
          </a:prstGeom>
          <a:solidFill>
            <a:srgbClr val="0E82B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28FE8CA2-C8A2-9E4F-AEC7-291D085E2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6616" y="4285060"/>
            <a:ext cx="56618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050" dirty="0">
                <a:solidFill>
                  <a:schemeClr val="tx1"/>
                </a:solidFill>
                <a:latin typeface="Calibri" charset="0"/>
              </a:rPr>
              <a:t>λ</a:t>
            </a:r>
            <a:r>
              <a:rPr lang="it-IT" sz="1050" baseline="-25000" dirty="0">
                <a:solidFill>
                  <a:schemeClr val="tx1"/>
                </a:solidFill>
                <a:latin typeface="Calibri" charset="0"/>
              </a:rPr>
              <a:t>e</a:t>
            </a:r>
            <a:r>
              <a:rPr lang="it-IT" sz="1050" dirty="0">
                <a:solidFill>
                  <a:schemeClr val="tx1"/>
                </a:solidFill>
                <a:latin typeface="Calibri" charset="0"/>
              </a:rPr>
              <a:t>=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8 m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A4DFDAD2-1677-434E-97D9-EAB1B3BDA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104" y="3631525"/>
            <a:ext cx="8887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l-GR" sz="1050" dirty="0">
                <a:solidFill>
                  <a:schemeClr val="tx1"/>
                </a:solidFill>
                <a:latin typeface="Calibri" charset="0"/>
              </a:rPr>
              <a:t>ρ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e 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d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e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=2 km</a:t>
            </a: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143024AD-7B49-5643-A135-8E9A4393C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096" y="2950369"/>
            <a:ext cx="107275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sz="1050" dirty="0">
                <a:solidFill>
                  <a:schemeClr val="tx1"/>
                </a:solidFill>
                <a:latin typeface="Calibri" charset="0"/>
              </a:rPr>
              <a:t>ρ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  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d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=80 km</a:t>
            </a: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AC89BD77-F909-8948-9EE7-96E17F35A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327672"/>
            <a:ext cx="89416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L=10000 km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2D3CBB5A-13CF-DC41-9766-271ABD4F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247" y="1326356"/>
            <a:ext cx="9572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millions km</a:t>
            </a:r>
          </a:p>
        </p:txBody>
      </p:sp>
      <p:sp>
        <p:nvSpPr>
          <p:cNvPr id="37" name="Line 15">
            <a:extLst>
              <a:ext uri="{FF2B5EF4-FFF2-40B4-BE49-F238E27FC236}">
                <a16:creationId xmlns:a16="http://schemas.microsoft.com/office/drawing/2014/main" id="{4D793A3A-2B93-BD4C-9140-52C4042238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0373" y="3643313"/>
            <a:ext cx="3039665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800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A1A63CE4-4396-8842-B229-EC882475BC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0373" y="2889648"/>
            <a:ext cx="3039665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800"/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766EAFFB-FBCE-AB42-8F5E-80605DBE1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4294585"/>
            <a:ext cx="7857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e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24kHz</a:t>
            </a:r>
          </a:p>
        </p:txBody>
      </p:sp>
      <p:sp>
        <p:nvSpPr>
          <p:cNvPr id="40" name="Text Box 19">
            <a:extLst>
              <a:ext uri="{FF2B5EF4-FFF2-40B4-BE49-F238E27FC236}">
                <a16:creationId xmlns:a16="http://schemas.microsoft.com/office/drawing/2014/main" id="{5F401118-06B9-0E47-8676-04BD39645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51" y="3657600"/>
            <a:ext cx="88517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e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0.16kHz</a:t>
            </a:r>
          </a:p>
        </p:txBody>
      </p:sp>
      <p:sp>
        <p:nvSpPr>
          <p:cNvPr id="41" name="Text Box 21">
            <a:extLst>
              <a:ext uri="{FF2B5EF4-FFF2-40B4-BE49-F238E27FC236}">
                <a16:creationId xmlns:a16="http://schemas.microsoft.com/office/drawing/2014/main" id="{099495D5-1343-DB43-8302-6DD6ACC7C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1" y="2943225"/>
            <a:ext cx="8048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0.09Hz</a:t>
            </a:r>
          </a:p>
        </p:txBody>
      </p:sp>
      <p:sp>
        <p:nvSpPr>
          <p:cNvPr id="42" name="Text Box 22">
            <a:extLst>
              <a:ext uri="{FF2B5EF4-FFF2-40B4-BE49-F238E27FC236}">
                <a16:creationId xmlns:a16="http://schemas.microsoft.com/office/drawing/2014/main" id="{BB51BCD6-F867-D94D-8469-7399FC2CF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2352675"/>
            <a:ext cx="4286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1 m</a:t>
            </a:r>
          </a:p>
        </p:txBody>
      </p:sp>
      <p:sp>
        <p:nvSpPr>
          <p:cNvPr id="43" name="Text Box 23">
            <a:extLst>
              <a:ext uri="{FF2B5EF4-FFF2-40B4-BE49-F238E27FC236}">
                <a16:creationId xmlns:a16="http://schemas.microsoft.com/office/drawing/2014/main" id="{9810D716-2D65-7A4B-8D12-50D3B0EE7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954" y="1546622"/>
            <a:ext cx="54530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hours</a:t>
            </a:r>
          </a:p>
        </p:txBody>
      </p:sp>
      <p:sp>
        <p:nvSpPr>
          <p:cNvPr id="44" name="Text Box 24">
            <a:extLst>
              <a:ext uri="{FF2B5EF4-FFF2-40B4-BE49-F238E27FC236}">
                <a16:creationId xmlns:a16="http://schemas.microsoft.com/office/drawing/2014/main" id="{221D375F-72EE-E544-81D8-0E86170C6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372" y="1843087"/>
            <a:ext cx="11407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u="sng">
                <a:solidFill>
                  <a:schemeClr val="tx1"/>
                </a:solidFill>
                <a:latin typeface="Calibri" charset="0"/>
              </a:rPr>
              <a:t>System scales</a:t>
            </a:r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5" name="Text Box 25">
            <a:extLst>
              <a:ext uri="{FF2B5EF4-FFF2-40B4-BE49-F238E27FC236}">
                <a16:creationId xmlns:a16="http://schemas.microsoft.com/office/drawing/2014/main" id="{3F22573E-9E86-F54B-8A20-F1BEB264D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373" y="3105150"/>
            <a:ext cx="86292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u="sng">
                <a:solidFill>
                  <a:schemeClr val="tx1"/>
                </a:solidFill>
                <a:latin typeface="Calibri" charset="0"/>
              </a:rPr>
              <a:t>ion scales</a:t>
            </a:r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6" name="Text Box 26">
            <a:extLst>
              <a:ext uri="{FF2B5EF4-FFF2-40B4-BE49-F238E27FC236}">
                <a16:creationId xmlns:a16="http://schemas.microsoft.com/office/drawing/2014/main" id="{050DDD06-856F-6046-A1BD-1F439C9A8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347" y="4057650"/>
            <a:ext cx="12255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u="sng">
                <a:solidFill>
                  <a:schemeClr val="tx1"/>
                </a:solidFill>
                <a:latin typeface="Calibri" charset="0"/>
              </a:rPr>
              <a:t>electron scales</a:t>
            </a:r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7" name="Text Box 29">
            <a:extLst>
              <a:ext uri="{FF2B5EF4-FFF2-40B4-BE49-F238E27FC236}">
                <a16:creationId xmlns:a16="http://schemas.microsoft.com/office/drawing/2014/main" id="{4F779A24-7CA6-1D45-B01C-7D0E767D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180" y="1422798"/>
            <a:ext cx="938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MACRO</a:t>
            </a:r>
          </a:p>
          <a:p>
            <a:pPr algn="ctr"/>
            <a:r>
              <a:rPr lang="en-US" sz="1800">
                <a:solidFill>
                  <a:srgbClr val="FFFFFF"/>
                </a:solidFill>
                <a:latin typeface="Calibri" charset="0"/>
              </a:rPr>
              <a:t>(fluid)</a:t>
            </a:r>
            <a:endParaRPr lang="en-US" sz="18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8" name="Text Box 21">
            <a:extLst>
              <a:ext uri="{FF2B5EF4-FFF2-40B4-BE49-F238E27FC236}">
                <a16:creationId xmlns:a16="http://schemas.microsoft.com/office/drawing/2014/main" id="{9FEDA8E5-4245-5E4B-9E44-DAEFA670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530" y="3426767"/>
            <a:ext cx="103756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0.55kHz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9C4AD072-CA4B-0940-83AC-A7526DBBEA28}"/>
              </a:ext>
            </a:extLst>
          </p:cNvPr>
          <p:cNvSpPr txBox="1"/>
          <p:nvPr/>
        </p:nvSpPr>
        <p:spPr>
          <a:xfrm>
            <a:off x="5736022" y="882588"/>
            <a:ext cx="185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wind at 1AU</a:t>
            </a:r>
          </a:p>
        </p:txBody>
      </p:sp>
      <p:sp>
        <p:nvSpPr>
          <p:cNvPr id="29" name="Rectangle 40"/>
          <p:cNvSpPr/>
          <p:nvPr/>
        </p:nvSpPr>
        <p:spPr bwMode="auto">
          <a:xfrm>
            <a:off x="5273004" y="4282604"/>
            <a:ext cx="2686050" cy="285750"/>
          </a:xfrm>
          <a:prstGeom prst="rect">
            <a:avLst/>
          </a:prstGeom>
          <a:solidFill>
            <a:schemeClr val="accent1">
              <a:lumMod val="60000"/>
              <a:lumOff val="40000"/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80" charset="0"/>
              <a:buNone/>
              <a:defRPr/>
            </a:pPr>
            <a:endParaRPr lang="it-IT" sz="1800">
              <a:latin typeface="Times New Roman" pitchFamily="8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043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2"/>
          <p:cNvSpPr txBox="1">
            <a:spLocks noChangeArrowheads="1"/>
          </p:cNvSpPr>
          <p:nvPr/>
        </p:nvSpPr>
        <p:spPr bwMode="auto">
          <a:xfrm>
            <a:off x="1325761" y="166092"/>
            <a:ext cx="62900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Arial" charset="0"/>
              </a:rPr>
              <a:t>Explicit and implicit Computational approaches</a:t>
            </a:r>
          </a:p>
        </p:txBody>
      </p:sp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37" y="1394222"/>
            <a:ext cx="59174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Line 9"/>
          <p:cNvSpPr>
            <a:spLocks noChangeShapeType="1"/>
          </p:cNvSpPr>
          <p:nvPr/>
        </p:nvSpPr>
        <p:spPr bwMode="auto">
          <a:xfrm flipH="1">
            <a:off x="2455461" y="1092994"/>
            <a:ext cx="5953" cy="28336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2507849" y="991791"/>
            <a:ext cx="529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T=0</a:t>
            </a:r>
          </a:p>
        </p:txBody>
      </p:sp>
      <p:pic>
        <p:nvPicPr>
          <p:cNvPr id="1024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64" y="1427560"/>
            <a:ext cx="591741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Line 14"/>
          <p:cNvSpPr>
            <a:spLocks noChangeShapeType="1"/>
          </p:cNvSpPr>
          <p:nvPr/>
        </p:nvSpPr>
        <p:spPr bwMode="auto">
          <a:xfrm>
            <a:off x="2804314" y="1738313"/>
            <a:ext cx="49768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sp>
        <p:nvSpPr>
          <p:cNvPr id="10247" name="Line 15"/>
          <p:cNvSpPr>
            <a:spLocks noChangeShapeType="1"/>
          </p:cNvSpPr>
          <p:nvPr/>
        </p:nvSpPr>
        <p:spPr bwMode="auto">
          <a:xfrm>
            <a:off x="3974699" y="1712119"/>
            <a:ext cx="322659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sp>
        <p:nvSpPr>
          <p:cNvPr id="10248" name="Line 17"/>
          <p:cNvSpPr>
            <a:spLocks noChangeShapeType="1"/>
          </p:cNvSpPr>
          <p:nvPr/>
        </p:nvSpPr>
        <p:spPr bwMode="auto">
          <a:xfrm>
            <a:off x="4909339" y="1678781"/>
            <a:ext cx="32266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sp>
        <p:nvSpPr>
          <p:cNvPr id="10249" name="Text Box 18"/>
          <p:cNvSpPr txBox="1">
            <a:spLocks noChangeArrowheads="1"/>
          </p:cNvSpPr>
          <p:nvPr/>
        </p:nvSpPr>
        <p:spPr bwMode="auto">
          <a:xfrm>
            <a:off x="3879449" y="1054894"/>
            <a:ext cx="630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T=</a:t>
            </a:r>
            <a:r>
              <a:rPr lang="en-US" sz="1800">
                <a:solidFill>
                  <a:schemeClr val="tx1"/>
                </a:solidFill>
                <a:latin typeface="Calibri"/>
                <a:cs typeface="Calibri"/>
                <a:sym typeface="Symbol" charset="0"/>
              </a:rPr>
              <a:t>t</a:t>
            </a:r>
          </a:p>
        </p:txBody>
      </p:sp>
      <p:sp>
        <p:nvSpPr>
          <p:cNvPr id="10250" name="Text Box 19"/>
          <p:cNvSpPr txBox="1">
            <a:spLocks noChangeArrowheads="1"/>
          </p:cNvSpPr>
          <p:nvPr/>
        </p:nvSpPr>
        <p:spPr bwMode="auto">
          <a:xfrm>
            <a:off x="5882080" y="1082279"/>
            <a:ext cx="747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T=2</a:t>
            </a:r>
            <a:r>
              <a:rPr lang="en-US" sz="1800">
                <a:solidFill>
                  <a:schemeClr val="tx1"/>
                </a:solidFill>
                <a:latin typeface="Calibri"/>
                <a:cs typeface="Calibri"/>
                <a:sym typeface="Symbol" charset="0"/>
              </a:rPr>
              <a:t>t</a:t>
            </a:r>
          </a:p>
        </p:txBody>
      </p:sp>
      <p:sp>
        <p:nvSpPr>
          <p:cNvPr id="10251" name="Line 20"/>
          <p:cNvSpPr>
            <a:spLocks noChangeShapeType="1"/>
          </p:cNvSpPr>
          <p:nvPr/>
        </p:nvSpPr>
        <p:spPr bwMode="auto">
          <a:xfrm flipV="1">
            <a:off x="5904701" y="1678781"/>
            <a:ext cx="429816" cy="595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sp>
        <p:nvSpPr>
          <p:cNvPr id="10252" name="Text Box 21"/>
          <p:cNvSpPr txBox="1">
            <a:spLocks noChangeArrowheads="1"/>
          </p:cNvSpPr>
          <p:nvPr/>
        </p:nvSpPr>
        <p:spPr bwMode="auto">
          <a:xfrm>
            <a:off x="2298298" y="2288382"/>
            <a:ext cx="43078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Operations:</a:t>
            </a:r>
          </a:p>
          <a:p>
            <a:pPr eaLnBrk="1" hangingPunct="1">
              <a:buFontTx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Solve Newton equations in previous electromagnetic fields</a:t>
            </a:r>
          </a:p>
          <a:p>
            <a:pPr eaLnBrk="1" hangingPunct="1">
              <a:buFontTx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Solve Maxwell equations with previous particle positions  </a:t>
            </a:r>
          </a:p>
          <a:p>
            <a:pPr eaLnBrk="1" hangingPunct="1"/>
            <a:endParaRPr lang="en-US"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253" name="Text Box 22"/>
          <p:cNvSpPr txBox="1">
            <a:spLocks noChangeArrowheads="1"/>
          </p:cNvSpPr>
          <p:nvPr/>
        </p:nvSpPr>
        <p:spPr bwMode="auto">
          <a:xfrm>
            <a:off x="326272" y="1176457"/>
            <a:ext cx="1002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EXPLICIT</a:t>
            </a:r>
          </a:p>
        </p:txBody>
      </p:sp>
      <p:pic>
        <p:nvPicPr>
          <p:cNvPr id="1025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1" y="3714750"/>
            <a:ext cx="591741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Rectangle 26"/>
          <p:cNvSpPr>
            <a:spLocks noChangeArrowheads="1"/>
          </p:cNvSpPr>
          <p:nvPr/>
        </p:nvSpPr>
        <p:spPr bwMode="auto">
          <a:xfrm>
            <a:off x="2234005" y="4524375"/>
            <a:ext cx="4164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n-US" sz="1200" dirty="0">
                <a:latin typeface="Calibri"/>
                <a:cs typeface="Calibri"/>
              </a:rPr>
              <a:t>Operations:</a:t>
            </a:r>
          </a:p>
          <a:p>
            <a:pPr marL="342900" indent="-342900"/>
            <a:r>
              <a:rPr lang="en-US" sz="1200" dirty="0">
                <a:solidFill>
                  <a:schemeClr val="tx1"/>
                </a:solidFill>
                <a:latin typeface="Calibri"/>
                <a:cs typeface="Calibri"/>
              </a:rPr>
              <a:t>Over each time step, iteratively solve the two coupled equations until convergence</a:t>
            </a:r>
          </a:p>
        </p:txBody>
      </p:sp>
      <p:sp>
        <p:nvSpPr>
          <p:cNvPr id="10256" name="Text Box 27"/>
          <p:cNvSpPr txBox="1">
            <a:spLocks noChangeArrowheads="1"/>
          </p:cNvSpPr>
          <p:nvPr/>
        </p:nvSpPr>
        <p:spPr bwMode="auto">
          <a:xfrm>
            <a:off x="299518" y="3462338"/>
            <a:ext cx="1026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IMPLICIT</a:t>
            </a:r>
          </a:p>
        </p:txBody>
      </p:sp>
      <p:sp>
        <p:nvSpPr>
          <p:cNvPr id="10258" name="Text Box 29"/>
          <p:cNvSpPr txBox="1">
            <a:spLocks noChangeArrowheads="1"/>
          </p:cNvSpPr>
          <p:nvPr/>
        </p:nvSpPr>
        <p:spPr bwMode="auto">
          <a:xfrm>
            <a:off x="2442364" y="3462338"/>
            <a:ext cx="529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T=0</a:t>
            </a:r>
          </a:p>
        </p:txBody>
      </p:sp>
      <p:sp>
        <p:nvSpPr>
          <p:cNvPr id="10259" name="Text Box 31"/>
          <p:cNvSpPr txBox="1">
            <a:spLocks noChangeArrowheads="1"/>
          </p:cNvSpPr>
          <p:nvPr/>
        </p:nvSpPr>
        <p:spPr bwMode="auto">
          <a:xfrm>
            <a:off x="5146274" y="3474244"/>
            <a:ext cx="630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T=</a:t>
            </a:r>
            <a:r>
              <a:rPr lang="en-US" sz="1800">
                <a:solidFill>
                  <a:schemeClr val="tx1"/>
                </a:solidFill>
                <a:latin typeface="Calibri"/>
                <a:cs typeface="Calibri"/>
                <a:sym typeface="Symbol" charset="0"/>
              </a:rPr>
              <a:t>t</a:t>
            </a:r>
          </a:p>
        </p:txBody>
      </p:sp>
      <p:sp>
        <p:nvSpPr>
          <p:cNvPr id="10260" name="Line 32"/>
          <p:cNvSpPr>
            <a:spLocks noChangeShapeType="1"/>
          </p:cNvSpPr>
          <p:nvPr/>
        </p:nvSpPr>
        <p:spPr bwMode="auto">
          <a:xfrm flipV="1">
            <a:off x="2434030" y="4076700"/>
            <a:ext cx="556022" cy="9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sp>
        <p:nvSpPr>
          <p:cNvPr id="10261" name="Rectangle 33"/>
          <p:cNvSpPr>
            <a:spLocks noChangeArrowheads="1"/>
          </p:cNvSpPr>
          <p:nvPr/>
        </p:nvSpPr>
        <p:spPr bwMode="auto">
          <a:xfrm>
            <a:off x="3010293" y="3580210"/>
            <a:ext cx="2077640" cy="10334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 sz="1800">
              <a:latin typeface="Calibri"/>
              <a:cs typeface="Calibri"/>
            </a:endParaRPr>
          </a:p>
        </p:txBody>
      </p:sp>
      <p:sp>
        <p:nvSpPr>
          <p:cNvPr id="10262" name="Line 34"/>
          <p:cNvSpPr>
            <a:spLocks noChangeShapeType="1"/>
          </p:cNvSpPr>
          <p:nvPr/>
        </p:nvSpPr>
        <p:spPr bwMode="auto">
          <a:xfrm>
            <a:off x="5087933" y="4096941"/>
            <a:ext cx="49649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pic>
        <p:nvPicPr>
          <p:cNvPr id="10263" name="Picture 7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07" y="1394223"/>
            <a:ext cx="576263" cy="79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7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07" y="1443038"/>
            <a:ext cx="576263" cy="79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7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07" y="3729038"/>
            <a:ext cx="576263" cy="79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spin-arrows.gif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08" y="3900488"/>
            <a:ext cx="381708" cy="3817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43DEE5-E0DC-2B4D-AEBC-DA866E07FBBC}"/>
              </a:ext>
            </a:extLst>
          </p:cNvPr>
          <p:cNvSpPr/>
          <p:nvPr/>
        </p:nvSpPr>
        <p:spPr>
          <a:xfrm>
            <a:off x="6255740" y="3568868"/>
            <a:ext cx="28878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Markidis</a:t>
            </a:r>
            <a:r>
              <a:rPr lang="en-US" sz="1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S., and G. </a:t>
            </a:r>
            <a:r>
              <a:rPr lang="en-US" sz="12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Lapenta</a:t>
            </a:r>
            <a:r>
              <a:rPr lang="en-US" sz="1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  (2011) </a:t>
            </a:r>
            <a:r>
              <a:rPr lang="en-US" sz="12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JCP</a:t>
            </a:r>
            <a:r>
              <a:rPr lang="en-US" sz="1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230.18 7037.</a:t>
            </a:r>
          </a:p>
          <a:p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Chen, G.,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Chacón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L., &amp; Barnes, D. C. (2011). </a:t>
            </a:r>
            <a:r>
              <a:rPr lang="en-US" sz="1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JCP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230.18, 7018.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D3A0A8-9DA3-9F45-B7E9-82AD617DB5FA}"/>
              </a:ext>
            </a:extLst>
          </p:cNvPr>
          <p:cNvSpPr/>
          <p:nvPr/>
        </p:nvSpPr>
        <p:spPr>
          <a:xfrm>
            <a:off x="6637246" y="1515755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Hockney, R. W., &amp; Eastwood, J. W. (1988). </a:t>
            </a:r>
            <a:r>
              <a:rPr lang="en-US" sz="12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simulation using particles</a:t>
            </a:r>
            <a:r>
              <a:rPr lang="en-US" sz="1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CRC Press.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38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66838" y="171450"/>
            <a:ext cx="6256735" cy="4750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challenge in modeling space plasmas: multiple scales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143000" y="909351"/>
            <a:ext cx="3609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Explicit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methods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need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resolve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all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temporal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spatial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scales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marL="900113" lvl="1" indent="-342900">
              <a:buFont typeface="+mj-lt"/>
              <a:buAutoNum type="alphaLcParenR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Explicit Maxwell solver:       c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Δt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&lt;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Δx</a:t>
            </a: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900113" lvl="1" indent="-342900">
              <a:buFont typeface="+mj-lt"/>
              <a:buAutoNum type="alphaLcParenR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Explicit mover :                   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ω</a:t>
            </a:r>
            <a:r>
              <a:rPr lang="en-US" sz="1800" baseline="-25000" dirty="0" err="1">
                <a:solidFill>
                  <a:srgbClr val="000000"/>
                </a:solidFill>
                <a:latin typeface="Calibri"/>
                <a:cs typeface="Calibri"/>
              </a:rPr>
              <a:t>pe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Δt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&lt; 2</a:t>
            </a:r>
          </a:p>
          <a:p>
            <a:pPr marL="900113" lvl="1" indent="-342900">
              <a:buFont typeface="+mj-lt"/>
              <a:buAutoNum type="alphaLcParenR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Explicit Particle- Grid coupling:                                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Δx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&lt;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ξλ</a:t>
            </a:r>
            <a:r>
              <a:rPr lang="en-US" sz="1800" baseline="-25000" dirty="0" err="1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endParaRPr lang="it-IT" sz="1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Implicit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methods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can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resolve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any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scales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31" name="Rectangle 40"/>
          <p:cNvSpPr/>
          <p:nvPr/>
        </p:nvSpPr>
        <p:spPr bwMode="auto">
          <a:xfrm>
            <a:off x="5233988" y="2886377"/>
            <a:ext cx="2686050" cy="285750"/>
          </a:xfrm>
          <a:prstGeom prst="rect">
            <a:avLst/>
          </a:prstGeom>
          <a:solidFill>
            <a:srgbClr val="DD8A2E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80" charset="0"/>
              <a:buNone/>
              <a:defRPr/>
            </a:pPr>
            <a:endParaRPr lang="it-IT" sz="1800">
              <a:latin typeface="Times New Roman" pitchFamily="80" charset="0"/>
              <a:ea typeface="+mn-ea"/>
              <a:cs typeface="+mn-cs"/>
            </a:endParaRPr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E93B2F08-652F-8444-A719-E6F99434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504" y="2914650"/>
            <a:ext cx="1390650" cy="1596628"/>
          </a:xfrm>
          <a:prstGeom prst="triangle">
            <a:avLst>
              <a:gd name="adj" fmla="val 50000"/>
            </a:avLst>
          </a:prstGeom>
          <a:solidFill>
            <a:srgbClr val="FFA61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latin typeface="Calibri"/>
              </a:rPr>
              <a:t>MICRO</a:t>
            </a:r>
          </a:p>
          <a:p>
            <a:pPr algn="ctr">
              <a:defRPr/>
            </a:pPr>
            <a:r>
              <a:rPr lang="en-US" sz="1800" dirty="0">
                <a:latin typeface="Calibri"/>
              </a:rPr>
              <a:t>(kinetic)</a:t>
            </a:r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225BE9B4-BD8F-D84D-9D53-FCA828BB37E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37648" y="1257301"/>
            <a:ext cx="1383506" cy="1631156"/>
          </a:xfrm>
          <a:prstGeom prst="triangle">
            <a:avLst>
              <a:gd name="adj" fmla="val 50000"/>
            </a:avLst>
          </a:prstGeom>
          <a:solidFill>
            <a:srgbClr val="0E82B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28FE8CA2-C8A2-9E4F-AEC7-291D085E2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6616" y="4285060"/>
            <a:ext cx="56618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050" dirty="0">
                <a:solidFill>
                  <a:schemeClr val="tx1"/>
                </a:solidFill>
                <a:latin typeface="Calibri" charset="0"/>
              </a:rPr>
              <a:t>λ</a:t>
            </a:r>
            <a:r>
              <a:rPr lang="it-IT" sz="1050" baseline="-25000" dirty="0">
                <a:solidFill>
                  <a:schemeClr val="tx1"/>
                </a:solidFill>
                <a:latin typeface="Calibri" charset="0"/>
              </a:rPr>
              <a:t>e</a:t>
            </a:r>
            <a:r>
              <a:rPr lang="it-IT" sz="1050" dirty="0">
                <a:solidFill>
                  <a:schemeClr val="tx1"/>
                </a:solidFill>
                <a:latin typeface="Calibri" charset="0"/>
              </a:rPr>
              <a:t>=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8 m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A4DFDAD2-1677-434E-97D9-EAB1B3BDA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104" y="3631525"/>
            <a:ext cx="8887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l-GR" sz="1050" dirty="0">
                <a:solidFill>
                  <a:schemeClr val="tx1"/>
                </a:solidFill>
                <a:latin typeface="Calibri" charset="0"/>
              </a:rPr>
              <a:t>ρ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e 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d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e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=2 km</a:t>
            </a: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143024AD-7B49-5643-A135-8E9A4393C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096" y="2950369"/>
            <a:ext cx="107275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sz="1050" dirty="0">
                <a:solidFill>
                  <a:schemeClr val="tx1"/>
                </a:solidFill>
                <a:latin typeface="Calibri" charset="0"/>
              </a:rPr>
              <a:t>ρ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  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d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=80 km</a:t>
            </a: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AC89BD77-F909-8948-9EE7-96E17F35A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327672"/>
            <a:ext cx="89416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L=10000 km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2D3CBB5A-13CF-DC41-9766-271ABD4F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247" y="1326356"/>
            <a:ext cx="9572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millions km</a:t>
            </a:r>
          </a:p>
        </p:txBody>
      </p:sp>
      <p:sp>
        <p:nvSpPr>
          <p:cNvPr id="37" name="Line 15">
            <a:extLst>
              <a:ext uri="{FF2B5EF4-FFF2-40B4-BE49-F238E27FC236}">
                <a16:creationId xmlns:a16="http://schemas.microsoft.com/office/drawing/2014/main" id="{4D793A3A-2B93-BD4C-9140-52C4042238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0373" y="3643313"/>
            <a:ext cx="3039665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800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A1A63CE4-4396-8842-B229-EC882475BC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0373" y="2889648"/>
            <a:ext cx="3039665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800"/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766EAFFB-FBCE-AB42-8F5E-80605DBE1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4294585"/>
            <a:ext cx="7857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e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24kHz</a:t>
            </a:r>
          </a:p>
        </p:txBody>
      </p:sp>
      <p:sp>
        <p:nvSpPr>
          <p:cNvPr id="40" name="Text Box 19">
            <a:extLst>
              <a:ext uri="{FF2B5EF4-FFF2-40B4-BE49-F238E27FC236}">
                <a16:creationId xmlns:a16="http://schemas.microsoft.com/office/drawing/2014/main" id="{5F401118-06B9-0E47-8676-04BD39645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51" y="3657600"/>
            <a:ext cx="88517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e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0.16kHz</a:t>
            </a:r>
          </a:p>
        </p:txBody>
      </p:sp>
      <p:sp>
        <p:nvSpPr>
          <p:cNvPr id="41" name="Text Box 21">
            <a:extLst>
              <a:ext uri="{FF2B5EF4-FFF2-40B4-BE49-F238E27FC236}">
                <a16:creationId xmlns:a16="http://schemas.microsoft.com/office/drawing/2014/main" id="{099495D5-1343-DB43-8302-6DD6ACC7C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1" y="2943225"/>
            <a:ext cx="8048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0.09Hz</a:t>
            </a:r>
          </a:p>
        </p:txBody>
      </p:sp>
      <p:sp>
        <p:nvSpPr>
          <p:cNvPr id="42" name="Text Box 22">
            <a:extLst>
              <a:ext uri="{FF2B5EF4-FFF2-40B4-BE49-F238E27FC236}">
                <a16:creationId xmlns:a16="http://schemas.microsoft.com/office/drawing/2014/main" id="{BB51BCD6-F867-D94D-8469-7399FC2CF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2352675"/>
            <a:ext cx="4286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1 m</a:t>
            </a:r>
          </a:p>
        </p:txBody>
      </p:sp>
      <p:sp>
        <p:nvSpPr>
          <p:cNvPr id="43" name="Text Box 23">
            <a:extLst>
              <a:ext uri="{FF2B5EF4-FFF2-40B4-BE49-F238E27FC236}">
                <a16:creationId xmlns:a16="http://schemas.microsoft.com/office/drawing/2014/main" id="{9810D716-2D65-7A4B-8D12-50D3B0EE7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954" y="1546622"/>
            <a:ext cx="54530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hours</a:t>
            </a:r>
          </a:p>
        </p:txBody>
      </p:sp>
      <p:sp>
        <p:nvSpPr>
          <p:cNvPr id="44" name="Text Box 24">
            <a:extLst>
              <a:ext uri="{FF2B5EF4-FFF2-40B4-BE49-F238E27FC236}">
                <a16:creationId xmlns:a16="http://schemas.microsoft.com/office/drawing/2014/main" id="{221D375F-72EE-E544-81D8-0E86170C6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372" y="1843087"/>
            <a:ext cx="11407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u="sng">
                <a:solidFill>
                  <a:schemeClr val="tx1"/>
                </a:solidFill>
                <a:latin typeface="Calibri" charset="0"/>
              </a:rPr>
              <a:t>System scales</a:t>
            </a:r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5" name="Text Box 25">
            <a:extLst>
              <a:ext uri="{FF2B5EF4-FFF2-40B4-BE49-F238E27FC236}">
                <a16:creationId xmlns:a16="http://schemas.microsoft.com/office/drawing/2014/main" id="{3F22573E-9E86-F54B-8A20-F1BEB264D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373" y="3105150"/>
            <a:ext cx="86292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u="sng">
                <a:solidFill>
                  <a:schemeClr val="tx1"/>
                </a:solidFill>
                <a:latin typeface="Calibri" charset="0"/>
              </a:rPr>
              <a:t>ion scales</a:t>
            </a:r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6" name="Text Box 26">
            <a:extLst>
              <a:ext uri="{FF2B5EF4-FFF2-40B4-BE49-F238E27FC236}">
                <a16:creationId xmlns:a16="http://schemas.microsoft.com/office/drawing/2014/main" id="{050DDD06-856F-6046-A1BD-1F439C9A8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347" y="4057650"/>
            <a:ext cx="12255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u="sng">
                <a:solidFill>
                  <a:schemeClr val="tx1"/>
                </a:solidFill>
                <a:latin typeface="Calibri" charset="0"/>
              </a:rPr>
              <a:t>electron scales</a:t>
            </a:r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7" name="Text Box 29">
            <a:extLst>
              <a:ext uri="{FF2B5EF4-FFF2-40B4-BE49-F238E27FC236}">
                <a16:creationId xmlns:a16="http://schemas.microsoft.com/office/drawing/2014/main" id="{4F779A24-7CA6-1D45-B01C-7D0E767D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180" y="1422798"/>
            <a:ext cx="938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MACRO</a:t>
            </a:r>
          </a:p>
          <a:p>
            <a:pPr algn="ctr"/>
            <a:r>
              <a:rPr lang="en-US" sz="1800">
                <a:solidFill>
                  <a:srgbClr val="FFFFFF"/>
                </a:solidFill>
                <a:latin typeface="Calibri" charset="0"/>
              </a:rPr>
              <a:t>(fluid)</a:t>
            </a:r>
            <a:endParaRPr lang="en-US" sz="18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8" name="Text Box 21">
            <a:extLst>
              <a:ext uri="{FF2B5EF4-FFF2-40B4-BE49-F238E27FC236}">
                <a16:creationId xmlns:a16="http://schemas.microsoft.com/office/drawing/2014/main" id="{9FEDA8E5-4245-5E4B-9E44-DAEFA670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530" y="3426767"/>
            <a:ext cx="103756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0.55kHz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9C4AD072-CA4B-0940-83AC-A7526DBBEA28}"/>
              </a:ext>
            </a:extLst>
          </p:cNvPr>
          <p:cNvSpPr txBox="1"/>
          <p:nvPr/>
        </p:nvSpPr>
        <p:spPr>
          <a:xfrm>
            <a:off x="5736022" y="882588"/>
            <a:ext cx="185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wind at 1AU</a:t>
            </a:r>
          </a:p>
        </p:txBody>
      </p:sp>
      <p:sp>
        <p:nvSpPr>
          <p:cNvPr id="32" name="Up-Down Arrow 3"/>
          <p:cNvSpPr/>
          <p:nvPr/>
        </p:nvSpPr>
        <p:spPr bwMode="auto">
          <a:xfrm>
            <a:off x="6309809" y="2528181"/>
            <a:ext cx="638175" cy="1038225"/>
          </a:xfrm>
          <a:prstGeom prst="upDownArrow">
            <a:avLst/>
          </a:prstGeom>
          <a:solidFill>
            <a:srgbClr val="DD8A2E">
              <a:alpha val="61000"/>
            </a:srgb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42900" eaLnBrk="0" hangingPunct="0">
              <a:buClr>
                <a:srgbClr val="000000"/>
              </a:buClr>
              <a:buSzPct val="100000"/>
            </a:pPr>
            <a:endParaRPr lang="en-US" sz="1800" dirty="0">
              <a:latin typeface="Times New Roman" pitchFamily="80" charset="0"/>
            </a:endParaRPr>
          </a:p>
        </p:txBody>
      </p:sp>
      <p:sp>
        <p:nvSpPr>
          <p:cNvPr id="29" name="Rectangle 40"/>
          <p:cNvSpPr/>
          <p:nvPr/>
        </p:nvSpPr>
        <p:spPr bwMode="auto">
          <a:xfrm>
            <a:off x="5273004" y="4282604"/>
            <a:ext cx="2686050" cy="285750"/>
          </a:xfrm>
          <a:prstGeom prst="rect">
            <a:avLst/>
          </a:prstGeom>
          <a:solidFill>
            <a:schemeClr val="accent1">
              <a:lumMod val="60000"/>
              <a:lumOff val="40000"/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80" charset="0"/>
              <a:buNone/>
              <a:defRPr/>
            </a:pPr>
            <a:endParaRPr lang="it-IT" sz="1800">
              <a:latin typeface="Times New Roman" pitchFamily="8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772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9198521"/>
              </p:ext>
            </p:extLst>
          </p:nvPr>
        </p:nvGraphicFramePr>
        <p:xfrm>
          <a:off x="1143000" y="19050"/>
          <a:ext cx="8001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84462" y="4027791"/>
            <a:ext cx="852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Vector </a:t>
            </a:r>
          </a:p>
          <a:p>
            <a:r>
              <a:rPr lang="en-US" sz="1200" dirty="0">
                <a:latin typeface="Calibri"/>
                <a:cs typeface="Calibri"/>
              </a:rPr>
              <a:t>computers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99820" y="3725424"/>
            <a:ext cx="738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Krylov</a:t>
            </a:r>
            <a:r>
              <a:rPr lang="en-US" sz="1200" dirty="0">
                <a:latin typeface="Calibri"/>
                <a:cs typeface="Calibri"/>
              </a:rPr>
              <a:t> </a:t>
            </a:r>
          </a:p>
          <a:p>
            <a:r>
              <a:rPr lang="en-US" sz="1200" dirty="0">
                <a:latin typeface="Calibri"/>
                <a:cs typeface="Calibri"/>
              </a:rPr>
              <a:t>methods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001" y="2578559"/>
            <a:ext cx="915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Distributed </a:t>
            </a:r>
          </a:p>
          <a:p>
            <a:r>
              <a:rPr lang="en-US" sz="1200" dirty="0">
                <a:latin typeface="Calibri"/>
                <a:cs typeface="Calibri"/>
              </a:rPr>
              <a:t>computing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20332" y="1683986"/>
            <a:ext cx="126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Stability - Energy </a:t>
            </a:r>
          </a:p>
          <a:p>
            <a:r>
              <a:rPr lang="en-US" sz="1200" dirty="0">
                <a:latin typeface="Calibri"/>
                <a:cs typeface="Calibri"/>
              </a:rPr>
              <a:t>conservation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0264" y="789413"/>
            <a:ext cx="853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Hybrid</a:t>
            </a:r>
          </a:p>
          <a:p>
            <a:r>
              <a:rPr lang="en-US" sz="1200" dirty="0">
                <a:latin typeface="Calibri"/>
                <a:cs typeface="Calibri"/>
              </a:rPr>
              <a:t>computing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56" y="789413"/>
            <a:ext cx="879464" cy="26201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70" y="1080343"/>
            <a:ext cx="1456298" cy="145629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91" y="2410267"/>
            <a:ext cx="1000297" cy="59904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46" y="3520265"/>
            <a:ext cx="1524000" cy="1524000"/>
          </a:xfrm>
          <a:prstGeom prst="rect">
            <a:avLst/>
          </a:prstGeom>
        </p:spPr>
      </p:pic>
      <p:pic>
        <p:nvPicPr>
          <p:cNvPr id="19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8235" y="238978"/>
            <a:ext cx="793705" cy="550435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0" y="886168"/>
            <a:ext cx="965033" cy="226220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868" y="2088969"/>
            <a:ext cx="698218" cy="714510"/>
          </a:xfrm>
          <a:prstGeom prst="rect">
            <a:avLst/>
          </a:prstGeom>
        </p:spPr>
      </p:pic>
      <p:pic>
        <p:nvPicPr>
          <p:cNvPr id="23" name="Picture 10" descr="KULeuven-logo-2012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29" y="3195479"/>
            <a:ext cx="979434" cy="34969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8E447BE-AE7C-2C46-83A5-A43D7C14DD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8017" y="4502432"/>
            <a:ext cx="1200150" cy="5508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760AAB-679F-BD43-8FD5-6F935E939044}"/>
              </a:ext>
            </a:extLst>
          </p:cNvPr>
          <p:cNvSpPr txBox="1"/>
          <p:nvPr/>
        </p:nvSpPr>
        <p:spPr>
          <a:xfrm>
            <a:off x="343070" y="411571"/>
            <a:ext cx="2568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Semi-Implicit Temporal Discretization for Multiscale PIC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6664E-18D1-0044-8B82-82B3AF251F38}"/>
              </a:ext>
            </a:extLst>
          </p:cNvPr>
          <p:cNvSpPr txBox="1"/>
          <p:nvPr/>
        </p:nvSpPr>
        <p:spPr>
          <a:xfrm>
            <a:off x="234778" y="3009315"/>
            <a:ext cx="1814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www.ipic3d.org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35DD1F-CD75-AA43-95DC-D273A93018FE}"/>
              </a:ext>
            </a:extLst>
          </p:cNvPr>
          <p:cNvSpPr txBox="1"/>
          <p:nvPr/>
        </p:nvSpPr>
        <p:spPr>
          <a:xfrm>
            <a:off x="237669" y="2253446"/>
            <a:ext cx="2093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www.ecsimpic.org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C228A7-7039-D74D-8021-45412A41B7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06677" y="3332427"/>
            <a:ext cx="788761" cy="2755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7481FF-106C-774A-AF19-5FF0D58E644C}"/>
              </a:ext>
            </a:extLst>
          </p:cNvPr>
          <p:cNvSpPr/>
          <p:nvPr/>
        </p:nvSpPr>
        <p:spPr>
          <a:xfrm>
            <a:off x="6596919" y="3503061"/>
            <a:ext cx="2438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Markidis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Camporeale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E., Burgess, D., &amp;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Lapenta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G.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ASP Conference Series,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(Vol. 406, p. 237), 2009.</a:t>
            </a:r>
          </a:p>
        </p:txBody>
      </p:sp>
    </p:spTree>
    <p:extLst>
      <p:ext uri="{BB962C8B-B14F-4D97-AF65-F5344CB8AC3E}">
        <p14:creationId xmlns:p14="http://schemas.microsoft.com/office/powerpoint/2010/main" val="3371244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7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3" cstate="print">
            <a:lum bright="58000" contrast="-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18259" y="-4516"/>
            <a:ext cx="825741" cy="11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8"/>
          <p:cNvPicPr>
            <a:picLocks noChangeAspect="1" noChangeArrowheads="1"/>
          </p:cNvPicPr>
          <p:nvPr/>
        </p:nvPicPr>
        <p:blipFill>
          <a:blip r:embed="rId5" cstate="print">
            <a:lum bright="64000" contrast="-46000"/>
          </a:blip>
          <a:srcRect/>
          <a:stretch>
            <a:fillRect/>
          </a:stretch>
        </p:blipFill>
        <p:spPr bwMode="auto">
          <a:xfrm>
            <a:off x="0" y="-4516"/>
            <a:ext cx="844121" cy="11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741" y="159549"/>
            <a:ext cx="6172200" cy="57864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Full Kinetic model: implicit particle in cell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1B1D4-45D3-7442-AD54-39B88FD2A492}"/>
              </a:ext>
            </a:extLst>
          </p:cNvPr>
          <p:cNvGrpSpPr/>
          <p:nvPr/>
        </p:nvGrpSpPr>
        <p:grpSpPr>
          <a:xfrm>
            <a:off x="3606803" y="1129484"/>
            <a:ext cx="1118387" cy="1068049"/>
            <a:chOff x="3581400" y="2865509"/>
            <a:chExt cx="1118387" cy="10680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1EFF844-8E61-C14F-AC88-1954E67B2BF9}"/>
                </a:ext>
              </a:extLst>
            </p:cNvPr>
            <p:cNvSpPr/>
            <p:nvPr/>
          </p:nvSpPr>
          <p:spPr bwMode="auto">
            <a:xfrm>
              <a:off x="3581400" y="2865509"/>
              <a:ext cx="1118387" cy="106804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80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30C9B6A-38E4-1B4B-9D0C-8F1F75E06E78}"/>
                </a:ext>
              </a:extLst>
            </p:cNvPr>
            <p:cNvSpPr/>
            <p:nvPr/>
          </p:nvSpPr>
          <p:spPr bwMode="auto">
            <a:xfrm>
              <a:off x="4214583" y="3234840"/>
              <a:ext cx="92963" cy="900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80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3782536-F928-1247-8CFE-06255F84E2C3}"/>
                </a:ext>
              </a:extLst>
            </p:cNvPr>
            <p:cNvCxnSpPr>
              <a:cxnSpLocks/>
              <a:stCxn id="3" idx="7"/>
            </p:cNvCxnSpPr>
            <p:nvPr/>
          </p:nvCxnSpPr>
          <p:spPr bwMode="auto">
            <a:xfrm flipV="1">
              <a:off x="4293932" y="2865510"/>
              <a:ext cx="390304" cy="38251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D25C5C8-E86F-124C-88BC-DB8DC3CFD882}"/>
                </a:ext>
              </a:extLst>
            </p:cNvPr>
            <p:cNvCxnSpPr>
              <a:stCxn id="3" idx="1"/>
            </p:cNvCxnSpPr>
            <p:nvPr/>
          </p:nvCxnSpPr>
          <p:spPr bwMode="auto">
            <a:xfrm flipH="1" flipV="1">
              <a:off x="3581400" y="2865509"/>
              <a:ext cx="646797" cy="38251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DB302E6-1825-A647-868C-17EF2777AEF3}"/>
                </a:ext>
              </a:extLst>
            </p:cNvPr>
            <p:cNvCxnSpPr>
              <a:stCxn id="3" idx="5"/>
            </p:cNvCxnSpPr>
            <p:nvPr/>
          </p:nvCxnSpPr>
          <p:spPr bwMode="auto">
            <a:xfrm>
              <a:off x="4293932" y="3311660"/>
              <a:ext cx="390304" cy="62189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471648E-0EE6-BB47-9DED-54410F1DD84B}"/>
                </a:ext>
              </a:extLst>
            </p:cNvPr>
            <p:cNvCxnSpPr>
              <a:stCxn id="3" idx="3"/>
            </p:cNvCxnSpPr>
            <p:nvPr/>
          </p:nvCxnSpPr>
          <p:spPr bwMode="auto">
            <a:xfrm flipH="1">
              <a:off x="3581400" y="3311660"/>
              <a:ext cx="646797" cy="62189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6690C0C-9E6E-FD42-97BA-C0943DD7A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403" y="2585914"/>
            <a:ext cx="2273300" cy="762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3B7B074-DD36-2D44-9FCE-AF5BA9B9D125}"/>
              </a:ext>
            </a:extLst>
          </p:cNvPr>
          <p:cNvGrpSpPr/>
          <p:nvPr/>
        </p:nvGrpSpPr>
        <p:grpSpPr>
          <a:xfrm>
            <a:off x="2590800" y="3623293"/>
            <a:ext cx="3342545" cy="1657350"/>
            <a:chOff x="1679972" y="857250"/>
            <a:chExt cx="3342545" cy="1657350"/>
          </a:xfrm>
        </p:grpSpPr>
        <p:sp>
          <p:nvSpPr>
            <p:cNvPr id="45" name="Rectangle 33">
              <a:extLst>
                <a:ext uri="{FF2B5EF4-FFF2-40B4-BE49-F238E27FC236}">
                  <a16:creationId xmlns:a16="http://schemas.microsoft.com/office/drawing/2014/main" id="{2F739B93-46F6-4A40-998B-29A0496AB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235" y="975122"/>
              <a:ext cx="2077640" cy="1033463"/>
            </a:xfrm>
            <a:prstGeom prst="rect">
              <a:avLst/>
            </a:prstGeom>
            <a:solidFill>
              <a:srgbClr val="FFA617"/>
            </a:solidFill>
            <a:ln w="9525">
              <a:solidFill>
                <a:srgbClr val="FFA61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solidFill>
                  <a:srgbClr val="0E82BD"/>
                </a:solidFill>
                <a:latin typeface="Calibri"/>
                <a:cs typeface="Calibri"/>
              </a:endParaRPr>
            </a:p>
          </p:txBody>
        </p:sp>
        <p:pic>
          <p:nvPicPr>
            <p:cNvPr id="46" name="Picture 23">
              <a:extLst>
                <a:ext uri="{FF2B5EF4-FFF2-40B4-BE49-F238E27FC236}">
                  <a16:creationId xmlns:a16="http://schemas.microsoft.com/office/drawing/2014/main" id="{98BFD2DA-4B93-C144-B531-9925128E5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544" y="1109662"/>
              <a:ext cx="591741" cy="795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 Box 29">
              <a:extLst>
                <a:ext uri="{FF2B5EF4-FFF2-40B4-BE49-F238E27FC236}">
                  <a16:creationId xmlns:a16="http://schemas.microsoft.com/office/drawing/2014/main" id="{8C5E1532-580B-554A-A846-FBA14E9955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8306" y="857250"/>
              <a:ext cx="5293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E82BD"/>
                  </a:solidFill>
                  <a:latin typeface="Calibri"/>
                  <a:cs typeface="Calibri"/>
                </a:rPr>
                <a:t>T=0</a:t>
              </a:r>
            </a:p>
          </p:txBody>
        </p:sp>
        <p:sp>
          <p:nvSpPr>
            <p:cNvPr id="48" name="Text Box 31">
              <a:extLst>
                <a:ext uri="{FF2B5EF4-FFF2-40B4-BE49-F238E27FC236}">
                  <a16:creationId xmlns:a16="http://schemas.microsoft.com/office/drawing/2014/main" id="{76A1C8A1-8A95-4848-A0D1-C8EF2BAF8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2216" y="869156"/>
              <a:ext cx="630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E82BD"/>
                  </a:solidFill>
                  <a:latin typeface="Calibri"/>
                  <a:cs typeface="Calibri"/>
                </a:rPr>
                <a:t>T=</a:t>
              </a:r>
              <a:r>
                <a:rPr lang="en-US" sz="1800">
                  <a:solidFill>
                    <a:srgbClr val="0E82BD"/>
                  </a:solidFill>
                  <a:latin typeface="Calibri"/>
                  <a:cs typeface="Calibri"/>
                  <a:sym typeface="Symbol" charset="0"/>
                </a:rPr>
                <a:t>t</a:t>
              </a:r>
            </a:p>
          </p:txBody>
        </p:sp>
        <p:sp>
          <p:nvSpPr>
            <p:cNvPr id="49" name="Line 32">
              <a:extLst>
                <a:ext uri="{FF2B5EF4-FFF2-40B4-BE49-F238E27FC236}">
                  <a16:creationId xmlns:a16="http://schemas.microsoft.com/office/drawing/2014/main" id="{738B3AC5-5847-7746-A495-5207E8971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79972" y="1471613"/>
              <a:ext cx="556022" cy="9525"/>
            </a:xfrm>
            <a:prstGeom prst="line">
              <a:avLst/>
            </a:prstGeom>
            <a:noFill/>
            <a:ln w="9525">
              <a:solidFill>
                <a:srgbClr val="FFA6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srgbClr val="0E82BD"/>
                </a:solidFill>
                <a:latin typeface="Calibri"/>
                <a:cs typeface="Calibri"/>
              </a:endParaRPr>
            </a:p>
          </p:txBody>
        </p:sp>
        <p:sp>
          <p:nvSpPr>
            <p:cNvPr id="50" name="Line 34">
              <a:extLst>
                <a:ext uri="{FF2B5EF4-FFF2-40B4-BE49-F238E27FC236}">
                  <a16:creationId xmlns:a16="http://schemas.microsoft.com/office/drawing/2014/main" id="{338E4645-741A-B747-BCB1-B994851240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875" y="1491854"/>
              <a:ext cx="496491" cy="0"/>
            </a:xfrm>
            <a:prstGeom prst="line">
              <a:avLst/>
            </a:prstGeom>
            <a:noFill/>
            <a:ln w="9525">
              <a:solidFill>
                <a:srgbClr val="FFA6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srgbClr val="0E82BD"/>
                </a:solidFill>
                <a:latin typeface="Calibri"/>
                <a:cs typeface="Calibri"/>
              </a:endParaRPr>
            </a:p>
          </p:txBody>
        </p:sp>
        <p:pic>
          <p:nvPicPr>
            <p:cNvPr id="51" name="Picture 7" descr="http://upload.wikimedia.org/wikipedia/commons/3/39/GodfreyKneller-IsaacNewton-1689.jpg">
              <a:extLst>
                <a:ext uri="{FF2B5EF4-FFF2-40B4-BE49-F238E27FC236}">
                  <a16:creationId xmlns:a16="http://schemas.microsoft.com/office/drawing/2014/main" id="{CE1BC3EC-861C-F84A-A5C1-0352CE9B4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0" y="1123950"/>
              <a:ext cx="576263" cy="79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 descr="spin-arrows.gif">
              <a:extLst>
                <a:ext uri="{FF2B5EF4-FFF2-40B4-BE49-F238E27FC236}">
                  <a16:creationId xmlns:a16="http://schemas.microsoft.com/office/drawing/2014/main" id="{B8459B4D-A4D9-9749-AE4A-7372DA03F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6100" y="1257300"/>
              <a:ext cx="381708" cy="38170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6A357A-6C2E-FE45-ACBE-588EFF60CD00}"/>
                </a:ext>
              </a:extLst>
            </p:cNvPr>
            <p:cNvSpPr/>
            <p:nvPr/>
          </p:nvSpPr>
          <p:spPr bwMode="auto">
            <a:xfrm>
              <a:off x="1679972" y="2057400"/>
              <a:ext cx="3150394" cy="45720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>
                <a:buClr>
                  <a:srgbClr val="000000"/>
                </a:buClr>
                <a:buSzPct val="100000"/>
              </a:pPr>
              <a:r>
                <a:rPr lang="en-US" sz="1500" dirty="0">
                  <a:solidFill>
                    <a:srgbClr val="0E82BD"/>
                  </a:solidFill>
                  <a:latin typeface="Calibri"/>
                  <a:cs typeface="Calibri"/>
                </a:rPr>
                <a:t>Non-linear Newton- </a:t>
              </a:r>
              <a:r>
                <a:rPr lang="en-US" sz="1500" dirty="0" err="1">
                  <a:solidFill>
                    <a:srgbClr val="0E82BD"/>
                  </a:solidFill>
                  <a:latin typeface="Calibri"/>
                  <a:cs typeface="Calibri"/>
                </a:rPr>
                <a:t>Krylov</a:t>
              </a:r>
              <a:r>
                <a:rPr lang="en-US" sz="1500" dirty="0">
                  <a:solidFill>
                    <a:srgbClr val="0E82BD"/>
                  </a:solidFill>
                  <a:latin typeface="Calibri"/>
                  <a:cs typeface="Calibri"/>
                </a:rPr>
                <a:t> iteration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5927372-7C14-0049-8EBF-C5CE481FAC4B}"/>
                </a:ext>
              </a:extLst>
            </p:cNvPr>
            <p:cNvSpPr txBox="1"/>
            <p:nvPr/>
          </p:nvSpPr>
          <p:spPr>
            <a:xfrm>
              <a:off x="2448619" y="1698521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fields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CA48B5-AC3A-C346-BB56-2D98429C4B0A}"/>
                </a:ext>
              </a:extLst>
            </p:cNvPr>
            <p:cNvSpPr txBox="1"/>
            <p:nvPr/>
          </p:nvSpPr>
          <p:spPr>
            <a:xfrm>
              <a:off x="3393290" y="1686452"/>
              <a:ext cx="9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particles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CD0937AA-DD19-5142-81E7-31FD48747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54900"/>
            <a:ext cx="2907063" cy="11943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7D7C266-B79C-FA47-917C-21563AB6B0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1242584"/>
            <a:ext cx="3590113" cy="9271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7B7A4E-1854-4040-A6E9-3E6DC8B1D7E3}"/>
              </a:ext>
            </a:extLst>
          </p:cNvPr>
          <p:cNvSpPr txBox="1"/>
          <p:nvPr/>
        </p:nvSpPr>
        <p:spPr>
          <a:xfrm>
            <a:off x="3996928" y="4058331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4126862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7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3" cstate="print">
            <a:lum bright="58000" contrast="-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18259" y="-4516"/>
            <a:ext cx="825741" cy="11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8"/>
          <p:cNvPicPr>
            <a:picLocks noChangeAspect="1" noChangeArrowheads="1"/>
          </p:cNvPicPr>
          <p:nvPr/>
        </p:nvPicPr>
        <p:blipFill>
          <a:blip r:embed="rId5" cstate="print">
            <a:lum bright="64000" contrast="-46000"/>
          </a:blip>
          <a:srcRect/>
          <a:stretch>
            <a:fillRect/>
          </a:stretch>
        </p:blipFill>
        <p:spPr bwMode="auto">
          <a:xfrm>
            <a:off x="0" y="-4516"/>
            <a:ext cx="844121" cy="11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741" y="159549"/>
            <a:ext cx="6172200" cy="57864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Full Kinetic model: implicit moment method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1B1D4-45D3-7442-AD54-39B88FD2A492}"/>
              </a:ext>
            </a:extLst>
          </p:cNvPr>
          <p:cNvGrpSpPr/>
          <p:nvPr/>
        </p:nvGrpSpPr>
        <p:grpSpPr>
          <a:xfrm>
            <a:off x="3700333" y="1101711"/>
            <a:ext cx="1118387" cy="1068049"/>
            <a:chOff x="3581400" y="2865509"/>
            <a:chExt cx="1118387" cy="10680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1EFF844-8E61-C14F-AC88-1954E67B2BF9}"/>
                </a:ext>
              </a:extLst>
            </p:cNvPr>
            <p:cNvSpPr/>
            <p:nvPr/>
          </p:nvSpPr>
          <p:spPr bwMode="auto">
            <a:xfrm>
              <a:off x="3581400" y="2865509"/>
              <a:ext cx="1118387" cy="106804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80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30C9B6A-38E4-1B4B-9D0C-8F1F75E06E78}"/>
                </a:ext>
              </a:extLst>
            </p:cNvPr>
            <p:cNvSpPr/>
            <p:nvPr/>
          </p:nvSpPr>
          <p:spPr bwMode="auto">
            <a:xfrm>
              <a:off x="4214583" y="3234840"/>
              <a:ext cx="92963" cy="900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80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3782536-F928-1247-8CFE-06255F84E2C3}"/>
                </a:ext>
              </a:extLst>
            </p:cNvPr>
            <p:cNvCxnSpPr>
              <a:cxnSpLocks/>
              <a:stCxn id="3" idx="7"/>
            </p:cNvCxnSpPr>
            <p:nvPr/>
          </p:nvCxnSpPr>
          <p:spPr bwMode="auto">
            <a:xfrm flipV="1">
              <a:off x="4293932" y="2865510"/>
              <a:ext cx="390304" cy="38251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D25C5C8-E86F-124C-88BC-DB8DC3CFD882}"/>
                </a:ext>
              </a:extLst>
            </p:cNvPr>
            <p:cNvCxnSpPr>
              <a:stCxn id="3" idx="1"/>
            </p:cNvCxnSpPr>
            <p:nvPr/>
          </p:nvCxnSpPr>
          <p:spPr bwMode="auto">
            <a:xfrm flipH="1" flipV="1">
              <a:off x="3581400" y="2865509"/>
              <a:ext cx="646797" cy="38251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DB302E6-1825-A647-868C-17EF2777AEF3}"/>
                </a:ext>
              </a:extLst>
            </p:cNvPr>
            <p:cNvCxnSpPr>
              <a:stCxn id="3" idx="5"/>
            </p:cNvCxnSpPr>
            <p:nvPr/>
          </p:nvCxnSpPr>
          <p:spPr bwMode="auto">
            <a:xfrm>
              <a:off x="4293932" y="3311660"/>
              <a:ext cx="390304" cy="62189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471648E-0EE6-BB47-9DED-54410F1DD84B}"/>
                </a:ext>
              </a:extLst>
            </p:cNvPr>
            <p:cNvCxnSpPr>
              <a:stCxn id="3" idx="3"/>
            </p:cNvCxnSpPr>
            <p:nvPr/>
          </p:nvCxnSpPr>
          <p:spPr bwMode="auto">
            <a:xfrm flipH="1">
              <a:off x="3581400" y="3311660"/>
              <a:ext cx="646797" cy="62189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F34F40-8CBD-554A-9674-D873FEB6E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4900"/>
            <a:ext cx="2907063" cy="11943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74BF65E-AB29-664F-A4E3-56C8B975423A}"/>
              </a:ext>
            </a:extLst>
          </p:cNvPr>
          <p:cNvGrpSpPr/>
          <p:nvPr/>
        </p:nvGrpSpPr>
        <p:grpSpPr>
          <a:xfrm>
            <a:off x="1476741" y="3287714"/>
            <a:ext cx="6000640" cy="1475654"/>
            <a:chOff x="1733550" y="3486150"/>
            <a:chExt cx="6000640" cy="1475654"/>
          </a:xfrm>
        </p:grpSpPr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3CA0C95B-0EB7-DA4A-B152-2CEBA9A9C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9812" y="3693319"/>
              <a:ext cx="2490788" cy="1033463"/>
            </a:xfrm>
            <a:prstGeom prst="rect">
              <a:avLst/>
            </a:prstGeom>
            <a:solidFill>
              <a:srgbClr val="FFA617"/>
            </a:solidFill>
            <a:ln w="9525">
              <a:solidFill>
                <a:srgbClr val="FFA61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800" dirty="0">
                <a:solidFill>
                  <a:srgbClr val="0E82BD"/>
                </a:solidFill>
                <a:latin typeface="Calibri"/>
                <a:cs typeface="Calibri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3A2A6D-E718-F140-9AD6-9DFE97FED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300" y="3829050"/>
              <a:ext cx="531000" cy="7965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1F9A94-4A03-9346-8EC7-1C5B21C61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" t="4205" r="5265" b="3880"/>
            <a:stretch/>
          </p:blipFill>
          <p:spPr>
            <a:xfrm>
              <a:off x="4084446" y="3832399"/>
              <a:ext cx="615540" cy="796500"/>
            </a:xfrm>
            <a:prstGeom prst="rect">
              <a:avLst/>
            </a:prstGeom>
          </p:spPr>
        </p:pic>
        <p:pic>
          <p:nvPicPr>
            <p:cNvPr id="32" name="Picture 23">
              <a:extLst>
                <a:ext uri="{FF2B5EF4-FFF2-40B4-BE49-F238E27FC236}">
                  <a16:creationId xmlns:a16="http://schemas.microsoft.com/office/drawing/2014/main" id="{9C5702AD-111F-AA46-91F4-DDA22AF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122" y="3827859"/>
              <a:ext cx="591741" cy="795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29">
              <a:extLst>
                <a:ext uri="{FF2B5EF4-FFF2-40B4-BE49-F238E27FC236}">
                  <a16:creationId xmlns:a16="http://schemas.microsoft.com/office/drawing/2014/main" id="{E36EF1C1-E40C-A342-A949-1E69F5B93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1884" y="3575447"/>
              <a:ext cx="5293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E82BD"/>
                  </a:solidFill>
                  <a:latin typeface="Calibri"/>
                  <a:cs typeface="Calibri"/>
                </a:rPr>
                <a:t>T=0</a:t>
              </a:r>
            </a:p>
          </p:txBody>
        </p:sp>
        <p:sp>
          <p:nvSpPr>
            <p:cNvPr id="34" name="Text Box 31">
              <a:extLst>
                <a:ext uri="{FF2B5EF4-FFF2-40B4-BE49-F238E27FC236}">
                  <a16:creationId xmlns:a16="http://schemas.microsoft.com/office/drawing/2014/main" id="{626F528D-4880-1E4A-A0C8-EDD5ED1BB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750" y="3486150"/>
              <a:ext cx="630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E82BD"/>
                  </a:solidFill>
                  <a:latin typeface="Calibri"/>
                  <a:cs typeface="Calibri"/>
                </a:rPr>
                <a:t>T=</a:t>
              </a:r>
              <a:r>
                <a:rPr lang="en-US" sz="1800" dirty="0">
                  <a:solidFill>
                    <a:srgbClr val="0E82BD"/>
                  </a:solidFill>
                  <a:latin typeface="Calibri"/>
                  <a:cs typeface="Calibri"/>
                  <a:sym typeface="Symbol" charset="0"/>
                </a:rPr>
                <a:t>t</a:t>
              </a:r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9F0F45A5-5025-8B43-A34A-E59B7C9194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3550" y="4189809"/>
              <a:ext cx="556022" cy="9525"/>
            </a:xfrm>
            <a:prstGeom prst="line">
              <a:avLst/>
            </a:prstGeom>
            <a:noFill/>
            <a:ln w="9525">
              <a:solidFill>
                <a:srgbClr val="FFA6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srgbClr val="0E82BD"/>
                </a:solidFill>
                <a:latin typeface="Calibri"/>
                <a:cs typeface="Calibri"/>
              </a:endParaRPr>
            </a:p>
          </p:txBody>
        </p:sp>
        <p:sp>
          <p:nvSpPr>
            <p:cNvPr id="36" name="Line 34">
              <a:extLst>
                <a:ext uri="{FF2B5EF4-FFF2-40B4-BE49-F238E27FC236}">
                  <a16:creationId xmlns:a16="http://schemas.microsoft.com/office/drawing/2014/main" id="{8C437F2D-F31E-7345-BECB-1BB5C59C43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4171950"/>
              <a:ext cx="496491" cy="0"/>
            </a:xfrm>
            <a:prstGeom prst="line">
              <a:avLst/>
            </a:prstGeom>
            <a:noFill/>
            <a:ln w="9525">
              <a:solidFill>
                <a:srgbClr val="FFA6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srgbClr val="0E82BD"/>
                </a:solidFill>
                <a:latin typeface="Calibri"/>
                <a:cs typeface="Calibri"/>
              </a:endParaRPr>
            </a:p>
          </p:txBody>
        </p:sp>
        <p:pic>
          <p:nvPicPr>
            <p:cNvPr id="37" name="Picture 7" descr="http://upload.wikimedia.org/wikipedia/commons/3/39/GodfreyKneller-IsaacNewton-1689.jpg">
              <a:extLst>
                <a:ext uri="{FF2B5EF4-FFF2-40B4-BE49-F238E27FC236}">
                  <a16:creationId xmlns:a16="http://schemas.microsoft.com/office/drawing/2014/main" id="{618D79FE-AD78-184B-83A3-9DBDB8272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50" y="3829050"/>
              <a:ext cx="576263" cy="79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Line 34">
              <a:extLst>
                <a:ext uri="{FF2B5EF4-FFF2-40B4-BE49-F238E27FC236}">
                  <a16:creationId xmlns:a16="http://schemas.microsoft.com/office/drawing/2014/main" id="{38B6E3CE-9B73-584C-A310-F02853881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600" y="4171950"/>
              <a:ext cx="496491" cy="0"/>
            </a:xfrm>
            <a:prstGeom prst="line">
              <a:avLst/>
            </a:prstGeom>
            <a:noFill/>
            <a:ln w="9525">
              <a:solidFill>
                <a:srgbClr val="FFA6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srgbClr val="0E82BD"/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Text Box 27">
              <a:extLst>
                <a:ext uri="{FF2B5EF4-FFF2-40B4-BE49-F238E27FC236}">
                  <a16:creationId xmlns:a16="http://schemas.microsoft.com/office/drawing/2014/main" id="{16D1205E-34A7-9E49-BF0B-B0EBABABC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9400" y="3771901"/>
              <a:ext cx="110479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0E82BD"/>
                  </a:solidFill>
                  <a:latin typeface="Calibri"/>
                  <a:cs typeface="Calibri"/>
                </a:rPr>
                <a:t>IMPLICIT</a:t>
              </a:r>
            </a:p>
            <a:p>
              <a:r>
                <a:rPr lang="en-US" sz="1800" dirty="0">
                  <a:solidFill>
                    <a:srgbClr val="0E82BD"/>
                  </a:solidFill>
                  <a:latin typeface="Calibri"/>
                  <a:cs typeface="Calibri"/>
                </a:rPr>
                <a:t>MOMENT</a:t>
              </a:r>
            </a:p>
            <a:p>
              <a:r>
                <a:rPr lang="en-US" sz="1800" dirty="0">
                  <a:solidFill>
                    <a:srgbClr val="0E82BD"/>
                  </a:solidFill>
                  <a:latin typeface="Calibri"/>
                  <a:cs typeface="Calibri"/>
                </a:rPr>
                <a:t>METHOD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F87C224-81E3-954F-9074-C66875309242}"/>
                </a:ext>
              </a:extLst>
            </p:cNvPr>
            <p:cNvSpPr txBox="1"/>
            <p:nvPr/>
          </p:nvSpPr>
          <p:spPr>
            <a:xfrm>
              <a:off x="3619192" y="4407075"/>
              <a:ext cx="10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moments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4608EB9-851E-D348-A600-873A3127B906}"/>
                </a:ext>
              </a:extLst>
            </p:cNvPr>
            <p:cNvSpPr txBox="1"/>
            <p:nvPr/>
          </p:nvSpPr>
          <p:spPr>
            <a:xfrm>
              <a:off x="2475863" y="4398662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fields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C0F7F3-85DD-034E-9DB9-9134E668DC57}"/>
                </a:ext>
              </a:extLst>
            </p:cNvPr>
            <p:cNvSpPr txBox="1"/>
            <p:nvPr/>
          </p:nvSpPr>
          <p:spPr>
            <a:xfrm>
              <a:off x="5168307" y="4592472"/>
              <a:ext cx="9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E82BD"/>
                  </a:solidFill>
                  <a:latin typeface="Calibri" charset="0"/>
                  <a:ea typeface="Calibri" charset="0"/>
                  <a:cs typeface="Calibri" charset="0"/>
                </a:rPr>
                <a:t>particles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3E6FF8B-5ACA-E541-BAA5-5EA6AE2B9C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1242584"/>
            <a:ext cx="3590113" cy="927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46820-4D7F-824F-83EA-BE3C8E42BC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917" y="2410625"/>
            <a:ext cx="7188200" cy="7874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54416FB-A672-0843-8BC2-70C73A91845D}"/>
              </a:ext>
            </a:extLst>
          </p:cNvPr>
          <p:cNvSpPr txBox="1"/>
          <p:nvPr/>
        </p:nvSpPr>
        <p:spPr>
          <a:xfrm>
            <a:off x="949691" y="4833177"/>
            <a:ext cx="7188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s-IS" sz="1350" dirty="0">
                <a:solidFill>
                  <a:schemeClr val="tx1"/>
                </a:solidFill>
                <a:latin typeface="Calibri"/>
                <a:cs typeface="Calibri"/>
              </a:rPr>
              <a:t>Brackbill, Forslund, JCP, 1985; Ricci, Lapenta, Brackbill, JCP, 2002; L</a:t>
            </a:r>
            <a:r>
              <a:rPr lang="en-US" sz="135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is-IS" sz="1350" dirty="0">
                <a:solidFill>
                  <a:schemeClr val="tx1"/>
                </a:solidFill>
                <a:latin typeface="Calibri"/>
                <a:cs typeface="Calibri"/>
              </a:rPr>
              <a:t>penta, Ricci, Brackbill, PoP 2005</a:t>
            </a:r>
          </a:p>
        </p:txBody>
      </p:sp>
      <p:pic>
        <p:nvPicPr>
          <p:cNvPr id="57" name="Immagine 31">
            <a:extLst>
              <a:ext uri="{FF2B5EF4-FFF2-40B4-BE49-F238E27FC236}">
                <a16:creationId xmlns:a16="http://schemas.microsoft.com/office/drawing/2014/main" id="{C769F285-6543-8640-8BC6-32F43550DB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8" y="4153978"/>
            <a:ext cx="1144879" cy="6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14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66838" y="171450"/>
            <a:ext cx="6256735" cy="4750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challenge in modeling space plasmas: multiple scales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41217" y="914967"/>
            <a:ext cx="3609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Implicit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methods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can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resolve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any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scales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Implicit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 moment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method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looses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energy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conservation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it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has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narrower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stability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region</a:t>
            </a:r>
            <a:endParaRPr lang="it-IT" sz="1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resolution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cannot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exceed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the electron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scales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too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much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problem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dependent</a:t>
            </a:r>
            <a:r>
              <a:rPr lang="it-IT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E93B2F08-652F-8444-A719-E6F99434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504" y="2914650"/>
            <a:ext cx="1390650" cy="1596628"/>
          </a:xfrm>
          <a:prstGeom prst="triangle">
            <a:avLst>
              <a:gd name="adj" fmla="val 50000"/>
            </a:avLst>
          </a:prstGeom>
          <a:solidFill>
            <a:srgbClr val="FFA61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latin typeface="Calibri"/>
              </a:rPr>
              <a:t>MICRO</a:t>
            </a:r>
          </a:p>
          <a:p>
            <a:pPr algn="ctr">
              <a:defRPr/>
            </a:pPr>
            <a:r>
              <a:rPr lang="en-US" sz="1800" dirty="0">
                <a:latin typeface="Calibri"/>
              </a:rPr>
              <a:t>(kinetic)</a:t>
            </a:r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225BE9B4-BD8F-D84D-9D53-FCA828BB37E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37648" y="1257301"/>
            <a:ext cx="1383506" cy="1631156"/>
          </a:xfrm>
          <a:prstGeom prst="triangle">
            <a:avLst>
              <a:gd name="adj" fmla="val 50000"/>
            </a:avLst>
          </a:prstGeom>
          <a:solidFill>
            <a:srgbClr val="0E82B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28FE8CA2-C8A2-9E4F-AEC7-291D085E2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6616" y="4285060"/>
            <a:ext cx="56618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050" dirty="0">
                <a:solidFill>
                  <a:schemeClr val="tx1"/>
                </a:solidFill>
                <a:latin typeface="Calibri" charset="0"/>
              </a:rPr>
              <a:t>λ</a:t>
            </a:r>
            <a:r>
              <a:rPr lang="it-IT" sz="1050" baseline="-25000" dirty="0">
                <a:solidFill>
                  <a:schemeClr val="tx1"/>
                </a:solidFill>
                <a:latin typeface="Calibri" charset="0"/>
              </a:rPr>
              <a:t>e</a:t>
            </a:r>
            <a:r>
              <a:rPr lang="it-IT" sz="1050" dirty="0">
                <a:solidFill>
                  <a:schemeClr val="tx1"/>
                </a:solidFill>
                <a:latin typeface="Calibri" charset="0"/>
              </a:rPr>
              <a:t>=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8 m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A4DFDAD2-1677-434E-97D9-EAB1B3BDA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104" y="3631525"/>
            <a:ext cx="8887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l-GR" sz="1050" dirty="0">
                <a:solidFill>
                  <a:schemeClr val="tx1"/>
                </a:solidFill>
                <a:latin typeface="Calibri" charset="0"/>
              </a:rPr>
              <a:t>ρ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e 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d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e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=2 km</a:t>
            </a: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143024AD-7B49-5643-A135-8E9A4393C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096" y="2950369"/>
            <a:ext cx="107275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sz="1050" dirty="0">
                <a:solidFill>
                  <a:schemeClr val="tx1"/>
                </a:solidFill>
                <a:latin typeface="Calibri" charset="0"/>
              </a:rPr>
              <a:t>ρ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  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d</a:t>
            </a:r>
            <a:r>
              <a:rPr lang="en-US" sz="1050" baseline="-25000" dirty="0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=80 km</a:t>
            </a: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AC89BD77-F909-8948-9EE7-96E17F35A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327672"/>
            <a:ext cx="89416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L=10000 km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2D3CBB5A-13CF-DC41-9766-271ABD4F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247" y="1326356"/>
            <a:ext cx="9572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millions km</a:t>
            </a:r>
          </a:p>
        </p:txBody>
      </p:sp>
      <p:sp>
        <p:nvSpPr>
          <p:cNvPr id="37" name="Line 15">
            <a:extLst>
              <a:ext uri="{FF2B5EF4-FFF2-40B4-BE49-F238E27FC236}">
                <a16:creationId xmlns:a16="http://schemas.microsoft.com/office/drawing/2014/main" id="{4D793A3A-2B93-BD4C-9140-52C4042238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0373" y="3643313"/>
            <a:ext cx="3039665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800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A1A63CE4-4396-8842-B229-EC882475BC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0373" y="2889648"/>
            <a:ext cx="3039665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800"/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766EAFFB-FBCE-AB42-8F5E-80605DBE1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4294585"/>
            <a:ext cx="7857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e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24kHz</a:t>
            </a:r>
          </a:p>
        </p:txBody>
      </p:sp>
      <p:sp>
        <p:nvSpPr>
          <p:cNvPr id="40" name="Text Box 19">
            <a:extLst>
              <a:ext uri="{FF2B5EF4-FFF2-40B4-BE49-F238E27FC236}">
                <a16:creationId xmlns:a16="http://schemas.microsoft.com/office/drawing/2014/main" id="{5F401118-06B9-0E47-8676-04BD39645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51" y="3657600"/>
            <a:ext cx="88517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e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0.16kHz</a:t>
            </a:r>
          </a:p>
        </p:txBody>
      </p:sp>
      <p:sp>
        <p:nvSpPr>
          <p:cNvPr id="41" name="Text Box 21">
            <a:extLst>
              <a:ext uri="{FF2B5EF4-FFF2-40B4-BE49-F238E27FC236}">
                <a16:creationId xmlns:a16="http://schemas.microsoft.com/office/drawing/2014/main" id="{099495D5-1343-DB43-8302-6DD6ACC7C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1" y="2943225"/>
            <a:ext cx="8048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0.09Hz</a:t>
            </a:r>
          </a:p>
        </p:txBody>
      </p:sp>
      <p:sp>
        <p:nvSpPr>
          <p:cNvPr id="42" name="Text Box 22">
            <a:extLst>
              <a:ext uri="{FF2B5EF4-FFF2-40B4-BE49-F238E27FC236}">
                <a16:creationId xmlns:a16="http://schemas.microsoft.com/office/drawing/2014/main" id="{BB51BCD6-F867-D94D-8469-7399FC2CF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2352675"/>
            <a:ext cx="4286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1 m</a:t>
            </a:r>
          </a:p>
        </p:txBody>
      </p:sp>
      <p:sp>
        <p:nvSpPr>
          <p:cNvPr id="43" name="Text Box 23">
            <a:extLst>
              <a:ext uri="{FF2B5EF4-FFF2-40B4-BE49-F238E27FC236}">
                <a16:creationId xmlns:a16="http://schemas.microsoft.com/office/drawing/2014/main" id="{9810D716-2D65-7A4B-8D12-50D3B0EE7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954" y="1546622"/>
            <a:ext cx="54530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Calibri" charset="0"/>
              </a:rPr>
              <a:t>hours</a:t>
            </a:r>
          </a:p>
        </p:txBody>
      </p:sp>
      <p:sp>
        <p:nvSpPr>
          <p:cNvPr id="44" name="Text Box 24">
            <a:extLst>
              <a:ext uri="{FF2B5EF4-FFF2-40B4-BE49-F238E27FC236}">
                <a16:creationId xmlns:a16="http://schemas.microsoft.com/office/drawing/2014/main" id="{221D375F-72EE-E544-81D8-0E86170C6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372" y="1843087"/>
            <a:ext cx="11407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u="sng">
                <a:solidFill>
                  <a:schemeClr val="tx1"/>
                </a:solidFill>
                <a:latin typeface="Calibri" charset="0"/>
              </a:rPr>
              <a:t>System scales</a:t>
            </a:r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5" name="Text Box 25">
            <a:extLst>
              <a:ext uri="{FF2B5EF4-FFF2-40B4-BE49-F238E27FC236}">
                <a16:creationId xmlns:a16="http://schemas.microsoft.com/office/drawing/2014/main" id="{3F22573E-9E86-F54B-8A20-F1BEB264D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373" y="3105150"/>
            <a:ext cx="86292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u="sng">
                <a:solidFill>
                  <a:schemeClr val="tx1"/>
                </a:solidFill>
                <a:latin typeface="Calibri" charset="0"/>
              </a:rPr>
              <a:t>ion scales</a:t>
            </a:r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6" name="Text Box 26">
            <a:extLst>
              <a:ext uri="{FF2B5EF4-FFF2-40B4-BE49-F238E27FC236}">
                <a16:creationId xmlns:a16="http://schemas.microsoft.com/office/drawing/2014/main" id="{050DDD06-856F-6046-A1BD-1F439C9A8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347" y="4057650"/>
            <a:ext cx="12255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50" u="sng">
                <a:solidFill>
                  <a:schemeClr val="tx1"/>
                </a:solidFill>
                <a:latin typeface="Calibri" charset="0"/>
              </a:rPr>
              <a:t>electron scales</a:t>
            </a:r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7" name="Text Box 29">
            <a:extLst>
              <a:ext uri="{FF2B5EF4-FFF2-40B4-BE49-F238E27FC236}">
                <a16:creationId xmlns:a16="http://schemas.microsoft.com/office/drawing/2014/main" id="{4F779A24-7CA6-1D45-B01C-7D0E767D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180" y="1422798"/>
            <a:ext cx="938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MACRO</a:t>
            </a:r>
          </a:p>
          <a:p>
            <a:pPr algn="ctr"/>
            <a:r>
              <a:rPr lang="en-US" sz="1800">
                <a:solidFill>
                  <a:srgbClr val="FFFFFF"/>
                </a:solidFill>
                <a:latin typeface="Calibri" charset="0"/>
              </a:rPr>
              <a:t>(fluid)</a:t>
            </a:r>
            <a:endParaRPr lang="en-US" sz="18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8" name="Text Box 21">
            <a:extLst>
              <a:ext uri="{FF2B5EF4-FFF2-40B4-BE49-F238E27FC236}">
                <a16:creationId xmlns:a16="http://schemas.microsoft.com/office/drawing/2014/main" id="{9FEDA8E5-4245-5E4B-9E44-DAEFA670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530" y="3426767"/>
            <a:ext cx="103756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Calibri" charset="0"/>
              </a:rPr>
              <a:t>ω</a:t>
            </a:r>
            <a:r>
              <a:rPr lang="en-US" sz="1050" baseline="-25000" dirty="0" err="1">
                <a:solidFill>
                  <a:schemeClr val="tx1"/>
                </a:solidFill>
                <a:latin typeface="Calibri" charset="0"/>
              </a:rPr>
              <a:t>i</a:t>
            </a:r>
            <a:r>
              <a:rPr lang="en-US" sz="1050" dirty="0">
                <a:solidFill>
                  <a:schemeClr val="tx1"/>
                </a:solidFill>
                <a:latin typeface="Calibri" charset="0"/>
              </a:rPr>
              <a:t> = 0.55kHz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9C4AD072-CA4B-0940-83AC-A7526DBBEA28}"/>
              </a:ext>
            </a:extLst>
          </p:cNvPr>
          <p:cNvSpPr txBox="1"/>
          <p:nvPr/>
        </p:nvSpPr>
        <p:spPr>
          <a:xfrm>
            <a:off x="5736022" y="882588"/>
            <a:ext cx="185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wind at 1AU</a:t>
            </a:r>
          </a:p>
        </p:txBody>
      </p:sp>
      <p:sp>
        <p:nvSpPr>
          <p:cNvPr id="29" name="Rectangle 40"/>
          <p:cNvSpPr/>
          <p:nvPr/>
        </p:nvSpPr>
        <p:spPr bwMode="auto">
          <a:xfrm>
            <a:off x="5273004" y="4282604"/>
            <a:ext cx="2686050" cy="285750"/>
          </a:xfrm>
          <a:prstGeom prst="rect">
            <a:avLst/>
          </a:prstGeom>
          <a:solidFill>
            <a:schemeClr val="accent1">
              <a:lumMod val="60000"/>
              <a:lumOff val="40000"/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80" charset="0"/>
              <a:buNone/>
              <a:defRPr/>
            </a:pPr>
            <a:endParaRPr lang="it-IT" sz="1800">
              <a:latin typeface="Times New Roman" pitchFamily="80" charset="0"/>
              <a:ea typeface="+mn-ea"/>
              <a:cs typeface="+mn-cs"/>
            </a:endParaRPr>
          </a:p>
        </p:txBody>
      </p:sp>
      <p:sp>
        <p:nvSpPr>
          <p:cNvPr id="31" name="Rectangle 40"/>
          <p:cNvSpPr/>
          <p:nvPr/>
        </p:nvSpPr>
        <p:spPr bwMode="auto">
          <a:xfrm>
            <a:off x="5229457" y="3195319"/>
            <a:ext cx="2686050" cy="285750"/>
          </a:xfrm>
          <a:prstGeom prst="rect">
            <a:avLst/>
          </a:prstGeom>
          <a:solidFill>
            <a:srgbClr val="DD8A2E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80" charset="0"/>
              <a:buNone/>
              <a:defRPr/>
            </a:pPr>
            <a:endParaRPr lang="it-IT" sz="1800">
              <a:latin typeface="Times New Roman" pitchFamily="80" charset="0"/>
              <a:ea typeface="+mn-ea"/>
              <a:cs typeface="+mn-cs"/>
            </a:endParaRPr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6D6B166C-6E89-054B-B4FE-7BEE7D3733F2}"/>
              </a:ext>
            </a:extLst>
          </p:cNvPr>
          <p:cNvSpPr/>
          <p:nvPr/>
        </p:nvSpPr>
        <p:spPr bwMode="auto">
          <a:xfrm rot="18802604">
            <a:off x="6304717" y="2632807"/>
            <a:ext cx="610273" cy="572625"/>
          </a:xfrm>
          <a:prstGeom prst="plus">
            <a:avLst>
              <a:gd name="adj" fmla="val 3934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5888BB64-8AA6-9E43-8D40-2575CDAA2A7E}"/>
              </a:ext>
            </a:extLst>
          </p:cNvPr>
          <p:cNvSpPr/>
          <p:nvPr/>
        </p:nvSpPr>
        <p:spPr bwMode="auto">
          <a:xfrm>
            <a:off x="6298048" y="3183509"/>
            <a:ext cx="602474" cy="75820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08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Method: </a:t>
            </a:r>
            <a:r>
              <a:rPr lang="en-US" dirty="0" err="1"/>
              <a:t>ECSim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6907" y="1945674"/>
            <a:ext cx="2628900" cy="253780"/>
          </a:xfrm>
          <a:prstGeom prst="rect">
            <a:avLst/>
          </a:prstGeom>
        </p:spPr>
      </p:pic>
      <p:pic>
        <p:nvPicPr>
          <p:cNvPr id="14" name="Picture 2" descr="isultati immagini per matrix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24921"/>
            <a:ext cx="4698693" cy="26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40864" y="512848"/>
            <a:ext cx="6503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s-IS" sz="1600" dirty="0">
                <a:solidFill>
                  <a:srgbClr val="FFC000"/>
                </a:solidFill>
                <a:latin typeface="Calibri"/>
                <a:cs typeface="Calibri"/>
              </a:rPr>
              <a:t>Lapenta, JCP, 334 (2017); </a:t>
            </a:r>
            <a:r>
              <a:rPr lang="en-US" sz="1600" dirty="0">
                <a:solidFill>
                  <a:srgbClr val="FFC000"/>
                </a:solidFill>
                <a:latin typeface="Calibri"/>
                <a:cs typeface="Calibri"/>
              </a:rPr>
              <a:t>Lapenta, Gonzalez-Herrero, </a:t>
            </a:r>
            <a:r>
              <a:rPr lang="en-US" sz="1600" dirty="0" err="1">
                <a:solidFill>
                  <a:srgbClr val="FFC000"/>
                </a:solidFill>
                <a:latin typeface="Calibri"/>
                <a:cs typeface="Calibri"/>
              </a:rPr>
              <a:t>Boella</a:t>
            </a:r>
            <a:r>
              <a:rPr lang="en-US" sz="1600" dirty="0">
                <a:solidFill>
                  <a:srgbClr val="FFC000"/>
                </a:solidFill>
                <a:latin typeface="Calibri"/>
                <a:cs typeface="Calibri"/>
              </a:rPr>
              <a:t>, JPP, 83 (2017).</a:t>
            </a:r>
          </a:p>
        </p:txBody>
      </p:sp>
      <p:pic>
        <p:nvPicPr>
          <p:cNvPr id="17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93" y="3683776"/>
            <a:ext cx="1893752" cy="1893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E5952-7DED-5548-8A7D-498297272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72311"/>
            <a:ext cx="3457543" cy="89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916AB-CE72-3C47-936B-E8E9D8774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911" y="987908"/>
            <a:ext cx="3903075" cy="89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B39E86-10B5-5C47-A767-DBD1F6775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197" y="3647696"/>
            <a:ext cx="2692400" cy="78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BCBA96-21C8-8D4C-8750-A9F70B90CF5D}"/>
              </a:ext>
            </a:extLst>
          </p:cNvPr>
          <p:cNvSpPr txBox="1"/>
          <p:nvPr/>
        </p:nvSpPr>
        <p:spPr>
          <a:xfrm>
            <a:off x="1989142" y="2470712"/>
            <a:ext cx="457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expressed exactly with the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matrix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F279AD-7C39-8147-B190-03033DDAB795}"/>
              </a:ext>
            </a:extLst>
          </p:cNvPr>
          <p:cNvCxnSpPr/>
          <p:nvPr/>
        </p:nvCxnSpPr>
        <p:spPr bwMode="auto">
          <a:xfrm>
            <a:off x="3581400" y="1352550"/>
            <a:ext cx="2038197" cy="0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3FCDEA-76BB-B140-A82B-71405A6A1703}"/>
              </a:ext>
            </a:extLst>
          </p:cNvPr>
          <p:cNvSpPr txBox="1"/>
          <p:nvPr/>
        </p:nvSpPr>
        <p:spPr>
          <a:xfrm>
            <a:off x="3595066" y="840625"/>
            <a:ext cx="1953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mover</a:t>
            </a:r>
          </a:p>
        </p:txBody>
      </p:sp>
    </p:spTree>
    <p:extLst>
      <p:ext uri="{BB962C8B-B14F-4D97-AF65-F5344CB8AC3E}">
        <p14:creationId xmlns:p14="http://schemas.microsoft.com/office/powerpoint/2010/main" val="3660036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2D9EE17-8D30-8442-A3A2-67A3745D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coupling micro-macro scales to study reconnection</a:t>
            </a:r>
          </a:p>
        </p:txBody>
      </p:sp>
      <p:pic>
        <p:nvPicPr>
          <p:cNvPr id="10" name="Content Placeholder 3" descr="Reconnection.gif">
            <a:extLst>
              <a:ext uri="{FF2B5EF4-FFF2-40B4-BE49-F238E27FC236}">
                <a16:creationId xmlns:a16="http://schemas.microsoft.com/office/drawing/2014/main" id="{54CA3072-86CE-2249-BBB0-B3BCEA552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9" b="9389"/>
          <a:stretch>
            <a:fillRect/>
          </a:stretch>
        </p:blipFill>
        <p:spPr bwMode="auto">
          <a:xfrm rot="5400000">
            <a:off x="5042983" y="1817527"/>
            <a:ext cx="391928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Screen Shot 2017-08-03 at 18.25.01.png" descr="Screen Shot 2017-08-03 at 18.25.01.png">
            <a:extLst>
              <a:ext uri="{FF2B5EF4-FFF2-40B4-BE49-F238E27FC236}">
                <a16:creationId xmlns:a16="http://schemas.microsoft.com/office/drawing/2014/main" id="{05E7C22A-4055-6340-AD29-367FDC25A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17" t="18385" r="22796" b="9999"/>
          <a:stretch>
            <a:fillRect/>
          </a:stretch>
        </p:blipFill>
        <p:spPr>
          <a:xfrm>
            <a:off x="-21771" y="3036727"/>
            <a:ext cx="2601981" cy="2001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4266" y="0"/>
                </a:moveTo>
                <a:cubicBezTo>
                  <a:pt x="14258" y="23"/>
                  <a:pt x="14256" y="46"/>
                  <a:pt x="14238" y="69"/>
                </a:cubicBezTo>
                <a:cubicBezTo>
                  <a:pt x="14172" y="155"/>
                  <a:pt x="14216" y="183"/>
                  <a:pt x="14423" y="183"/>
                </a:cubicBezTo>
                <a:cubicBezTo>
                  <a:pt x="14637" y="183"/>
                  <a:pt x="14684" y="151"/>
                  <a:pt x="14691" y="0"/>
                </a:cubicBezTo>
                <a:lnTo>
                  <a:pt x="14266" y="0"/>
                </a:lnTo>
                <a:close/>
                <a:moveTo>
                  <a:pt x="12244" y="105"/>
                </a:moveTo>
                <a:cubicBezTo>
                  <a:pt x="12020" y="105"/>
                  <a:pt x="11991" y="133"/>
                  <a:pt x="12003" y="335"/>
                </a:cubicBezTo>
                <a:cubicBezTo>
                  <a:pt x="12016" y="526"/>
                  <a:pt x="12056" y="562"/>
                  <a:pt x="12257" y="562"/>
                </a:cubicBezTo>
                <a:cubicBezTo>
                  <a:pt x="12461" y="562"/>
                  <a:pt x="12499" y="530"/>
                  <a:pt x="12499" y="335"/>
                </a:cubicBezTo>
                <a:cubicBezTo>
                  <a:pt x="12499" y="137"/>
                  <a:pt x="12464" y="105"/>
                  <a:pt x="12244" y="105"/>
                </a:cubicBezTo>
                <a:close/>
                <a:moveTo>
                  <a:pt x="17292" y="371"/>
                </a:moveTo>
                <a:cubicBezTo>
                  <a:pt x="16671" y="415"/>
                  <a:pt x="16550" y="434"/>
                  <a:pt x="16477" y="493"/>
                </a:cubicBezTo>
                <a:cubicBezTo>
                  <a:pt x="16400" y="555"/>
                  <a:pt x="15361" y="727"/>
                  <a:pt x="14732" y="781"/>
                </a:cubicBezTo>
                <a:cubicBezTo>
                  <a:pt x="14571" y="794"/>
                  <a:pt x="14406" y="832"/>
                  <a:pt x="14366" y="864"/>
                </a:cubicBezTo>
                <a:cubicBezTo>
                  <a:pt x="14326" y="895"/>
                  <a:pt x="14011" y="951"/>
                  <a:pt x="13668" y="988"/>
                </a:cubicBezTo>
                <a:cubicBezTo>
                  <a:pt x="13326" y="1025"/>
                  <a:pt x="12899" y="1092"/>
                  <a:pt x="12718" y="1138"/>
                </a:cubicBezTo>
                <a:cubicBezTo>
                  <a:pt x="12459" y="1202"/>
                  <a:pt x="12371" y="1190"/>
                  <a:pt x="12305" y="1079"/>
                </a:cubicBezTo>
                <a:cubicBezTo>
                  <a:pt x="12233" y="956"/>
                  <a:pt x="12218" y="958"/>
                  <a:pt x="12182" y="1079"/>
                </a:cubicBezTo>
                <a:cubicBezTo>
                  <a:pt x="12158" y="1162"/>
                  <a:pt x="11997" y="1239"/>
                  <a:pt x="11789" y="1273"/>
                </a:cubicBezTo>
                <a:cubicBezTo>
                  <a:pt x="11595" y="1305"/>
                  <a:pt x="11207" y="1375"/>
                  <a:pt x="10925" y="1425"/>
                </a:cubicBezTo>
                <a:cubicBezTo>
                  <a:pt x="10644" y="1476"/>
                  <a:pt x="10214" y="1537"/>
                  <a:pt x="9973" y="1564"/>
                </a:cubicBezTo>
                <a:cubicBezTo>
                  <a:pt x="9732" y="1590"/>
                  <a:pt x="9355" y="1653"/>
                  <a:pt x="9133" y="1702"/>
                </a:cubicBezTo>
                <a:cubicBezTo>
                  <a:pt x="8298" y="1886"/>
                  <a:pt x="7542" y="2013"/>
                  <a:pt x="7406" y="1990"/>
                </a:cubicBezTo>
                <a:cubicBezTo>
                  <a:pt x="7329" y="1977"/>
                  <a:pt x="7216" y="1990"/>
                  <a:pt x="7155" y="2021"/>
                </a:cubicBezTo>
                <a:cubicBezTo>
                  <a:pt x="7095" y="2051"/>
                  <a:pt x="6880" y="2101"/>
                  <a:pt x="6679" y="2131"/>
                </a:cubicBezTo>
                <a:cubicBezTo>
                  <a:pt x="6478" y="2162"/>
                  <a:pt x="5905" y="2248"/>
                  <a:pt x="5407" y="2325"/>
                </a:cubicBezTo>
                <a:cubicBezTo>
                  <a:pt x="4910" y="2402"/>
                  <a:pt x="4483" y="2459"/>
                  <a:pt x="4457" y="2452"/>
                </a:cubicBezTo>
                <a:cubicBezTo>
                  <a:pt x="4431" y="2446"/>
                  <a:pt x="4362" y="2466"/>
                  <a:pt x="4302" y="2497"/>
                </a:cubicBezTo>
                <a:cubicBezTo>
                  <a:pt x="4241" y="2527"/>
                  <a:pt x="3860" y="2599"/>
                  <a:pt x="3458" y="2657"/>
                </a:cubicBezTo>
                <a:cubicBezTo>
                  <a:pt x="3055" y="2715"/>
                  <a:pt x="2465" y="2805"/>
                  <a:pt x="2143" y="2859"/>
                </a:cubicBezTo>
                <a:cubicBezTo>
                  <a:pt x="1822" y="2914"/>
                  <a:pt x="1497" y="2941"/>
                  <a:pt x="1420" y="2915"/>
                </a:cubicBezTo>
                <a:cubicBezTo>
                  <a:pt x="1296" y="2872"/>
                  <a:pt x="1285" y="2906"/>
                  <a:pt x="1327" y="3266"/>
                </a:cubicBezTo>
                <a:cubicBezTo>
                  <a:pt x="1441" y="4257"/>
                  <a:pt x="1578" y="5851"/>
                  <a:pt x="1625" y="6742"/>
                </a:cubicBezTo>
                <a:cubicBezTo>
                  <a:pt x="1642" y="7070"/>
                  <a:pt x="1672" y="7374"/>
                  <a:pt x="1693" y="7418"/>
                </a:cubicBezTo>
                <a:cubicBezTo>
                  <a:pt x="1740" y="7518"/>
                  <a:pt x="1972" y="10252"/>
                  <a:pt x="1999" y="11035"/>
                </a:cubicBezTo>
                <a:cubicBezTo>
                  <a:pt x="2010" y="11361"/>
                  <a:pt x="2038" y="11668"/>
                  <a:pt x="2060" y="11716"/>
                </a:cubicBezTo>
                <a:cubicBezTo>
                  <a:pt x="2083" y="11764"/>
                  <a:pt x="2116" y="12011"/>
                  <a:pt x="2133" y="12267"/>
                </a:cubicBezTo>
                <a:cubicBezTo>
                  <a:pt x="2150" y="12523"/>
                  <a:pt x="2202" y="13141"/>
                  <a:pt x="2248" y="13640"/>
                </a:cubicBezTo>
                <a:cubicBezTo>
                  <a:pt x="2397" y="15260"/>
                  <a:pt x="2406" y="15529"/>
                  <a:pt x="2322" y="15597"/>
                </a:cubicBezTo>
                <a:cubicBezTo>
                  <a:pt x="2267" y="15641"/>
                  <a:pt x="2275" y="15695"/>
                  <a:pt x="2348" y="15771"/>
                </a:cubicBezTo>
                <a:cubicBezTo>
                  <a:pt x="2453" y="15880"/>
                  <a:pt x="2634" y="17603"/>
                  <a:pt x="2647" y="18627"/>
                </a:cubicBezTo>
                <a:cubicBezTo>
                  <a:pt x="2652" y="18946"/>
                  <a:pt x="2686" y="19096"/>
                  <a:pt x="2764" y="19128"/>
                </a:cubicBezTo>
                <a:cubicBezTo>
                  <a:pt x="2826" y="19154"/>
                  <a:pt x="3404" y="19603"/>
                  <a:pt x="4047" y="20128"/>
                </a:cubicBezTo>
                <a:cubicBezTo>
                  <a:pt x="4690" y="20652"/>
                  <a:pt x="5225" y="21081"/>
                  <a:pt x="5235" y="21082"/>
                </a:cubicBezTo>
                <a:cubicBezTo>
                  <a:pt x="5246" y="21083"/>
                  <a:pt x="5312" y="21042"/>
                  <a:pt x="5382" y="20991"/>
                </a:cubicBezTo>
                <a:cubicBezTo>
                  <a:pt x="5613" y="20822"/>
                  <a:pt x="8196" y="19735"/>
                  <a:pt x="8238" y="19790"/>
                </a:cubicBezTo>
                <a:cubicBezTo>
                  <a:pt x="8260" y="19819"/>
                  <a:pt x="8329" y="19789"/>
                  <a:pt x="8393" y="19721"/>
                </a:cubicBezTo>
                <a:cubicBezTo>
                  <a:pt x="8457" y="19653"/>
                  <a:pt x="8624" y="19551"/>
                  <a:pt x="8765" y="19494"/>
                </a:cubicBezTo>
                <a:cubicBezTo>
                  <a:pt x="10261" y="18881"/>
                  <a:pt x="11022" y="18561"/>
                  <a:pt x="11144" y="18497"/>
                </a:cubicBezTo>
                <a:cubicBezTo>
                  <a:pt x="11382" y="18373"/>
                  <a:pt x="13307" y="17551"/>
                  <a:pt x="13439" y="17517"/>
                </a:cubicBezTo>
                <a:cubicBezTo>
                  <a:pt x="13506" y="17500"/>
                  <a:pt x="13658" y="17433"/>
                  <a:pt x="13779" y="17368"/>
                </a:cubicBezTo>
                <a:cubicBezTo>
                  <a:pt x="13900" y="17303"/>
                  <a:pt x="14409" y="17079"/>
                  <a:pt x="14912" y="16873"/>
                </a:cubicBezTo>
                <a:cubicBezTo>
                  <a:pt x="15416" y="16666"/>
                  <a:pt x="15927" y="16452"/>
                  <a:pt x="16048" y="16397"/>
                </a:cubicBezTo>
                <a:cubicBezTo>
                  <a:pt x="16169" y="16341"/>
                  <a:pt x="16680" y="16126"/>
                  <a:pt x="17183" y="15915"/>
                </a:cubicBezTo>
                <a:cubicBezTo>
                  <a:pt x="17687" y="15704"/>
                  <a:pt x="18212" y="15475"/>
                  <a:pt x="18353" y="15406"/>
                </a:cubicBezTo>
                <a:cubicBezTo>
                  <a:pt x="18494" y="15337"/>
                  <a:pt x="19099" y="15071"/>
                  <a:pt x="19697" y="14819"/>
                </a:cubicBezTo>
                <a:lnTo>
                  <a:pt x="20785" y="14362"/>
                </a:lnTo>
                <a:lnTo>
                  <a:pt x="20743" y="10637"/>
                </a:lnTo>
                <a:cubicBezTo>
                  <a:pt x="20720" y="8588"/>
                  <a:pt x="20679" y="6364"/>
                  <a:pt x="20652" y="5696"/>
                </a:cubicBezTo>
                <a:cubicBezTo>
                  <a:pt x="20615" y="4809"/>
                  <a:pt x="20626" y="4446"/>
                  <a:pt x="20690" y="4345"/>
                </a:cubicBezTo>
                <a:cubicBezTo>
                  <a:pt x="20750" y="4252"/>
                  <a:pt x="20753" y="4188"/>
                  <a:pt x="20700" y="4146"/>
                </a:cubicBezTo>
                <a:cubicBezTo>
                  <a:pt x="20651" y="4107"/>
                  <a:pt x="20622" y="3437"/>
                  <a:pt x="20622" y="2289"/>
                </a:cubicBezTo>
                <a:lnTo>
                  <a:pt x="20622" y="495"/>
                </a:lnTo>
                <a:lnTo>
                  <a:pt x="19031" y="429"/>
                </a:lnTo>
                <a:cubicBezTo>
                  <a:pt x="18156" y="392"/>
                  <a:pt x="17372" y="365"/>
                  <a:pt x="17292" y="371"/>
                </a:cubicBezTo>
                <a:close/>
                <a:moveTo>
                  <a:pt x="17607" y="426"/>
                </a:moveTo>
                <a:cubicBezTo>
                  <a:pt x="18206" y="402"/>
                  <a:pt x="20422" y="558"/>
                  <a:pt x="20492" y="645"/>
                </a:cubicBezTo>
                <a:cubicBezTo>
                  <a:pt x="20542" y="707"/>
                  <a:pt x="20660" y="5139"/>
                  <a:pt x="20660" y="6947"/>
                </a:cubicBezTo>
                <a:lnTo>
                  <a:pt x="20660" y="7844"/>
                </a:lnTo>
                <a:lnTo>
                  <a:pt x="20396" y="7880"/>
                </a:lnTo>
                <a:cubicBezTo>
                  <a:pt x="20252" y="7899"/>
                  <a:pt x="20121" y="7895"/>
                  <a:pt x="20103" y="7872"/>
                </a:cubicBezTo>
                <a:cubicBezTo>
                  <a:pt x="20085" y="7848"/>
                  <a:pt x="19529" y="7713"/>
                  <a:pt x="18865" y="7573"/>
                </a:cubicBezTo>
                <a:cubicBezTo>
                  <a:pt x="18202" y="7432"/>
                  <a:pt x="17637" y="7290"/>
                  <a:pt x="17609" y="7257"/>
                </a:cubicBezTo>
                <a:cubicBezTo>
                  <a:pt x="17533" y="7168"/>
                  <a:pt x="17388" y="542"/>
                  <a:pt x="17460" y="448"/>
                </a:cubicBezTo>
                <a:cubicBezTo>
                  <a:pt x="17468" y="437"/>
                  <a:pt x="17521" y="430"/>
                  <a:pt x="17607" y="426"/>
                </a:cubicBezTo>
                <a:close/>
                <a:moveTo>
                  <a:pt x="9862" y="471"/>
                </a:moveTo>
                <a:cubicBezTo>
                  <a:pt x="9766" y="470"/>
                  <a:pt x="9670" y="549"/>
                  <a:pt x="9660" y="706"/>
                </a:cubicBezTo>
                <a:cubicBezTo>
                  <a:pt x="9649" y="877"/>
                  <a:pt x="9687" y="918"/>
                  <a:pt x="9864" y="924"/>
                </a:cubicBezTo>
                <a:cubicBezTo>
                  <a:pt x="10049" y="931"/>
                  <a:pt x="10079" y="900"/>
                  <a:pt x="10066" y="709"/>
                </a:cubicBezTo>
                <a:cubicBezTo>
                  <a:pt x="10056" y="551"/>
                  <a:pt x="9959" y="471"/>
                  <a:pt x="9862" y="471"/>
                </a:cubicBezTo>
                <a:close/>
                <a:moveTo>
                  <a:pt x="7279" y="963"/>
                </a:moveTo>
                <a:cubicBezTo>
                  <a:pt x="7073" y="973"/>
                  <a:pt x="7035" y="1006"/>
                  <a:pt x="7064" y="1149"/>
                </a:cubicBezTo>
                <a:cubicBezTo>
                  <a:pt x="7083" y="1245"/>
                  <a:pt x="7125" y="1302"/>
                  <a:pt x="7157" y="1276"/>
                </a:cubicBezTo>
                <a:cubicBezTo>
                  <a:pt x="7190" y="1249"/>
                  <a:pt x="7239" y="1275"/>
                  <a:pt x="7266" y="1331"/>
                </a:cubicBezTo>
                <a:cubicBezTo>
                  <a:pt x="7340" y="1488"/>
                  <a:pt x="7480" y="1383"/>
                  <a:pt x="7506" y="1154"/>
                </a:cubicBezTo>
                <a:cubicBezTo>
                  <a:pt x="7526" y="977"/>
                  <a:pt x="7496" y="953"/>
                  <a:pt x="7279" y="963"/>
                </a:cubicBezTo>
                <a:close/>
                <a:moveTo>
                  <a:pt x="4414" y="1362"/>
                </a:moveTo>
                <a:cubicBezTo>
                  <a:pt x="4373" y="1369"/>
                  <a:pt x="4329" y="1450"/>
                  <a:pt x="4312" y="1597"/>
                </a:cubicBezTo>
                <a:cubicBezTo>
                  <a:pt x="4297" y="1734"/>
                  <a:pt x="4328" y="1805"/>
                  <a:pt x="4404" y="1805"/>
                </a:cubicBezTo>
                <a:cubicBezTo>
                  <a:pt x="4481" y="1805"/>
                  <a:pt x="4514" y="1726"/>
                  <a:pt x="4504" y="1564"/>
                </a:cubicBezTo>
                <a:cubicBezTo>
                  <a:pt x="4495" y="1421"/>
                  <a:pt x="4455" y="1355"/>
                  <a:pt x="4414" y="1362"/>
                </a:cubicBezTo>
                <a:close/>
                <a:moveTo>
                  <a:pt x="1335" y="1805"/>
                </a:moveTo>
                <a:cubicBezTo>
                  <a:pt x="1267" y="1805"/>
                  <a:pt x="1227" y="1894"/>
                  <a:pt x="1227" y="2043"/>
                </a:cubicBezTo>
                <a:cubicBezTo>
                  <a:pt x="1227" y="2191"/>
                  <a:pt x="1267" y="2281"/>
                  <a:pt x="1335" y="2281"/>
                </a:cubicBezTo>
                <a:cubicBezTo>
                  <a:pt x="1404" y="2281"/>
                  <a:pt x="1446" y="2191"/>
                  <a:pt x="1446" y="2043"/>
                </a:cubicBezTo>
                <a:cubicBezTo>
                  <a:pt x="1446" y="1894"/>
                  <a:pt x="1404" y="1805"/>
                  <a:pt x="1335" y="1805"/>
                </a:cubicBezTo>
                <a:close/>
                <a:moveTo>
                  <a:pt x="21417" y="4008"/>
                </a:moveTo>
                <a:cubicBezTo>
                  <a:pt x="21382" y="4025"/>
                  <a:pt x="21355" y="4104"/>
                  <a:pt x="21355" y="4238"/>
                </a:cubicBezTo>
                <a:cubicBezTo>
                  <a:pt x="21355" y="4386"/>
                  <a:pt x="21398" y="4476"/>
                  <a:pt x="21466" y="4476"/>
                </a:cubicBezTo>
                <a:cubicBezTo>
                  <a:pt x="21584" y="4476"/>
                  <a:pt x="21600" y="4388"/>
                  <a:pt x="21530" y="4149"/>
                </a:cubicBezTo>
                <a:cubicBezTo>
                  <a:pt x="21496" y="4033"/>
                  <a:pt x="21452" y="3990"/>
                  <a:pt x="21417" y="4008"/>
                </a:cubicBezTo>
                <a:close/>
                <a:moveTo>
                  <a:pt x="1033" y="7149"/>
                </a:moveTo>
                <a:cubicBezTo>
                  <a:pt x="901" y="7149"/>
                  <a:pt x="861" y="7201"/>
                  <a:pt x="861" y="7368"/>
                </a:cubicBezTo>
                <a:cubicBezTo>
                  <a:pt x="861" y="7533"/>
                  <a:pt x="901" y="7585"/>
                  <a:pt x="1025" y="7581"/>
                </a:cubicBezTo>
                <a:cubicBezTo>
                  <a:pt x="1116" y="7578"/>
                  <a:pt x="1232" y="7542"/>
                  <a:pt x="1284" y="7498"/>
                </a:cubicBezTo>
                <a:cubicBezTo>
                  <a:pt x="1422" y="7383"/>
                  <a:pt x="1254" y="7149"/>
                  <a:pt x="1033" y="7149"/>
                </a:cubicBezTo>
                <a:close/>
                <a:moveTo>
                  <a:pt x="21366" y="7647"/>
                </a:moveTo>
                <a:cubicBezTo>
                  <a:pt x="21195" y="7654"/>
                  <a:pt x="21165" y="7692"/>
                  <a:pt x="21189" y="7861"/>
                </a:cubicBezTo>
                <a:cubicBezTo>
                  <a:pt x="21209" y="7995"/>
                  <a:pt x="21281" y="8069"/>
                  <a:pt x="21398" y="8082"/>
                </a:cubicBezTo>
                <a:cubicBezTo>
                  <a:pt x="21541" y="8097"/>
                  <a:pt x="21574" y="8055"/>
                  <a:pt x="21574" y="7869"/>
                </a:cubicBezTo>
                <a:cubicBezTo>
                  <a:pt x="21574" y="7677"/>
                  <a:pt x="21538" y="7641"/>
                  <a:pt x="21366" y="7647"/>
                </a:cubicBezTo>
                <a:close/>
                <a:moveTo>
                  <a:pt x="527" y="11107"/>
                </a:moveTo>
                <a:cubicBezTo>
                  <a:pt x="483" y="11113"/>
                  <a:pt x="430" y="11128"/>
                  <a:pt x="366" y="11152"/>
                </a:cubicBezTo>
                <a:cubicBezTo>
                  <a:pt x="226" y="11204"/>
                  <a:pt x="114" y="11198"/>
                  <a:pt x="68" y="11138"/>
                </a:cubicBezTo>
                <a:cubicBezTo>
                  <a:pt x="46" y="11109"/>
                  <a:pt x="23" y="11109"/>
                  <a:pt x="0" y="11121"/>
                </a:cubicBezTo>
                <a:lnTo>
                  <a:pt x="0" y="11384"/>
                </a:lnTo>
                <a:cubicBezTo>
                  <a:pt x="29" y="11388"/>
                  <a:pt x="60" y="11396"/>
                  <a:pt x="85" y="11414"/>
                </a:cubicBezTo>
                <a:cubicBezTo>
                  <a:pt x="143" y="11457"/>
                  <a:pt x="309" y="11492"/>
                  <a:pt x="453" y="11492"/>
                </a:cubicBezTo>
                <a:cubicBezTo>
                  <a:pt x="650" y="11492"/>
                  <a:pt x="714" y="11453"/>
                  <a:pt x="714" y="11331"/>
                </a:cubicBezTo>
                <a:cubicBezTo>
                  <a:pt x="714" y="11160"/>
                  <a:pt x="661" y="11091"/>
                  <a:pt x="527" y="11107"/>
                </a:cubicBezTo>
                <a:close/>
                <a:moveTo>
                  <a:pt x="21198" y="11165"/>
                </a:moveTo>
                <a:cubicBezTo>
                  <a:pt x="21163" y="11183"/>
                  <a:pt x="21136" y="11265"/>
                  <a:pt x="21136" y="11398"/>
                </a:cubicBezTo>
                <a:cubicBezTo>
                  <a:pt x="21136" y="11546"/>
                  <a:pt x="21176" y="11636"/>
                  <a:pt x="21245" y="11636"/>
                </a:cubicBezTo>
                <a:cubicBezTo>
                  <a:pt x="21363" y="11636"/>
                  <a:pt x="21381" y="11548"/>
                  <a:pt x="21311" y="11309"/>
                </a:cubicBezTo>
                <a:cubicBezTo>
                  <a:pt x="21277" y="11193"/>
                  <a:pt x="21233" y="11148"/>
                  <a:pt x="21198" y="11165"/>
                </a:cubicBezTo>
                <a:close/>
                <a:moveTo>
                  <a:pt x="1544" y="11354"/>
                </a:moveTo>
                <a:cubicBezTo>
                  <a:pt x="1491" y="11372"/>
                  <a:pt x="1446" y="11453"/>
                  <a:pt x="1446" y="11586"/>
                </a:cubicBezTo>
                <a:cubicBezTo>
                  <a:pt x="1446" y="11730"/>
                  <a:pt x="1486" y="11827"/>
                  <a:pt x="1550" y="11827"/>
                </a:cubicBezTo>
                <a:cubicBezTo>
                  <a:pt x="1689" y="11827"/>
                  <a:pt x="1750" y="11689"/>
                  <a:pt x="1695" y="11500"/>
                </a:cubicBezTo>
                <a:cubicBezTo>
                  <a:pt x="1659" y="11379"/>
                  <a:pt x="1597" y="11335"/>
                  <a:pt x="1544" y="11354"/>
                </a:cubicBezTo>
                <a:close/>
                <a:moveTo>
                  <a:pt x="20747" y="14880"/>
                </a:moveTo>
                <a:cubicBezTo>
                  <a:pt x="20526" y="14880"/>
                  <a:pt x="20494" y="14909"/>
                  <a:pt x="20494" y="15123"/>
                </a:cubicBezTo>
                <a:cubicBezTo>
                  <a:pt x="20494" y="15339"/>
                  <a:pt x="20522" y="15365"/>
                  <a:pt x="20724" y="15339"/>
                </a:cubicBezTo>
                <a:cubicBezTo>
                  <a:pt x="20897" y="15317"/>
                  <a:pt x="20959" y="15258"/>
                  <a:pt x="20977" y="15096"/>
                </a:cubicBezTo>
                <a:cubicBezTo>
                  <a:pt x="20997" y="14909"/>
                  <a:pt x="20967" y="14880"/>
                  <a:pt x="20747" y="14880"/>
                </a:cubicBezTo>
                <a:close/>
                <a:moveTo>
                  <a:pt x="1867" y="15453"/>
                </a:moveTo>
                <a:cubicBezTo>
                  <a:pt x="1836" y="15453"/>
                  <a:pt x="1812" y="15559"/>
                  <a:pt x="1812" y="15691"/>
                </a:cubicBezTo>
                <a:cubicBezTo>
                  <a:pt x="1812" y="15911"/>
                  <a:pt x="1943" y="16013"/>
                  <a:pt x="2050" y="15873"/>
                </a:cubicBezTo>
                <a:cubicBezTo>
                  <a:pt x="2102" y="15806"/>
                  <a:pt x="1949" y="15453"/>
                  <a:pt x="1867" y="15453"/>
                </a:cubicBezTo>
                <a:close/>
                <a:moveTo>
                  <a:pt x="18593" y="15738"/>
                </a:moveTo>
                <a:cubicBezTo>
                  <a:pt x="18388" y="15738"/>
                  <a:pt x="18353" y="15764"/>
                  <a:pt x="18417" y="15865"/>
                </a:cubicBezTo>
                <a:cubicBezTo>
                  <a:pt x="18475" y="15957"/>
                  <a:pt x="18473" y="16021"/>
                  <a:pt x="18410" y="16103"/>
                </a:cubicBezTo>
                <a:cubicBezTo>
                  <a:pt x="18344" y="16189"/>
                  <a:pt x="18396" y="16217"/>
                  <a:pt x="18631" y="16217"/>
                </a:cubicBezTo>
                <a:cubicBezTo>
                  <a:pt x="18801" y="16217"/>
                  <a:pt x="18940" y="16176"/>
                  <a:pt x="18940" y="16128"/>
                </a:cubicBezTo>
                <a:cubicBezTo>
                  <a:pt x="18940" y="15858"/>
                  <a:pt x="18834" y="15738"/>
                  <a:pt x="18593" y="15738"/>
                </a:cubicBezTo>
                <a:close/>
                <a:moveTo>
                  <a:pt x="16484" y="16695"/>
                </a:moveTo>
                <a:cubicBezTo>
                  <a:pt x="16277" y="16695"/>
                  <a:pt x="16229" y="16729"/>
                  <a:pt x="16246" y="16862"/>
                </a:cubicBezTo>
                <a:cubicBezTo>
                  <a:pt x="16257" y="16953"/>
                  <a:pt x="16294" y="17054"/>
                  <a:pt x="16326" y="17086"/>
                </a:cubicBezTo>
                <a:cubicBezTo>
                  <a:pt x="16450" y="17204"/>
                  <a:pt x="16743" y="17053"/>
                  <a:pt x="16743" y="16873"/>
                </a:cubicBezTo>
                <a:cubicBezTo>
                  <a:pt x="16743" y="16730"/>
                  <a:pt x="16689" y="16695"/>
                  <a:pt x="16484" y="16695"/>
                </a:cubicBezTo>
                <a:close/>
                <a:moveTo>
                  <a:pt x="13964" y="17653"/>
                </a:moveTo>
                <a:cubicBezTo>
                  <a:pt x="13955" y="17660"/>
                  <a:pt x="13964" y="17700"/>
                  <a:pt x="13985" y="17775"/>
                </a:cubicBezTo>
                <a:cubicBezTo>
                  <a:pt x="14013" y="17871"/>
                  <a:pt x="14036" y="17990"/>
                  <a:pt x="14036" y="18038"/>
                </a:cubicBezTo>
                <a:cubicBezTo>
                  <a:pt x="14036" y="18086"/>
                  <a:pt x="14117" y="18126"/>
                  <a:pt x="14217" y="18126"/>
                </a:cubicBezTo>
                <a:cubicBezTo>
                  <a:pt x="14367" y="18126"/>
                  <a:pt x="14397" y="18081"/>
                  <a:pt x="14385" y="17886"/>
                </a:cubicBezTo>
                <a:cubicBezTo>
                  <a:pt x="14369" y="17636"/>
                  <a:pt x="14296" y="17577"/>
                  <a:pt x="14215" y="17747"/>
                </a:cubicBezTo>
                <a:cubicBezTo>
                  <a:pt x="14183" y="17814"/>
                  <a:pt x="14130" y="17808"/>
                  <a:pt x="14051" y="17725"/>
                </a:cubicBezTo>
                <a:cubicBezTo>
                  <a:pt x="14001" y="17672"/>
                  <a:pt x="13974" y="17646"/>
                  <a:pt x="13964" y="17653"/>
                </a:cubicBezTo>
                <a:close/>
                <a:moveTo>
                  <a:pt x="14345" y="18411"/>
                </a:moveTo>
                <a:cubicBezTo>
                  <a:pt x="14265" y="18412"/>
                  <a:pt x="14215" y="18492"/>
                  <a:pt x="14209" y="18633"/>
                </a:cubicBezTo>
                <a:cubicBezTo>
                  <a:pt x="14200" y="18824"/>
                  <a:pt x="14230" y="18854"/>
                  <a:pt x="14428" y="18840"/>
                </a:cubicBezTo>
                <a:cubicBezTo>
                  <a:pt x="14554" y="18832"/>
                  <a:pt x="14691" y="18811"/>
                  <a:pt x="14732" y="18796"/>
                </a:cubicBezTo>
                <a:cubicBezTo>
                  <a:pt x="14772" y="18782"/>
                  <a:pt x="14820" y="18779"/>
                  <a:pt x="14840" y="18791"/>
                </a:cubicBezTo>
                <a:cubicBezTo>
                  <a:pt x="14860" y="18802"/>
                  <a:pt x="15016" y="18829"/>
                  <a:pt x="15187" y="18849"/>
                </a:cubicBezTo>
                <a:cubicBezTo>
                  <a:pt x="15455" y="18880"/>
                  <a:pt x="15499" y="18860"/>
                  <a:pt x="15499" y="18702"/>
                </a:cubicBezTo>
                <a:cubicBezTo>
                  <a:pt x="15499" y="18450"/>
                  <a:pt x="15413" y="18402"/>
                  <a:pt x="15144" y="18503"/>
                </a:cubicBezTo>
                <a:cubicBezTo>
                  <a:pt x="14993" y="18559"/>
                  <a:pt x="14899" y="18553"/>
                  <a:pt x="14868" y="18486"/>
                </a:cubicBezTo>
                <a:cubicBezTo>
                  <a:pt x="14838" y="18424"/>
                  <a:pt x="14770" y="18469"/>
                  <a:pt x="14693" y="18602"/>
                </a:cubicBezTo>
                <a:cubicBezTo>
                  <a:pt x="14562" y="18830"/>
                  <a:pt x="14361" y="18788"/>
                  <a:pt x="14432" y="18547"/>
                </a:cubicBezTo>
                <a:cubicBezTo>
                  <a:pt x="14456" y="18465"/>
                  <a:pt x="14422" y="18411"/>
                  <a:pt x="14345" y="18411"/>
                </a:cubicBezTo>
                <a:close/>
                <a:moveTo>
                  <a:pt x="11631" y="18813"/>
                </a:moveTo>
                <a:cubicBezTo>
                  <a:pt x="11460" y="18819"/>
                  <a:pt x="11430" y="18857"/>
                  <a:pt x="11455" y="19026"/>
                </a:cubicBezTo>
                <a:cubicBezTo>
                  <a:pt x="11475" y="19160"/>
                  <a:pt x="11544" y="19238"/>
                  <a:pt x="11661" y="19250"/>
                </a:cubicBezTo>
                <a:cubicBezTo>
                  <a:pt x="11804" y="19266"/>
                  <a:pt x="11840" y="19223"/>
                  <a:pt x="11840" y="19037"/>
                </a:cubicBezTo>
                <a:cubicBezTo>
                  <a:pt x="11840" y="18845"/>
                  <a:pt x="11804" y="18806"/>
                  <a:pt x="11631" y="18813"/>
                </a:cubicBezTo>
                <a:close/>
                <a:moveTo>
                  <a:pt x="2160" y="19103"/>
                </a:moveTo>
                <a:cubicBezTo>
                  <a:pt x="2113" y="19112"/>
                  <a:pt x="2061" y="19197"/>
                  <a:pt x="2043" y="19350"/>
                </a:cubicBezTo>
                <a:cubicBezTo>
                  <a:pt x="2028" y="19487"/>
                  <a:pt x="2059" y="19557"/>
                  <a:pt x="2135" y="19557"/>
                </a:cubicBezTo>
                <a:cubicBezTo>
                  <a:pt x="2210" y="19557"/>
                  <a:pt x="2252" y="19471"/>
                  <a:pt x="2252" y="19311"/>
                </a:cubicBezTo>
                <a:cubicBezTo>
                  <a:pt x="2252" y="19162"/>
                  <a:pt x="2208" y="19094"/>
                  <a:pt x="2160" y="19103"/>
                </a:cubicBezTo>
                <a:close/>
                <a:moveTo>
                  <a:pt x="8693" y="19939"/>
                </a:moveTo>
                <a:cubicBezTo>
                  <a:pt x="8652" y="19939"/>
                  <a:pt x="8618" y="19977"/>
                  <a:pt x="8618" y="20025"/>
                </a:cubicBezTo>
                <a:cubicBezTo>
                  <a:pt x="8618" y="20073"/>
                  <a:pt x="8600" y="20180"/>
                  <a:pt x="8576" y="20263"/>
                </a:cubicBezTo>
                <a:cubicBezTo>
                  <a:pt x="8547" y="20362"/>
                  <a:pt x="8571" y="20415"/>
                  <a:pt x="8648" y="20415"/>
                </a:cubicBezTo>
                <a:cubicBezTo>
                  <a:pt x="8725" y="20415"/>
                  <a:pt x="8765" y="20333"/>
                  <a:pt x="8765" y="20177"/>
                </a:cubicBezTo>
                <a:cubicBezTo>
                  <a:pt x="8765" y="20046"/>
                  <a:pt x="8733" y="19939"/>
                  <a:pt x="8693" y="19939"/>
                </a:cubicBezTo>
                <a:close/>
                <a:moveTo>
                  <a:pt x="1531" y="20415"/>
                </a:moveTo>
                <a:cubicBezTo>
                  <a:pt x="1497" y="20415"/>
                  <a:pt x="1471" y="20480"/>
                  <a:pt x="1471" y="20557"/>
                </a:cubicBezTo>
                <a:cubicBezTo>
                  <a:pt x="1471" y="20633"/>
                  <a:pt x="1497" y="20672"/>
                  <a:pt x="1531" y="20645"/>
                </a:cubicBezTo>
                <a:cubicBezTo>
                  <a:pt x="1565" y="20618"/>
                  <a:pt x="1591" y="20556"/>
                  <a:pt x="1591" y="20507"/>
                </a:cubicBezTo>
                <a:cubicBezTo>
                  <a:pt x="1591" y="20457"/>
                  <a:pt x="1565" y="20415"/>
                  <a:pt x="1531" y="20415"/>
                </a:cubicBezTo>
                <a:close/>
                <a:moveTo>
                  <a:pt x="2501" y="20460"/>
                </a:moveTo>
                <a:cubicBezTo>
                  <a:pt x="2473" y="20464"/>
                  <a:pt x="2448" y="20483"/>
                  <a:pt x="2430" y="20521"/>
                </a:cubicBezTo>
                <a:cubicBezTo>
                  <a:pt x="2405" y="20573"/>
                  <a:pt x="2272" y="20593"/>
                  <a:pt x="2135" y="20565"/>
                </a:cubicBezTo>
                <a:cubicBezTo>
                  <a:pt x="1998" y="20536"/>
                  <a:pt x="1884" y="20529"/>
                  <a:pt x="1884" y="20551"/>
                </a:cubicBezTo>
                <a:cubicBezTo>
                  <a:pt x="1884" y="20573"/>
                  <a:pt x="1868" y="20650"/>
                  <a:pt x="1848" y="20720"/>
                </a:cubicBezTo>
                <a:cubicBezTo>
                  <a:pt x="1820" y="20816"/>
                  <a:pt x="1918" y="20849"/>
                  <a:pt x="2250" y="20867"/>
                </a:cubicBezTo>
                <a:cubicBezTo>
                  <a:pt x="2638" y="20887"/>
                  <a:pt x="2690" y="20870"/>
                  <a:pt x="2690" y="20712"/>
                </a:cubicBezTo>
                <a:cubicBezTo>
                  <a:pt x="2690" y="20561"/>
                  <a:pt x="2584" y="20446"/>
                  <a:pt x="2501" y="20460"/>
                </a:cubicBezTo>
                <a:close/>
                <a:moveTo>
                  <a:pt x="5697" y="21276"/>
                </a:moveTo>
                <a:cubicBezTo>
                  <a:pt x="5575" y="21276"/>
                  <a:pt x="5516" y="21454"/>
                  <a:pt x="5558" y="21600"/>
                </a:cubicBezTo>
                <a:lnTo>
                  <a:pt x="5797" y="21600"/>
                </a:lnTo>
                <a:cubicBezTo>
                  <a:pt x="5809" y="21565"/>
                  <a:pt x="5819" y="21526"/>
                  <a:pt x="5824" y="21481"/>
                </a:cubicBezTo>
                <a:cubicBezTo>
                  <a:pt x="5842" y="21325"/>
                  <a:pt x="5810" y="21276"/>
                  <a:pt x="5697" y="2127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Picture 7" descr="Screen Shot 2015-12-02 at 1.05.03 PM.png">
            <a:extLst>
              <a:ext uri="{FF2B5EF4-FFF2-40B4-BE49-F238E27FC236}">
                <a16:creationId xmlns:a16="http://schemas.microsoft.com/office/drawing/2014/main" id="{B33B6B7E-2361-2A4A-A1F3-AC314EF7D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0" y="895727"/>
            <a:ext cx="1790700" cy="1790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VeX63000.png">
            <a:extLst>
              <a:ext uri="{FF2B5EF4-FFF2-40B4-BE49-F238E27FC236}">
                <a16:creationId xmlns:a16="http://schemas.microsoft.com/office/drawing/2014/main" id="{F13D4F2E-7886-7343-93E4-5B4236D11F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97"/>
          <a:stretch/>
        </p:blipFill>
        <p:spPr>
          <a:xfrm>
            <a:off x="2580210" y="1119852"/>
            <a:ext cx="2119809" cy="38337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038EA9-06DE-674D-A165-4A847D599F00}"/>
              </a:ext>
            </a:extLst>
          </p:cNvPr>
          <p:cNvCxnSpPr/>
          <p:nvPr/>
        </p:nvCxnSpPr>
        <p:spPr bwMode="auto">
          <a:xfrm>
            <a:off x="914400" y="2106773"/>
            <a:ext cx="0" cy="92995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014C5C-4339-4648-BFB0-A288037A17C5}"/>
              </a:ext>
            </a:extLst>
          </p:cNvPr>
          <p:cNvCxnSpPr>
            <a:cxnSpLocks/>
          </p:cNvCxnSpPr>
          <p:nvPr/>
        </p:nvCxnSpPr>
        <p:spPr bwMode="auto">
          <a:xfrm flipV="1">
            <a:off x="1981200" y="3036727"/>
            <a:ext cx="1658914" cy="76664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52B3A6-116A-674C-9A7C-C16BCAEB8E8A}"/>
              </a:ext>
            </a:extLst>
          </p:cNvPr>
          <p:cNvSpPr txBox="1"/>
          <p:nvPr/>
        </p:nvSpPr>
        <p:spPr>
          <a:xfrm>
            <a:off x="1643199" y="837646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MHD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84E6F7-6D56-CA4C-8D64-61DE8EB120AD}"/>
              </a:ext>
            </a:extLst>
          </p:cNvPr>
          <p:cNvSpPr/>
          <p:nvPr/>
        </p:nvSpPr>
        <p:spPr bwMode="auto">
          <a:xfrm>
            <a:off x="457200" y="1631516"/>
            <a:ext cx="609600" cy="343251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942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2343150" y="3097768"/>
            <a:ext cx="2490788" cy="1033463"/>
          </a:xfrm>
          <a:prstGeom prst="rect">
            <a:avLst/>
          </a:prstGeom>
          <a:solidFill>
            <a:srgbClr val="FFA617"/>
          </a:solidFill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 sz="1800">
              <a:solidFill>
                <a:srgbClr val="0E82BD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 implicit energy conserving</a:t>
            </a:r>
          </a:p>
        </p:txBody>
      </p:sp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59" y="3232308"/>
            <a:ext cx="591741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1775222" y="2979896"/>
            <a:ext cx="529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E82BD"/>
                </a:solidFill>
                <a:latin typeface="Calibri"/>
                <a:cs typeface="Calibri"/>
              </a:rPr>
              <a:t>T=0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891088" y="2890599"/>
            <a:ext cx="630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E82BD"/>
                </a:solidFill>
                <a:latin typeface="Calibri"/>
                <a:cs typeface="Calibri"/>
              </a:rPr>
              <a:t>T=</a:t>
            </a:r>
            <a:r>
              <a:rPr lang="en-US" sz="1800" dirty="0">
                <a:solidFill>
                  <a:srgbClr val="0E82BD"/>
                </a:solidFill>
                <a:latin typeface="Calibri"/>
                <a:cs typeface="Calibri"/>
                <a:sym typeface="Symbol" charset="0"/>
              </a:rPr>
              <a:t>t</a:t>
            </a:r>
          </a:p>
        </p:txBody>
      </p:sp>
      <p:sp>
        <p:nvSpPr>
          <p:cNvPr id="18" name="Line 32"/>
          <p:cNvSpPr>
            <a:spLocks noChangeShapeType="1"/>
          </p:cNvSpPr>
          <p:nvPr/>
        </p:nvSpPr>
        <p:spPr bwMode="auto">
          <a:xfrm flipV="1">
            <a:off x="1766887" y="3594258"/>
            <a:ext cx="556022" cy="9525"/>
          </a:xfrm>
          <a:prstGeom prst="line">
            <a:avLst/>
          </a:prstGeom>
          <a:noFill/>
          <a:ln w="9525">
            <a:solidFill>
              <a:srgbClr val="FFA617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>
              <a:solidFill>
                <a:srgbClr val="0E82BD"/>
              </a:solidFill>
              <a:latin typeface="Calibri"/>
              <a:cs typeface="Calibri"/>
            </a:endParaRPr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5976938" y="3576399"/>
            <a:ext cx="496491" cy="0"/>
          </a:xfrm>
          <a:prstGeom prst="line">
            <a:avLst/>
          </a:prstGeom>
          <a:noFill/>
          <a:ln w="9525">
            <a:solidFill>
              <a:srgbClr val="FFA617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>
              <a:solidFill>
                <a:srgbClr val="0E82BD"/>
              </a:solidFill>
              <a:latin typeface="Calibri"/>
              <a:cs typeface="Calibri"/>
            </a:endParaRPr>
          </a:p>
        </p:txBody>
      </p:sp>
      <p:pic>
        <p:nvPicPr>
          <p:cNvPr id="21" name="Picture 7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7" y="3233499"/>
            <a:ext cx="576263" cy="79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34"/>
          <p:cNvSpPr>
            <a:spLocks noChangeShapeType="1"/>
          </p:cNvSpPr>
          <p:nvPr/>
        </p:nvSpPr>
        <p:spPr bwMode="auto">
          <a:xfrm>
            <a:off x="4833938" y="3576399"/>
            <a:ext cx="496491" cy="0"/>
          </a:xfrm>
          <a:prstGeom prst="line">
            <a:avLst/>
          </a:prstGeom>
          <a:noFill/>
          <a:ln w="9525">
            <a:solidFill>
              <a:srgbClr val="FFA617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>
              <a:solidFill>
                <a:srgbClr val="0E82BD"/>
              </a:solidFill>
              <a:latin typeface="Calibri"/>
              <a:cs typeface="Calibri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286000" y="2526268"/>
            <a:ext cx="3411141" cy="4572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42900" eaLnBrk="0" hangingPunct="0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0E82BD"/>
                </a:solidFill>
                <a:latin typeface="Calibri"/>
                <a:cs typeface="Calibri"/>
              </a:rPr>
              <a:t>Mass Matrix Formulation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0150" y="885557"/>
            <a:ext cx="6743700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Energy Conserving Semi-Implicit (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ECsim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) method</a:t>
            </a:r>
          </a:p>
          <a:p>
            <a:pPr marL="257175" indent="-257175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57175" indent="-257175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Formulate the plasma response  using the </a:t>
            </a:r>
            <a:r>
              <a:rPr lang="en-US" sz="1800" b="1" dirty="0">
                <a:solidFill>
                  <a:srgbClr val="000000"/>
                </a:solidFill>
                <a:latin typeface="Calibri"/>
                <a:cs typeface="Calibri"/>
              </a:rPr>
              <a:t>mass matrix</a:t>
            </a: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57175" indent="-257175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Enforcing </a:t>
            </a:r>
            <a:r>
              <a:rPr lang="en-US" sz="1800" b="1" dirty="0">
                <a:solidFill>
                  <a:srgbClr val="000000"/>
                </a:solidFill>
                <a:latin typeface="Calibri"/>
                <a:cs typeface="Calibri"/>
              </a:rPr>
              <a:t>EXACT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alibri"/>
                <a:cs typeface="Calibri"/>
              </a:rPr>
              <a:t>energy conservation </a:t>
            </a: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57175" indent="-257175">
              <a:buFont typeface="Arial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Calibri"/>
                <a:cs typeface="Calibri"/>
              </a:rPr>
              <a:t>Stability comparable to fully implicit method</a:t>
            </a:r>
          </a:p>
        </p:txBody>
      </p:sp>
      <p:pic>
        <p:nvPicPr>
          <p:cNvPr id="60418" name="Picture 2" descr="isultati immagini per matrix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09" y="3232308"/>
            <a:ext cx="1429661" cy="8049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146506" y="4634553"/>
            <a:ext cx="609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s-IS" sz="1500" dirty="0">
                <a:solidFill>
                  <a:srgbClr val="116E8A"/>
                </a:solidFill>
                <a:latin typeface="Calibri"/>
                <a:cs typeface="Calibri"/>
              </a:rPr>
              <a:t>Lapenta, JCP, 334, 2017; Lapenta, Gonzalez-Herrero, Boella, JPP, 83.2, 2017.</a:t>
            </a:r>
            <a:r>
              <a:rPr lang="is-IS" sz="1800" dirty="0">
                <a:solidFill>
                  <a:srgbClr val="116E8A"/>
                </a:solidFill>
                <a:latin typeface="Calibri"/>
                <a:cs typeface="Calibri"/>
              </a:rPr>
              <a:t> </a:t>
            </a:r>
          </a:p>
          <a:p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57450" y="418361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E82BD"/>
                </a:solidFill>
                <a:latin typeface="Calibri" charset="0"/>
                <a:ea typeface="Calibri" charset="0"/>
                <a:cs typeface="Calibri" charset="0"/>
              </a:rPr>
              <a:t>fields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4700" y="4183618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E82BD"/>
                </a:solidFill>
                <a:latin typeface="Calibri" charset="0"/>
                <a:ea typeface="Calibri" charset="0"/>
                <a:cs typeface="Calibri" charset="0"/>
              </a:rPr>
              <a:t>mass matrix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00650" y="418361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E82BD"/>
                </a:solidFill>
                <a:latin typeface="Calibri" charset="0"/>
                <a:ea typeface="Calibri" charset="0"/>
                <a:cs typeface="Calibri" charset="0"/>
              </a:rPr>
              <a:t>particles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7449" y="3829050"/>
            <a:ext cx="1393552" cy="8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20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A2C484-FBFF-0240-8B9C-DA9C2B71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ECsim</a:t>
            </a:r>
            <a:r>
              <a:rPr lang="en-US" dirty="0"/>
              <a:t>: increased stability removes the need for smoothing</a:t>
            </a:r>
          </a:p>
        </p:txBody>
      </p:sp>
      <p:pic>
        <p:nvPicPr>
          <p:cNvPr id="3073" name="Picture 1" descr="page7image56099856">
            <a:extLst>
              <a:ext uri="{FF2B5EF4-FFF2-40B4-BE49-F238E27FC236}">
                <a16:creationId xmlns:a16="http://schemas.microsoft.com/office/drawing/2014/main" id="{334B5DE6-AFFC-E34B-A844-706F5B9841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86" y="922893"/>
            <a:ext cx="7725960" cy="37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51F69F-70A3-7F44-8E50-216C1C2E497A}"/>
                  </a:ext>
                </a:extLst>
              </p:cNvPr>
              <p:cNvSpPr txBox="1"/>
              <p:nvPr/>
            </p:nvSpPr>
            <p:spPr>
              <a:xfrm>
                <a:off x="20216" y="3851275"/>
                <a:ext cx="1267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=0.16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51F69F-70A3-7F44-8E50-216C1C2E4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" y="3851275"/>
                <a:ext cx="1267848" cy="276999"/>
              </a:xfrm>
              <a:prstGeom prst="rect">
                <a:avLst/>
              </a:prstGeom>
              <a:blipFill>
                <a:blip r:embed="rId3"/>
                <a:stretch>
                  <a:fillRect l="-2000" r="-10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78707A-11D4-674E-9107-66DBB22174A4}"/>
                  </a:ext>
                </a:extLst>
              </p:cNvPr>
              <p:cNvSpPr txBox="1"/>
              <p:nvPr/>
            </p:nvSpPr>
            <p:spPr>
              <a:xfrm>
                <a:off x="36738" y="2577353"/>
                <a:ext cx="1267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=0.08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78707A-11D4-674E-9107-66DBB2217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8" y="2577353"/>
                <a:ext cx="1267848" cy="276999"/>
              </a:xfrm>
              <a:prstGeom prst="rect">
                <a:avLst/>
              </a:prstGeom>
              <a:blipFill>
                <a:blip r:embed="rId4"/>
                <a:stretch>
                  <a:fillRect l="-198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9B2144-EC94-2542-A8A7-D9E3561B690E}"/>
                  </a:ext>
                </a:extLst>
              </p:cNvPr>
              <p:cNvSpPr txBox="1"/>
              <p:nvPr/>
            </p:nvSpPr>
            <p:spPr>
              <a:xfrm>
                <a:off x="36738" y="1279522"/>
                <a:ext cx="1267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=0.04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9B2144-EC94-2542-A8A7-D9E3561B6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8" y="1279522"/>
                <a:ext cx="1267848" cy="276999"/>
              </a:xfrm>
              <a:prstGeom prst="rect">
                <a:avLst/>
              </a:prstGeom>
              <a:blipFill>
                <a:blip r:embed="rId5"/>
                <a:stretch>
                  <a:fillRect l="-198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406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Reconnection in the solar wind</a:t>
            </a:r>
          </a:p>
        </p:txBody>
      </p:sp>
      <p:pic>
        <p:nvPicPr>
          <p:cNvPr id="13" name="Content Placeholder 12" descr="GEM18b.ep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240" b="-38240"/>
          <a:stretch>
            <a:fillRect/>
          </a:stretch>
        </p:blipFill>
        <p:spPr>
          <a:xfrm>
            <a:off x="5878843" y="2173484"/>
            <a:ext cx="3071813" cy="3789760"/>
          </a:xfrm>
        </p:spPr>
      </p:pic>
      <p:pic>
        <p:nvPicPr>
          <p:cNvPr id="12" name="Content Placeholder 11" descr="GEM18c.eps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274" b="-38274"/>
          <a:stretch>
            <a:fillRect/>
          </a:stretch>
        </p:blipFill>
        <p:spPr>
          <a:xfrm>
            <a:off x="5880034" y="144931"/>
            <a:ext cx="3070622" cy="3789760"/>
          </a:xfrm>
        </p:spPr>
      </p:pic>
      <p:sp>
        <p:nvSpPr>
          <p:cNvPr id="5" name="Rectangle 4"/>
          <p:cNvSpPr/>
          <p:nvPr/>
        </p:nvSpPr>
        <p:spPr bwMode="auto">
          <a:xfrm rot="16200000">
            <a:off x="5249598" y="1776661"/>
            <a:ext cx="1257300" cy="571500"/>
          </a:xfrm>
          <a:prstGeom prst="rect">
            <a:avLst/>
          </a:prstGeom>
          <a:solidFill>
            <a:srgbClr val="FFA6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42900" eaLnBrk="0" hangingPunct="0">
              <a:buClr>
                <a:srgbClr val="000000"/>
              </a:buClr>
              <a:buSzPct val="100000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Energy Error</a:t>
            </a:r>
          </a:p>
        </p:txBody>
      </p:sp>
      <p:sp>
        <p:nvSpPr>
          <p:cNvPr id="6" name="Rectangle 5"/>
          <p:cNvSpPr/>
          <p:nvPr/>
        </p:nvSpPr>
        <p:spPr bwMode="auto">
          <a:xfrm rot="16200000">
            <a:off x="5192448" y="3789062"/>
            <a:ext cx="1371600" cy="571500"/>
          </a:xfrm>
          <a:prstGeom prst="rect">
            <a:avLst/>
          </a:prstGeom>
          <a:solidFill>
            <a:srgbClr val="FFA6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42900" eaLnBrk="0" hangingPunct="0">
              <a:buClr>
                <a:srgbClr val="000000"/>
              </a:buClr>
              <a:buSzPct val="100000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Energy converted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" y="1160219"/>
            <a:ext cx="4424363" cy="3157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0766" y="4325255"/>
            <a:ext cx="2865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800" baseline="-25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/c= 0.001 (about 1eV)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0863" y="512848"/>
            <a:ext cx="6426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s-IS" sz="1600" dirty="0">
                <a:solidFill>
                  <a:srgbClr val="FFC000"/>
                </a:solidFill>
                <a:latin typeface="Calibri"/>
                <a:cs typeface="Calibri"/>
              </a:rPr>
              <a:t>Lapenta, JCP, 334 (2017); </a:t>
            </a:r>
            <a:r>
              <a:rPr lang="en-US" sz="1600" dirty="0">
                <a:solidFill>
                  <a:srgbClr val="FFC000"/>
                </a:solidFill>
                <a:latin typeface="Calibri"/>
                <a:cs typeface="Calibri"/>
              </a:rPr>
              <a:t>Lapenta, Gonzalez-Herrero, </a:t>
            </a:r>
            <a:r>
              <a:rPr lang="en-US" sz="1600" dirty="0" err="1">
                <a:solidFill>
                  <a:srgbClr val="FFC000"/>
                </a:solidFill>
                <a:latin typeface="Calibri"/>
                <a:cs typeface="Calibri"/>
              </a:rPr>
              <a:t>Boella</a:t>
            </a:r>
            <a:r>
              <a:rPr lang="en-US" sz="1600" dirty="0">
                <a:solidFill>
                  <a:srgbClr val="FFC000"/>
                </a:solidFill>
                <a:latin typeface="Calibri"/>
                <a:cs typeface="Calibri"/>
              </a:rPr>
              <a:t>, JPP, 83 (2017).</a:t>
            </a:r>
          </a:p>
        </p:txBody>
      </p:sp>
    </p:spTree>
    <p:extLst>
      <p:ext uri="{BB962C8B-B14F-4D97-AF65-F5344CB8AC3E}">
        <p14:creationId xmlns:p14="http://schemas.microsoft.com/office/powerpoint/2010/main" val="1047549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cs typeface="MS Gothic" charset="0"/>
              </a:rPr>
              <a:t>Applications of the </a:t>
            </a:r>
            <a:r>
              <a:rPr lang="en-US" dirty="0" err="1">
                <a:latin typeface="Arial" charset="0"/>
                <a:cs typeface="MS Gothic" charset="0"/>
              </a:rPr>
              <a:t>ECsim</a:t>
            </a:r>
            <a:r>
              <a:rPr lang="en-US" dirty="0">
                <a:latin typeface="Arial" charset="0"/>
                <a:cs typeface="MS Gothic" charset="0"/>
              </a:rPr>
              <a:t> approach</a:t>
            </a:r>
          </a:p>
        </p:txBody>
      </p:sp>
      <p:pic>
        <p:nvPicPr>
          <p:cNvPr id="32770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68" b="-27768"/>
          <a:stretch>
            <a:fillRect/>
          </a:stretch>
        </p:blipFill>
        <p:spPr>
          <a:xfrm>
            <a:off x="5331482" y="319339"/>
            <a:ext cx="2267223" cy="2798205"/>
          </a:xfrm>
        </p:spPr>
      </p:pic>
      <p:pic>
        <p:nvPicPr>
          <p:cNvPr id="3277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81" b="-26881"/>
          <a:stretch>
            <a:fillRect/>
          </a:stretch>
        </p:blipFill>
        <p:spPr>
          <a:xfrm>
            <a:off x="4929187" y="1828800"/>
            <a:ext cx="3071813" cy="378976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97199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62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2F0B8-22CF-2B48-9ED7-00309ACC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turbulence: full PIC versus hybrid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6924B3-9E19-8B46-B907-E4DD44369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3270250"/>
            <a:ext cx="2565400" cy="180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B431E5-6F1E-7A4B-99A1-5F172475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39" y="4324350"/>
            <a:ext cx="1625600" cy="72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DBFE9-F491-DD49-A9A7-7D4B17C14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489" y="1134211"/>
            <a:ext cx="4829422" cy="335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371CE-E7B7-204B-8588-EA05A9A16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8" y="930328"/>
            <a:ext cx="2845851" cy="2339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E340F-9E0D-744F-B0C4-1D8394FF2D05}"/>
              </a:ext>
            </a:extLst>
          </p:cNvPr>
          <p:cNvSpPr/>
          <p:nvPr/>
        </p:nvSpPr>
        <p:spPr>
          <a:xfrm>
            <a:off x="4953000" y="453604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Pecora, F., Pucci, F.,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Lapenta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G., Burgess, D., &amp;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Servidio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S. (2019).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Solar Physics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294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(9), 114.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7527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88B12-DCC2-8043-B5B8-A527D504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ECsim</a:t>
            </a:r>
            <a:r>
              <a:rPr lang="en-US" dirty="0"/>
              <a:t>-CYL: a 2D cylindrical geometry semi-implicit PIC: </a:t>
            </a:r>
            <a:br>
              <a:rPr lang="en-US" dirty="0"/>
            </a:br>
            <a:r>
              <a:rPr lang="en-US" dirty="0"/>
              <a:t>spherical free expansion of a plasma sphere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3D455-ED40-0844-890E-67D837078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21"/>
          <a:stretch/>
        </p:blipFill>
        <p:spPr>
          <a:xfrm>
            <a:off x="330201" y="1123950"/>
            <a:ext cx="4940300" cy="1253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B6C389-02AE-E445-841E-FA35AAFFE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5" y="2398103"/>
            <a:ext cx="49403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8B6D93-0A75-D441-B934-34CA533A2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895350"/>
            <a:ext cx="2481653" cy="245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4A0DAE-E197-804A-96FB-CF07FE974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251200"/>
            <a:ext cx="3263900" cy="1892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2580C8-9C63-C746-BEAE-158C03A79716}"/>
              </a:ext>
            </a:extLst>
          </p:cNvPr>
          <p:cNvSpPr/>
          <p:nvPr/>
        </p:nvSpPr>
        <p:spPr>
          <a:xfrm>
            <a:off x="345752" y="4502029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Gonzalez-Herrero, D.,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Micera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A.,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Boella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E., Park, J., &amp;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Lapenta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G. (2019).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Computer Physics Communications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236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153-163.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0188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57832A-D155-6A4F-BFD6-C8B748B9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ECSim</a:t>
            </a:r>
            <a:r>
              <a:rPr lang="en-US" dirty="0"/>
              <a:t>-CYL simulation of diamagnetism in a high beta </a:t>
            </a:r>
            <a:r>
              <a:rPr lang="en-US"/>
              <a:t>fusion device</a:t>
            </a:r>
            <a:endParaRPr lang="en-US" dirty="0"/>
          </a:p>
        </p:txBody>
      </p:sp>
      <p:pic>
        <p:nvPicPr>
          <p:cNvPr id="3074" name="Picture 2" descr="page23image49778544">
            <a:extLst>
              <a:ext uri="{FF2B5EF4-FFF2-40B4-BE49-F238E27FC236}">
                <a16:creationId xmlns:a16="http://schemas.microsoft.com/office/drawing/2014/main" id="{4E290BD1-CD55-3E45-9244-E814CF604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0" r="16777" b="-4110"/>
          <a:stretch/>
        </p:blipFill>
        <p:spPr bwMode="auto">
          <a:xfrm>
            <a:off x="0" y="896516"/>
            <a:ext cx="3657600" cy="37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BC9E86-F429-8645-AE3E-F74439DB24A0}"/>
              </a:ext>
            </a:extLst>
          </p:cNvPr>
          <p:cNvSpPr/>
          <p:nvPr/>
        </p:nvSpPr>
        <p:spPr>
          <a:xfrm>
            <a:off x="0" y="465621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Park, J.,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Lapenta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G., Gonzalez-Herrero, D., &amp; Krall, N. (2019). Discovery of an Electron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Gyroradius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Scale Current Layer Its Relevance to Magnetic Fusion Energy, Earth Magnetosphere and Sunspots. </a:t>
            </a:r>
            <a:r>
              <a:rPr lang="en-US" sz="1100" i="1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 preprint arXiv:1901.08041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sz="1100" dirty="0"/>
          </a:p>
        </p:txBody>
      </p:sp>
      <p:pic>
        <p:nvPicPr>
          <p:cNvPr id="4097" name="Picture 1" descr="page17image49621984">
            <a:extLst>
              <a:ext uri="{FF2B5EF4-FFF2-40B4-BE49-F238E27FC236}">
                <a16:creationId xmlns:a16="http://schemas.microsoft.com/office/drawing/2014/main" id="{678CC000-4A0C-F94B-BC7A-6AAD7E4DBB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18" y="1194176"/>
            <a:ext cx="49784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293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A56DED-E6FA-D043-8B9E-98A3903E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AD1FE-E45A-DA4B-AA1F-046045282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Plasmas are </a:t>
            </a:r>
            <a:r>
              <a:rPr lang="en-US" sz="1400" b="1" dirty="0">
                <a:solidFill>
                  <a:schemeClr val="tx1"/>
                </a:solidFill>
              </a:rPr>
              <a:t>challenging</a:t>
            </a:r>
            <a:r>
              <a:rPr lang="en-US" sz="1400" dirty="0">
                <a:solidFill>
                  <a:schemeClr val="tx1"/>
                </a:solidFill>
              </a:rPr>
              <a:t> because of </a:t>
            </a:r>
            <a:r>
              <a:rPr lang="en-US" sz="1400" b="1" dirty="0">
                <a:solidFill>
                  <a:schemeClr val="tx1"/>
                </a:solidFill>
              </a:rPr>
              <a:t>the separation between scales in space and time</a:t>
            </a:r>
            <a:endParaRPr lang="en-US" sz="1400" b="1" baseline="-250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The wide separation can be </a:t>
            </a:r>
            <a:r>
              <a:rPr lang="en-US" sz="1400" b="1" dirty="0">
                <a:solidFill>
                  <a:schemeClr val="tx1"/>
                </a:solidFill>
              </a:rPr>
              <a:t>addressed</a:t>
            </a:r>
            <a:r>
              <a:rPr lang="en-US" sz="1400" dirty="0">
                <a:solidFill>
                  <a:schemeClr val="tx1"/>
                </a:solidFill>
              </a:rPr>
              <a:t> with </a:t>
            </a:r>
            <a:r>
              <a:rPr lang="en-US" sz="1400" b="1" dirty="0">
                <a:solidFill>
                  <a:schemeClr val="tx1"/>
                </a:solidFill>
              </a:rPr>
              <a:t>implicit particle in cell methods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Implicit methods can be:</a:t>
            </a:r>
          </a:p>
          <a:p>
            <a:pPr marL="5143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Semi-implicit</a:t>
            </a:r>
            <a:r>
              <a:rPr lang="en-US" sz="1200" dirty="0">
                <a:solidFill>
                  <a:schemeClr val="tx1"/>
                </a:solidFill>
              </a:rPr>
              <a:t> (linear solvers): </a:t>
            </a:r>
            <a:r>
              <a:rPr lang="en-US" sz="1200" b="1" dirty="0">
                <a:solidFill>
                  <a:schemeClr val="tx1"/>
                </a:solidFill>
              </a:rPr>
              <a:t>iPic3D</a:t>
            </a:r>
            <a:r>
              <a:rPr lang="en-US" sz="1200" dirty="0">
                <a:solidFill>
                  <a:schemeClr val="tx1"/>
                </a:solidFill>
              </a:rPr>
              <a:t>, implicit moment method</a:t>
            </a:r>
          </a:p>
          <a:p>
            <a:pPr marL="5143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Fully implicit </a:t>
            </a:r>
            <a:r>
              <a:rPr lang="en-US" sz="1200" dirty="0">
                <a:solidFill>
                  <a:schemeClr val="tx1"/>
                </a:solidFill>
              </a:rPr>
              <a:t>(non-linear Newton iteration)</a:t>
            </a:r>
          </a:p>
          <a:p>
            <a:pPr marL="42863" indent="0"/>
            <a:r>
              <a:rPr lang="en-US" sz="1400" dirty="0">
                <a:solidFill>
                  <a:schemeClr val="tx1"/>
                </a:solidFill>
              </a:rPr>
              <a:t>A new method: </a:t>
            </a:r>
            <a:r>
              <a:rPr lang="en-US" sz="1400" b="1" dirty="0">
                <a:solidFill>
                  <a:schemeClr val="tx1"/>
                </a:solidFill>
              </a:rPr>
              <a:t>Energy Conserving Semi Implicit (</a:t>
            </a:r>
            <a:r>
              <a:rPr lang="en-US" sz="1400" b="1" dirty="0" err="1">
                <a:solidFill>
                  <a:schemeClr val="tx1"/>
                </a:solidFill>
              </a:rPr>
              <a:t>ECSim</a:t>
            </a:r>
            <a:r>
              <a:rPr lang="en-US" sz="1400" b="1" dirty="0">
                <a:solidFill>
                  <a:schemeClr val="tx1"/>
                </a:solidFill>
              </a:rPr>
              <a:t>)</a:t>
            </a:r>
          </a:p>
          <a:p>
            <a:pPr marL="42863" indent="0"/>
            <a:r>
              <a:rPr lang="en-US" sz="1400" dirty="0">
                <a:solidFill>
                  <a:schemeClr val="tx1"/>
                </a:solidFill>
              </a:rPr>
              <a:t>Example of </a:t>
            </a:r>
            <a:r>
              <a:rPr lang="en-US" sz="1400" b="1" dirty="0">
                <a:solidFill>
                  <a:schemeClr val="tx1"/>
                </a:solidFill>
              </a:rPr>
              <a:t>the study of reconnection from photosphere to solar wind and magnetospheres</a:t>
            </a:r>
          </a:p>
          <a:p>
            <a:pPr marL="42863" indent="0"/>
            <a:r>
              <a:rPr lang="en-US" sz="1400" b="1" dirty="0">
                <a:solidFill>
                  <a:schemeClr val="tx1"/>
                </a:solidFill>
              </a:rPr>
              <a:t>New Cylindrical </a:t>
            </a:r>
            <a:r>
              <a:rPr lang="en-US" sz="1400" dirty="0">
                <a:solidFill>
                  <a:schemeClr val="tx1"/>
                </a:solidFill>
              </a:rPr>
              <a:t>implementation for 2D faster studies</a:t>
            </a:r>
          </a:p>
          <a:p>
            <a:pPr marL="42863" indent="0">
              <a:lnSpc>
                <a:spcPct val="100000"/>
              </a:lnSpc>
            </a:pPr>
            <a:r>
              <a:rPr lang="en-US" sz="1400" b="1" dirty="0">
                <a:solidFill>
                  <a:schemeClr val="tx1"/>
                </a:solidFill>
              </a:rPr>
              <a:t>Recent Developments:</a:t>
            </a:r>
          </a:p>
          <a:p>
            <a:pPr marL="514800" indent="-172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Subcycling</a:t>
            </a:r>
            <a:r>
              <a:rPr lang="en-US" sz="1200" dirty="0">
                <a:solidFill>
                  <a:schemeClr val="tx1"/>
                </a:solidFill>
              </a:rPr>
              <a:t> and gyroaveraging [</a:t>
            </a:r>
            <a:r>
              <a:rPr lang="en-US" sz="1200" dirty="0" err="1">
                <a:solidFill>
                  <a:schemeClr val="tx1"/>
                </a:solidFill>
              </a:rPr>
              <a:t>Lapenta</a:t>
            </a:r>
            <a:r>
              <a:rPr lang="en-US" sz="1200" dirty="0">
                <a:solidFill>
                  <a:schemeClr val="tx1"/>
                </a:solidFill>
              </a:rPr>
              <a:t>, submitted]</a:t>
            </a:r>
          </a:p>
          <a:p>
            <a:pPr marL="514800" indent="-172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Energy Conserving Smoothing [</a:t>
            </a:r>
            <a:r>
              <a:rPr lang="en-US" sz="1200" dirty="0" err="1">
                <a:solidFill>
                  <a:schemeClr val="tx1"/>
                </a:solidFill>
              </a:rPr>
              <a:t>Lapenta</a:t>
            </a:r>
            <a:r>
              <a:rPr lang="en-US" sz="1200" dirty="0">
                <a:solidFill>
                  <a:schemeClr val="tx1"/>
                </a:solidFill>
              </a:rPr>
              <a:t>, submitted]</a:t>
            </a:r>
          </a:p>
          <a:p>
            <a:pPr marL="514800" indent="-172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Quasi-neutral implementation [</a:t>
            </a:r>
            <a:r>
              <a:rPr lang="en-US" sz="1200" dirty="0" err="1">
                <a:solidFill>
                  <a:schemeClr val="tx1"/>
                </a:solidFill>
              </a:rPr>
              <a:t>Lapenta</a:t>
            </a:r>
            <a:r>
              <a:rPr lang="en-US" sz="1200" dirty="0">
                <a:solidFill>
                  <a:schemeClr val="tx1"/>
                </a:solidFill>
              </a:rPr>
              <a:t> et al., submitted]</a:t>
            </a:r>
          </a:p>
          <a:p>
            <a:pPr marL="514800" indent="-172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Approximation of mass matrix for faster implementation [</a:t>
            </a:r>
            <a:r>
              <a:rPr lang="en-US" sz="1200" dirty="0" err="1">
                <a:solidFill>
                  <a:schemeClr val="tx1"/>
                </a:solidFill>
              </a:rPr>
              <a:t>Lapenta</a:t>
            </a:r>
            <a:r>
              <a:rPr lang="en-US" sz="1200" dirty="0">
                <a:solidFill>
                  <a:schemeClr val="tx1"/>
                </a:solidFill>
              </a:rPr>
              <a:t> et al., submitted]</a:t>
            </a:r>
          </a:p>
          <a:p>
            <a:pPr marL="514800" indent="-172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Second order and charge conserving implementation [Chen and Toth,  JCP, 2019]</a:t>
            </a:r>
          </a:p>
          <a:p>
            <a:pPr marL="42863" indent="0"/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6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9B6874-C5BD-F649-BB65-E5D9C091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go beyond MHD and to couple multiple scales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7B66D8F-8C72-8349-ACFD-C2373A781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1665"/>
            <a:ext cx="3724034" cy="19436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56F1BD-33DF-2446-9960-720D67CE8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2574"/>
            <a:ext cx="3847053" cy="1703276"/>
          </a:xfrm>
          <a:prstGeom prst="rect">
            <a:avLst/>
          </a:prstGeom>
        </p:spPr>
      </p:pic>
      <p:pic>
        <p:nvPicPr>
          <p:cNvPr id="8" name="Chart Placeholder 3">
            <a:extLst>
              <a:ext uri="{FF2B5EF4-FFF2-40B4-BE49-F238E27FC236}">
                <a16:creationId xmlns:a16="http://schemas.microsoft.com/office/drawing/2014/main" id="{C6D6DB03-95D6-5647-8BF5-555C433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619" b="9619"/>
          <a:stretch>
            <a:fillRect/>
          </a:stretch>
        </p:blipFill>
        <p:spPr bwMode="auto">
          <a:xfrm>
            <a:off x="3847054" y="1352549"/>
            <a:ext cx="5221961" cy="312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D5A420-6C0F-5B41-BD71-73D8A0B05CD4}"/>
              </a:ext>
            </a:extLst>
          </p:cNvPr>
          <p:cNvSpPr txBox="1"/>
          <p:nvPr/>
        </p:nvSpPr>
        <p:spPr>
          <a:xfrm>
            <a:off x="76200" y="882574"/>
            <a:ext cx="1561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16E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Sweet-Parker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3488CA-BCA9-584A-BA9C-53BC4E1338C3}"/>
              </a:ext>
            </a:extLst>
          </p:cNvPr>
          <p:cNvSpPr txBox="1"/>
          <p:nvPr/>
        </p:nvSpPr>
        <p:spPr>
          <a:xfrm>
            <a:off x="76200" y="2588185"/>
            <a:ext cx="1115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16E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Petschek</a:t>
            </a:r>
            <a:endParaRPr lang="en-US" sz="2000" dirty="0">
              <a:solidFill>
                <a:srgbClr val="116E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46EF11-2E56-454B-8567-4DFB7C158998}"/>
              </a:ext>
            </a:extLst>
          </p:cNvPr>
          <p:cNvSpPr txBox="1"/>
          <p:nvPr/>
        </p:nvSpPr>
        <p:spPr>
          <a:xfrm>
            <a:off x="5410200" y="952439"/>
            <a:ext cx="2377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16E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Kinetic Reconnection</a:t>
            </a:r>
          </a:p>
        </p:txBody>
      </p:sp>
    </p:spTree>
    <p:extLst>
      <p:ext uri="{BB962C8B-B14F-4D97-AF65-F5344CB8AC3E}">
        <p14:creationId xmlns:p14="http://schemas.microsoft.com/office/powerpoint/2010/main" val="65930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creen Shot 2017-08-03 at 18.25.01.png" descr="Screen Shot 2017-08-03 at 18.25.01.png">
            <a:extLst>
              <a:ext uri="{FF2B5EF4-FFF2-40B4-BE49-F238E27FC236}">
                <a16:creationId xmlns:a16="http://schemas.microsoft.com/office/drawing/2014/main" id="{1445209B-96EA-B942-82B6-D61722B4AD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17" t="18385" r="22796" b="9999"/>
          <a:stretch>
            <a:fillRect/>
          </a:stretch>
        </p:blipFill>
        <p:spPr>
          <a:xfrm>
            <a:off x="292735" y="1493221"/>
            <a:ext cx="3988930" cy="3068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4266" y="0"/>
                </a:moveTo>
                <a:cubicBezTo>
                  <a:pt x="14258" y="23"/>
                  <a:pt x="14256" y="46"/>
                  <a:pt x="14238" y="69"/>
                </a:cubicBezTo>
                <a:cubicBezTo>
                  <a:pt x="14172" y="155"/>
                  <a:pt x="14216" y="183"/>
                  <a:pt x="14423" y="183"/>
                </a:cubicBezTo>
                <a:cubicBezTo>
                  <a:pt x="14637" y="183"/>
                  <a:pt x="14684" y="151"/>
                  <a:pt x="14691" y="0"/>
                </a:cubicBezTo>
                <a:lnTo>
                  <a:pt x="14266" y="0"/>
                </a:lnTo>
                <a:close/>
                <a:moveTo>
                  <a:pt x="12244" y="105"/>
                </a:moveTo>
                <a:cubicBezTo>
                  <a:pt x="12020" y="105"/>
                  <a:pt x="11991" y="133"/>
                  <a:pt x="12003" y="335"/>
                </a:cubicBezTo>
                <a:cubicBezTo>
                  <a:pt x="12016" y="526"/>
                  <a:pt x="12056" y="562"/>
                  <a:pt x="12257" y="562"/>
                </a:cubicBezTo>
                <a:cubicBezTo>
                  <a:pt x="12461" y="562"/>
                  <a:pt x="12499" y="530"/>
                  <a:pt x="12499" y="335"/>
                </a:cubicBezTo>
                <a:cubicBezTo>
                  <a:pt x="12499" y="137"/>
                  <a:pt x="12464" y="105"/>
                  <a:pt x="12244" y="105"/>
                </a:cubicBezTo>
                <a:close/>
                <a:moveTo>
                  <a:pt x="17292" y="371"/>
                </a:moveTo>
                <a:cubicBezTo>
                  <a:pt x="16671" y="415"/>
                  <a:pt x="16550" y="434"/>
                  <a:pt x="16477" y="493"/>
                </a:cubicBezTo>
                <a:cubicBezTo>
                  <a:pt x="16400" y="555"/>
                  <a:pt x="15361" y="727"/>
                  <a:pt x="14732" y="781"/>
                </a:cubicBezTo>
                <a:cubicBezTo>
                  <a:pt x="14571" y="794"/>
                  <a:pt x="14406" y="832"/>
                  <a:pt x="14366" y="864"/>
                </a:cubicBezTo>
                <a:cubicBezTo>
                  <a:pt x="14326" y="895"/>
                  <a:pt x="14011" y="951"/>
                  <a:pt x="13668" y="988"/>
                </a:cubicBezTo>
                <a:cubicBezTo>
                  <a:pt x="13326" y="1025"/>
                  <a:pt x="12899" y="1092"/>
                  <a:pt x="12718" y="1138"/>
                </a:cubicBezTo>
                <a:cubicBezTo>
                  <a:pt x="12459" y="1202"/>
                  <a:pt x="12371" y="1190"/>
                  <a:pt x="12305" y="1079"/>
                </a:cubicBezTo>
                <a:cubicBezTo>
                  <a:pt x="12233" y="956"/>
                  <a:pt x="12218" y="958"/>
                  <a:pt x="12182" y="1079"/>
                </a:cubicBezTo>
                <a:cubicBezTo>
                  <a:pt x="12158" y="1162"/>
                  <a:pt x="11997" y="1239"/>
                  <a:pt x="11789" y="1273"/>
                </a:cubicBezTo>
                <a:cubicBezTo>
                  <a:pt x="11595" y="1305"/>
                  <a:pt x="11207" y="1375"/>
                  <a:pt x="10925" y="1425"/>
                </a:cubicBezTo>
                <a:cubicBezTo>
                  <a:pt x="10644" y="1476"/>
                  <a:pt x="10214" y="1537"/>
                  <a:pt x="9973" y="1564"/>
                </a:cubicBezTo>
                <a:cubicBezTo>
                  <a:pt x="9732" y="1590"/>
                  <a:pt x="9355" y="1653"/>
                  <a:pt x="9133" y="1702"/>
                </a:cubicBezTo>
                <a:cubicBezTo>
                  <a:pt x="8298" y="1886"/>
                  <a:pt x="7542" y="2013"/>
                  <a:pt x="7406" y="1990"/>
                </a:cubicBezTo>
                <a:cubicBezTo>
                  <a:pt x="7329" y="1977"/>
                  <a:pt x="7216" y="1990"/>
                  <a:pt x="7155" y="2021"/>
                </a:cubicBezTo>
                <a:cubicBezTo>
                  <a:pt x="7095" y="2051"/>
                  <a:pt x="6880" y="2101"/>
                  <a:pt x="6679" y="2131"/>
                </a:cubicBezTo>
                <a:cubicBezTo>
                  <a:pt x="6478" y="2162"/>
                  <a:pt x="5905" y="2248"/>
                  <a:pt x="5407" y="2325"/>
                </a:cubicBezTo>
                <a:cubicBezTo>
                  <a:pt x="4910" y="2402"/>
                  <a:pt x="4483" y="2459"/>
                  <a:pt x="4457" y="2452"/>
                </a:cubicBezTo>
                <a:cubicBezTo>
                  <a:pt x="4431" y="2446"/>
                  <a:pt x="4362" y="2466"/>
                  <a:pt x="4302" y="2497"/>
                </a:cubicBezTo>
                <a:cubicBezTo>
                  <a:pt x="4241" y="2527"/>
                  <a:pt x="3860" y="2599"/>
                  <a:pt x="3458" y="2657"/>
                </a:cubicBezTo>
                <a:cubicBezTo>
                  <a:pt x="3055" y="2715"/>
                  <a:pt x="2465" y="2805"/>
                  <a:pt x="2143" y="2859"/>
                </a:cubicBezTo>
                <a:cubicBezTo>
                  <a:pt x="1822" y="2914"/>
                  <a:pt x="1497" y="2941"/>
                  <a:pt x="1420" y="2915"/>
                </a:cubicBezTo>
                <a:cubicBezTo>
                  <a:pt x="1296" y="2872"/>
                  <a:pt x="1285" y="2906"/>
                  <a:pt x="1327" y="3266"/>
                </a:cubicBezTo>
                <a:cubicBezTo>
                  <a:pt x="1441" y="4257"/>
                  <a:pt x="1578" y="5851"/>
                  <a:pt x="1625" y="6742"/>
                </a:cubicBezTo>
                <a:cubicBezTo>
                  <a:pt x="1642" y="7070"/>
                  <a:pt x="1672" y="7374"/>
                  <a:pt x="1693" y="7418"/>
                </a:cubicBezTo>
                <a:cubicBezTo>
                  <a:pt x="1740" y="7518"/>
                  <a:pt x="1972" y="10252"/>
                  <a:pt x="1999" y="11035"/>
                </a:cubicBezTo>
                <a:cubicBezTo>
                  <a:pt x="2010" y="11361"/>
                  <a:pt x="2038" y="11668"/>
                  <a:pt x="2060" y="11716"/>
                </a:cubicBezTo>
                <a:cubicBezTo>
                  <a:pt x="2083" y="11764"/>
                  <a:pt x="2116" y="12011"/>
                  <a:pt x="2133" y="12267"/>
                </a:cubicBezTo>
                <a:cubicBezTo>
                  <a:pt x="2150" y="12523"/>
                  <a:pt x="2202" y="13141"/>
                  <a:pt x="2248" y="13640"/>
                </a:cubicBezTo>
                <a:cubicBezTo>
                  <a:pt x="2397" y="15260"/>
                  <a:pt x="2406" y="15529"/>
                  <a:pt x="2322" y="15597"/>
                </a:cubicBezTo>
                <a:cubicBezTo>
                  <a:pt x="2267" y="15641"/>
                  <a:pt x="2275" y="15695"/>
                  <a:pt x="2348" y="15771"/>
                </a:cubicBezTo>
                <a:cubicBezTo>
                  <a:pt x="2453" y="15880"/>
                  <a:pt x="2634" y="17603"/>
                  <a:pt x="2647" y="18627"/>
                </a:cubicBezTo>
                <a:cubicBezTo>
                  <a:pt x="2652" y="18946"/>
                  <a:pt x="2686" y="19096"/>
                  <a:pt x="2764" y="19128"/>
                </a:cubicBezTo>
                <a:cubicBezTo>
                  <a:pt x="2826" y="19154"/>
                  <a:pt x="3404" y="19603"/>
                  <a:pt x="4047" y="20128"/>
                </a:cubicBezTo>
                <a:cubicBezTo>
                  <a:pt x="4690" y="20652"/>
                  <a:pt x="5225" y="21081"/>
                  <a:pt x="5235" y="21082"/>
                </a:cubicBezTo>
                <a:cubicBezTo>
                  <a:pt x="5246" y="21083"/>
                  <a:pt x="5312" y="21042"/>
                  <a:pt x="5382" y="20991"/>
                </a:cubicBezTo>
                <a:cubicBezTo>
                  <a:pt x="5613" y="20822"/>
                  <a:pt x="8196" y="19735"/>
                  <a:pt x="8238" y="19790"/>
                </a:cubicBezTo>
                <a:cubicBezTo>
                  <a:pt x="8260" y="19819"/>
                  <a:pt x="8329" y="19789"/>
                  <a:pt x="8393" y="19721"/>
                </a:cubicBezTo>
                <a:cubicBezTo>
                  <a:pt x="8457" y="19653"/>
                  <a:pt x="8624" y="19551"/>
                  <a:pt x="8765" y="19494"/>
                </a:cubicBezTo>
                <a:cubicBezTo>
                  <a:pt x="10261" y="18881"/>
                  <a:pt x="11022" y="18561"/>
                  <a:pt x="11144" y="18497"/>
                </a:cubicBezTo>
                <a:cubicBezTo>
                  <a:pt x="11382" y="18373"/>
                  <a:pt x="13307" y="17551"/>
                  <a:pt x="13439" y="17517"/>
                </a:cubicBezTo>
                <a:cubicBezTo>
                  <a:pt x="13506" y="17500"/>
                  <a:pt x="13658" y="17433"/>
                  <a:pt x="13779" y="17368"/>
                </a:cubicBezTo>
                <a:cubicBezTo>
                  <a:pt x="13900" y="17303"/>
                  <a:pt x="14409" y="17079"/>
                  <a:pt x="14912" y="16873"/>
                </a:cubicBezTo>
                <a:cubicBezTo>
                  <a:pt x="15416" y="16666"/>
                  <a:pt x="15927" y="16452"/>
                  <a:pt x="16048" y="16397"/>
                </a:cubicBezTo>
                <a:cubicBezTo>
                  <a:pt x="16169" y="16341"/>
                  <a:pt x="16680" y="16126"/>
                  <a:pt x="17183" y="15915"/>
                </a:cubicBezTo>
                <a:cubicBezTo>
                  <a:pt x="17687" y="15704"/>
                  <a:pt x="18212" y="15475"/>
                  <a:pt x="18353" y="15406"/>
                </a:cubicBezTo>
                <a:cubicBezTo>
                  <a:pt x="18494" y="15337"/>
                  <a:pt x="19099" y="15071"/>
                  <a:pt x="19697" y="14819"/>
                </a:cubicBezTo>
                <a:lnTo>
                  <a:pt x="20785" y="14362"/>
                </a:lnTo>
                <a:lnTo>
                  <a:pt x="20743" y="10637"/>
                </a:lnTo>
                <a:cubicBezTo>
                  <a:pt x="20720" y="8588"/>
                  <a:pt x="20679" y="6364"/>
                  <a:pt x="20652" y="5696"/>
                </a:cubicBezTo>
                <a:cubicBezTo>
                  <a:pt x="20615" y="4809"/>
                  <a:pt x="20626" y="4446"/>
                  <a:pt x="20690" y="4345"/>
                </a:cubicBezTo>
                <a:cubicBezTo>
                  <a:pt x="20750" y="4252"/>
                  <a:pt x="20753" y="4188"/>
                  <a:pt x="20700" y="4146"/>
                </a:cubicBezTo>
                <a:cubicBezTo>
                  <a:pt x="20651" y="4107"/>
                  <a:pt x="20622" y="3437"/>
                  <a:pt x="20622" y="2289"/>
                </a:cubicBezTo>
                <a:lnTo>
                  <a:pt x="20622" y="495"/>
                </a:lnTo>
                <a:lnTo>
                  <a:pt x="19031" y="429"/>
                </a:lnTo>
                <a:cubicBezTo>
                  <a:pt x="18156" y="392"/>
                  <a:pt x="17372" y="365"/>
                  <a:pt x="17292" y="371"/>
                </a:cubicBezTo>
                <a:close/>
                <a:moveTo>
                  <a:pt x="17607" y="426"/>
                </a:moveTo>
                <a:cubicBezTo>
                  <a:pt x="18206" y="402"/>
                  <a:pt x="20422" y="558"/>
                  <a:pt x="20492" y="645"/>
                </a:cubicBezTo>
                <a:cubicBezTo>
                  <a:pt x="20542" y="707"/>
                  <a:pt x="20660" y="5139"/>
                  <a:pt x="20660" y="6947"/>
                </a:cubicBezTo>
                <a:lnTo>
                  <a:pt x="20660" y="7844"/>
                </a:lnTo>
                <a:lnTo>
                  <a:pt x="20396" y="7880"/>
                </a:lnTo>
                <a:cubicBezTo>
                  <a:pt x="20252" y="7899"/>
                  <a:pt x="20121" y="7895"/>
                  <a:pt x="20103" y="7872"/>
                </a:cubicBezTo>
                <a:cubicBezTo>
                  <a:pt x="20085" y="7848"/>
                  <a:pt x="19529" y="7713"/>
                  <a:pt x="18865" y="7573"/>
                </a:cubicBezTo>
                <a:cubicBezTo>
                  <a:pt x="18202" y="7432"/>
                  <a:pt x="17637" y="7290"/>
                  <a:pt x="17609" y="7257"/>
                </a:cubicBezTo>
                <a:cubicBezTo>
                  <a:pt x="17533" y="7168"/>
                  <a:pt x="17388" y="542"/>
                  <a:pt x="17460" y="448"/>
                </a:cubicBezTo>
                <a:cubicBezTo>
                  <a:pt x="17468" y="437"/>
                  <a:pt x="17521" y="430"/>
                  <a:pt x="17607" y="426"/>
                </a:cubicBezTo>
                <a:close/>
                <a:moveTo>
                  <a:pt x="9862" y="471"/>
                </a:moveTo>
                <a:cubicBezTo>
                  <a:pt x="9766" y="470"/>
                  <a:pt x="9670" y="549"/>
                  <a:pt x="9660" y="706"/>
                </a:cubicBezTo>
                <a:cubicBezTo>
                  <a:pt x="9649" y="877"/>
                  <a:pt x="9687" y="918"/>
                  <a:pt x="9864" y="924"/>
                </a:cubicBezTo>
                <a:cubicBezTo>
                  <a:pt x="10049" y="931"/>
                  <a:pt x="10079" y="900"/>
                  <a:pt x="10066" y="709"/>
                </a:cubicBezTo>
                <a:cubicBezTo>
                  <a:pt x="10056" y="551"/>
                  <a:pt x="9959" y="471"/>
                  <a:pt x="9862" y="471"/>
                </a:cubicBezTo>
                <a:close/>
                <a:moveTo>
                  <a:pt x="7279" y="963"/>
                </a:moveTo>
                <a:cubicBezTo>
                  <a:pt x="7073" y="973"/>
                  <a:pt x="7035" y="1006"/>
                  <a:pt x="7064" y="1149"/>
                </a:cubicBezTo>
                <a:cubicBezTo>
                  <a:pt x="7083" y="1245"/>
                  <a:pt x="7125" y="1302"/>
                  <a:pt x="7157" y="1276"/>
                </a:cubicBezTo>
                <a:cubicBezTo>
                  <a:pt x="7190" y="1249"/>
                  <a:pt x="7239" y="1275"/>
                  <a:pt x="7266" y="1331"/>
                </a:cubicBezTo>
                <a:cubicBezTo>
                  <a:pt x="7340" y="1488"/>
                  <a:pt x="7480" y="1383"/>
                  <a:pt x="7506" y="1154"/>
                </a:cubicBezTo>
                <a:cubicBezTo>
                  <a:pt x="7526" y="977"/>
                  <a:pt x="7496" y="953"/>
                  <a:pt x="7279" y="963"/>
                </a:cubicBezTo>
                <a:close/>
                <a:moveTo>
                  <a:pt x="4414" y="1362"/>
                </a:moveTo>
                <a:cubicBezTo>
                  <a:pt x="4373" y="1369"/>
                  <a:pt x="4329" y="1450"/>
                  <a:pt x="4312" y="1597"/>
                </a:cubicBezTo>
                <a:cubicBezTo>
                  <a:pt x="4297" y="1734"/>
                  <a:pt x="4328" y="1805"/>
                  <a:pt x="4404" y="1805"/>
                </a:cubicBezTo>
                <a:cubicBezTo>
                  <a:pt x="4481" y="1805"/>
                  <a:pt x="4514" y="1726"/>
                  <a:pt x="4504" y="1564"/>
                </a:cubicBezTo>
                <a:cubicBezTo>
                  <a:pt x="4495" y="1421"/>
                  <a:pt x="4455" y="1355"/>
                  <a:pt x="4414" y="1362"/>
                </a:cubicBezTo>
                <a:close/>
                <a:moveTo>
                  <a:pt x="1335" y="1805"/>
                </a:moveTo>
                <a:cubicBezTo>
                  <a:pt x="1267" y="1805"/>
                  <a:pt x="1227" y="1894"/>
                  <a:pt x="1227" y="2043"/>
                </a:cubicBezTo>
                <a:cubicBezTo>
                  <a:pt x="1227" y="2191"/>
                  <a:pt x="1267" y="2281"/>
                  <a:pt x="1335" y="2281"/>
                </a:cubicBezTo>
                <a:cubicBezTo>
                  <a:pt x="1404" y="2281"/>
                  <a:pt x="1446" y="2191"/>
                  <a:pt x="1446" y="2043"/>
                </a:cubicBezTo>
                <a:cubicBezTo>
                  <a:pt x="1446" y="1894"/>
                  <a:pt x="1404" y="1805"/>
                  <a:pt x="1335" y="1805"/>
                </a:cubicBezTo>
                <a:close/>
                <a:moveTo>
                  <a:pt x="21417" y="4008"/>
                </a:moveTo>
                <a:cubicBezTo>
                  <a:pt x="21382" y="4025"/>
                  <a:pt x="21355" y="4104"/>
                  <a:pt x="21355" y="4238"/>
                </a:cubicBezTo>
                <a:cubicBezTo>
                  <a:pt x="21355" y="4386"/>
                  <a:pt x="21398" y="4476"/>
                  <a:pt x="21466" y="4476"/>
                </a:cubicBezTo>
                <a:cubicBezTo>
                  <a:pt x="21584" y="4476"/>
                  <a:pt x="21600" y="4388"/>
                  <a:pt x="21530" y="4149"/>
                </a:cubicBezTo>
                <a:cubicBezTo>
                  <a:pt x="21496" y="4033"/>
                  <a:pt x="21452" y="3990"/>
                  <a:pt x="21417" y="4008"/>
                </a:cubicBezTo>
                <a:close/>
                <a:moveTo>
                  <a:pt x="1033" y="7149"/>
                </a:moveTo>
                <a:cubicBezTo>
                  <a:pt x="901" y="7149"/>
                  <a:pt x="861" y="7201"/>
                  <a:pt x="861" y="7368"/>
                </a:cubicBezTo>
                <a:cubicBezTo>
                  <a:pt x="861" y="7533"/>
                  <a:pt x="901" y="7585"/>
                  <a:pt x="1025" y="7581"/>
                </a:cubicBezTo>
                <a:cubicBezTo>
                  <a:pt x="1116" y="7578"/>
                  <a:pt x="1232" y="7542"/>
                  <a:pt x="1284" y="7498"/>
                </a:cubicBezTo>
                <a:cubicBezTo>
                  <a:pt x="1422" y="7383"/>
                  <a:pt x="1254" y="7149"/>
                  <a:pt x="1033" y="7149"/>
                </a:cubicBezTo>
                <a:close/>
                <a:moveTo>
                  <a:pt x="21366" y="7647"/>
                </a:moveTo>
                <a:cubicBezTo>
                  <a:pt x="21195" y="7654"/>
                  <a:pt x="21165" y="7692"/>
                  <a:pt x="21189" y="7861"/>
                </a:cubicBezTo>
                <a:cubicBezTo>
                  <a:pt x="21209" y="7995"/>
                  <a:pt x="21281" y="8069"/>
                  <a:pt x="21398" y="8082"/>
                </a:cubicBezTo>
                <a:cubicBezTo>
                  <a:pt x="21541" y="8097"/>
                  <a:pt x="21574" y="8055"/>
                  <a:pt x="21574" y="7869"/>
                </a:cubicBezTo>
                <a:cubicBezTo>
                  <a:pt x="21574" y="7677"/>
                  <a:pt x="21538" y="7641"/>
                  <a:pt x="21366" y="7647"/>
                </a:cubicBezTo>
                <a:close/>
                <a:moveTo>
                  <a:pt x="527" y="11107"/>
                </a:moveTo>
                <a:cubicBezTo>
                  <a:pt x="483" y="11113"/>
                  <a:pt x="430" y="11128"/>
                  <a:pt x="366" y="11152"/>
                </a:cubicBezTo>
                <a:cubicBezTo>
                  <a:pt x="226" y="11204"/>
                  <a:pt x="114" y="11198"/>
                  <a:pt x="68" y="11138"/>
                </a:cubicBezTo>
                <a:cubicBezTo>
                  <a:pt x="46" y="11109"/>
                  <a:pt x="23" y="11109"/>
                  <a:pt x="0" y="11121"/>
                </a:cubicBezTo>
                <a:lnTo>
                  <a:pt x="0" y="11384"/>
                </a:lnTo>
                <a:cubicBezTo>
                  <a:pt x="29" y="11388"/>
                  <a:pt x="60" y="11396"/>
                  <a:pt x="85" y="11414"/>
                </a:cubicBezTo>
                <a:cubicBezTo>
                  <a:pt x="143" y="11457"/>
                  <a:pt x="309" y="11492"/>
                  <a:pt x="453" y="11492"/>
                </a:cubicBezTo>
                <a:cubicBezTo>
                  <a:pt x="650" y="11492"/>
                  <a:pt x="714" y="11453"/>
                  <a:pt x="714" y="11331"/>
                </a:cubicBezTo>
                <a:cubicBezTo>
                  <a:pt x="714" y="11160"/>
                  <a:pt x="661" y="11091"/>
                  <a:pt x="527" y="11107"/>
                </a:cubicBezTo>
                <a:close/>
                <a:moveTo>
                  <a:pt x="21198" y="11165"/>
                </a:moveTo>
                <a:cubicBezTo>
                  <a:pt x="21163" y="11183"/>
                  <a:pt x="21136" y="11265"/>
                  <a:pt x="21136" y="11398"/>
                </a:cubicBezTo>
                <a:cubicBezTo>
                  <a:pt x="21136" y="11546"/>
                  <a:pt x="21176" y="11636"/>
                  <a:pt x="21245" y="11636"/>
                </a:cubicBezTo>
                <a:cubicBezTo>
                  <a:pt x="21363" y="11636"/>
                  <a:pt x="21381" y="11548"/>
                  <a:pt x="21311" y="11309"/>
                </a:cubicBezTo>
                <a:cubicBezTo>
                  <a:pt x="21277" y="11193"/>
                  <a:pt x="21233" y="11148"/>
                  <a:pt x="21198" y="11165"/>
                </a:cubicBezTo>
                <a:close/>
                <a:moveTo>
                  <a:pt x="1544" y="11354"/>
                </a:moveTo>
                <a:cubicBezTo>
                  <a:pt x="1491" y="11372"/>
                  <a:pt x="1446" y="11453"/>
                  <a:pt x="1446" y="11586"/>
                </a:cubicBezTo>
                <a:cubicBezTo>
                  <a:pt x="1446" y="11730"/>
                  <a:pt x="1486" y="11827"/>
                  <a:pt x="1550" y="11827"/>
                </a:cubicBezTo>
                <a:cubicBezTo>
                  <a:pt x="1689" y="11827"/>
                  <a:pt x="1750" y="11689"/>
                  <a:pt x="1695" y="11500"/>
                </a:cubicBezTo>
                <a:cubicBezTo>
                  <a:pt x="1659" y="11379"/>
                  <a:pt x="1597" y="11335"/>
                  <a:pt x="1544" y="11354"/>
                </a:cubicBezTo>
                <a:close/>
                <a:moveTo>
                  <a:pt x="20747" y="14880"/>
                </a:moveTo>
                <a:cubicBezTo>
                  <a:pt x="20526" y="14880"/>
                  <a:pt x="20494" y="14909"/>
                  <a:pt x="20494" y="15123"/>
                </a:cubicBezTo>
                <a:cubicBezTo>
                  <a:pt x="20494" y="15339"/>
                  <a:pt x="20522" y="15365"/>
                  <a:pt x="20724" y="15339"/>
                </a:cubicBezTo>
                <a:cubicBezTo>
                  <a:pt x="20897" y="15317"/>
                  <a:pt x="20959" y="15258"/>
                  <a:pt x="20977" y="15096"/>
                </a:cubicBezTo>
                <a:cubicBezTo>
                  <a:pt x="20997" y="14909"/>
                  <a:pt x="20967" y="14880"/>
                  <a:pt x="20747" y="14880"/>
                </a:cubicBezTo>
                <a:close/>
                <a:moveTo>
                  <a:pt x="1867" y="15453"/>
                </a:moveTo>
                <a:cubicBezTo>
                  <a:pt x="1836" y="15453"/>
                  <a:pt x="1812" y="15559"/>
                  <a:pt x="1812" y="15691"/>
                </a:cubicBezTo>
                <a:cubicBezTo>
                  <a:pt x="1812" y="15911"/>
                  <a:pt x="1943" y="16013"/>
                  <a:pt x="2050" y="15873"/>
                </a:cubicBezTo>
                <a:cubicBezTo>
                  <a:pt x="2102" y="15806"/>
                  <a:pt x="1949" y="15453"/>
                  <a:pt x="1867" y="15453"/>
                </a:cubicBezTo>
                <a:close/>
                <a:moveTo>
                  <a:pt x="18593" y="15738"/>
                </a:moveTo>
                <a:cubicBezTo>
                  <a:pt x="18388" y="15738"/>
                  <a:pt x="18353" y="15764"/>
                  <a:pt x="18417" y="15865"/>
                </a:cubicBezTo>
                <a:cubicBezTo>
                  <a:pt x="18475" y="15957"/>
                  <a:pt x="18473" y="16021"/>
                  <a:pt x="18410" y="16103"/>
                </a:cubicBezTo>
                <a:cubicBezTo>
                  <a:pt x="18344" y="16189"/>
                  <a:pt x="18396" y="16217"/>
                  <a:pt x="18631" y="16217"/>
                </a:cubicBezTo>
                <a:cubicBezTo>
                  <a:pt x="18801" y="16217"/>
                  <a:pt x="18940" y="16176"/>
                  <a:pt x="18940" y="16128"/>
                </a:cubicBezTo>
                <a:cubicBezTo>
                  <a:pt x="18940" y="15858"/>
                  <a:pt x="18834" y="15738"/>
                  <a:pt x="18593" y="15738"/>
                </a:cubicBezTo>
                <a:close/>
                <a:moveTo>
                  <a:pt x="16484" y="16695"/>
                </a:moveTo>
                <a:cubicBezTo>
                  <a:pt x="16277" y="16695"/>
                  <a:pt x="16229" y="16729"/>
                  <a:pt x="16246" y="16862"/>
                </a:cubicBezTo>
                <a:cubicBezTo>
                  <a:pt x="16257" y="16953"/>
                  <a:pt x="16294" y="17054"/>
                  <a:pt x="16326" y="17086"/>
                </a:cubicBezTo>
                <a:cubicBezTo>
                  <a:pt x="16450" y="17204"/>
                  <a:pt x="16743" y="17053"/>
                  <a:pt x="16743" y="16873"/>
                </a:cubicBezTo>
                <a:cubicBezTo>
                  <a:pt x="16743" y="16730"/>
                  <a:pt x="16689" y="16695"/>
                  <a:pt x="16484" y="16695"/>
                </a:cubicBezTo>
                <a:close/>
                <a:moveTo>
                  <a:pt x="13964" y="17653"/>
                </a:moveTo>
                <a:cubicBezTo>
                  <a:pt x="13955" y="17660"/>
                  <a:pt x="13964" y="17700"/>
                  <a:pt x="13985" y="17775"/>
                </a:cubicBezTo>
                <a:cubicBezTo>
                  <a:pt x="14013" y="17871"/>
                  <a:pt x="14036" y="17990"/>
                  <a:pt x="14036" y="18038"/>
                </a:cubicBezTo>
                <a:cubicBezTo>
                  <a:pt x="14036" y="18086"/>
                  <a:pt x="14117" y="18126"/>
                  <a:pt x="14217" y="18126"/>
                </a:cubicBezTo>
                <a:cubicBezTo>
                  <a:pt x="14367" y="18126"/>
                  <a:pt x="14397" y="18081"/>
                  <a:pt x="14385" y="17886"/>
                </a:cubicBezTo>
                <a:cubicBezTo>
                  <a:pt x="14369" y="17636"/>
                  <a:pt x="14296" y="17577"/>
                  <a:pt x="14215" y="17747"/>
                </a:cubicBezTo>
                <a:cubicBezTo>
                  <a:pt x="14183" y="17814"/>
                  <a:pt x="14130" y="17808"/>
                  <a:pt x="14051" y="17725"/>
                </a:cubicBezTo>
                <a:cubicBezTo>
                  <a:pt x="14001" y="17672"/>
                  <a:pt x="13974" y="17646"/>
                  <a:pt x="13964" y="17653"/>
                </a:cubicBezTo>
                <a:close/>
                <a:moveTo>
                  <a:pt x="14345" y="18411"/>
                </a:moveTo>
                <a:cubicBezTo>
                  <a:pt x="14265" y="18412"/>
                  <a:pt x="14215" y="18492"/>
                  <a:pt x="14209" y="18633"/>
                </a:cubicBezTo>
                <a:cubicBezTo>
                  <a:pt x="14200" y="18824"/>
                  <a:pt x="14230" y="18854"/>
                  <a:pt x="14428" y="18840"/>
                </a:cubicBezTo>
                <a:cubicBezTo>
                  <a:pt x="14554" y="18832"/>
                  <a:pt x="14691" y="18811"/>
                  <a:pt x="14732" y="18796"/>
                </a:cubicBezTo>
                <a:cubicBezTo>
                  <a:pt x="14772" y="18782"/>
                  <a:pt x="14820" y="18779"/>
                  <a:pt x="14840" y="18791"/>
                </a:cubicBezTo>
                <a:cubicBezTo>
                  <a:pt x="14860" y="18802"/>
                  <a:pt x="15016" y="18829"/>
                  <a:pt x="15187" y="18849"/>
                </a:cubicBezTo>
                <a:cubicBezTo>
                  <a:pt x="15455" y="18880"/>
                  <a:pt x="15499" y="18860"/>
                  <a:pt x="15499" y="18702"/>
                </a:cubicBezTo>
                <a:cubicBezTo>
                  <a:pt x="15499" y="18450"/>
                  <a:pt x="15413" y="18402"/>
                  <a:pt x="15144" y="18503"/>
                </a:cubicBezTo>
                <a:cubicBezTo>
                  <a:pt x="14993" y="18559"/>
                  <a:pt x="14899" y="18553"/>
                  <a:pt x="14868" y="18486"/>
                </a:cubicBezTo>
                <a:cubicBezTo>
                  <a:pt x="14838" y="18424"/>
                  <a:pt x="14770" y="18469"/>
                  <a:pt x="14693" y="18602"/>
                </a:cubicBezTo>
                <a:cubicBezTo>
                  <a:pt x="14562" y="18830"/>
                  <a:pt x="14361" y="18788"/>
                  <a:pt x="14432" y="18547"/>
                </a:cubicBezTo>
                <a:cubicBezTo>
                  <a:pt x="14456" y="18465"/>
                  <a:pt x="14422" y="18411"/>
                  <a:pt x="14345" y="18411"/>
                </a:cubicBezTo>
                <a:close/>
                <a:moveTo>
                  <a:pt x="11631" y="18813"/>
                </a:moveTo>
                <a:cubicBezTo>
                  <a:pt x="11460" y="18819"/>
                  <a:pt x="11430" y="18857"/>
                  <a:pt x="11455" y="19026"/>
                </a:cubicBezTo>
                <a:cubicBezTo>
                  <a:pt x="11475" y="19160"/>
                  <a:pt x="11544" y="19238"/>
                  <a:pt x="11661" y="19250"/>
                </a:cubicBezTo>
                <a:cubicBezTo>
                  <a:pt x="11804" y="19266"/>
                  <a:pt x="11840" y="19223"/>
                  <a:pt x="11840" y="19037"/>
                </a:cubicBezTo>
                <a:cubicBezTo>
                  <a:pt x="11840" y="18845"/>
                  <a:pt x="11804" y="18806"/>
                  <a:pt x="11631" y="18813"/>
                </a:cubicBezTo>
                <a:close/>
                <a:moveTo>
                  <a:pt x="2160" y="19103"/>
                </a:moveTo>
                <a:cubicBezTo>
                  <a:pt x="2113" y="19112"/>
                  <a:pt x="2061" y="19197"/>
                  <a:pt x="2043" y="19350"/>
                </a:cubicBezTo>
                <a:cubicBezTo>
                  <a:pt x="2028" y="19487"/>
                  <a:pt x="2059" y="19557"/>
                  <a:pt x="2135" y="19557"/>
                </a:cubicBezTo>
                <a:cubicBezTo>
                  <a:pt x="2210" y="19557"/>
                  <a:pt x="2252" y="19471"/>
                  <a:pt x="2252" y="19311"/>
                </a:cubicBezTo>
                <a:cubicBezTo>
                  <a:pt x="2252" y="19162"/>
                  <a:pt x="2208" y="19094"/>
                  <a:pt x="2160" y="19103"/>
                </a:cubicBezTo>
                <a:close/>
                <a:moveTo>
                  <a:pt x="8693" y="19939"/>
                </a:moveTo>
                <a:cubicBezTo>
                  <a:pt x="8652" y="19939"/>
                  <a:pt x="8618" y="19977"/>
                  <a:pt x="8618" y="20025"/>
                </a:cubicBezTo>
                <a:cubicBezTo>
                  <a:pt x="8618" y="20073"/>
                  <a:pt x="8600" y="20180"/>
                  <a:pt x="8576" y="20263"/>
                </a:cubicBezTo>
                <a:cubicBezTo>
                  <a:pt x="8547" y="20362"/>
                  <a:pt x="8571" y="20415"/>
                  <a:pt x="8648" y="20415"/>
                </a:cubicBezTo>
                <a:cubicBezTo>
                  <a:pt x="8725" y="20415"/>
                  <a:pt x="8765" y="20333"/>
                  <a:pt x="8765" y="20177"/>
                </a:cubicBezTo>
                <a:cubicBezTo>
                  <a:pt x="8765" y="20046"/>
                  <a:pt x="8733" y="19939"/>
                  <a:pt x="8693" y="19939"/>
                </a:cubicBezTo>
                <a:close/>
                <a:moveTo>
                  <a:pt x="1531" y="20415"/>
                </a:moveTo>
                <a:cubicBezTo>
                  <a:pt x="1497" y="20415"/>
                  <a:pt x="1471" y="20480"/>
                  <a:pt x="1471" y="20557"/>
                </a:cubicBezTo>
                <a:cubicBezTo>
                  <a:pt x="1471" y="20633"/>
                  <a:pt x="1497" y="20672"/>
                  <a:pt x="1531" y="20645"/>
                </a:cubicBezTo>
                <a:cubicBezTo>
                  <a:pt x="1565" y="20618"/>
                  <a:pt x="1591" y="20556"/>
                  <a:pt x="1591" y="20507"/>
                </a:cubicBezTo>
                <a:cubicBezTo>
                  <a:pt x="1591" y="20457"/>
                  <a:pt x="1565" y="20415"/>
                  <a:pt x="1531" y="20415"/>
                </a:cubicBezTo>
                <a:close/>
                <a:moveTo>
                  <a:pt x="2501" y="20460"/>
                </a:moveTo>
                <a:cubicBezTo>
                  <a:pt x="2473" y="20464"/>
                  <a:pt x="2448" y="20483"/>
                  <a:pt x="2430" y="20521"/>
                </a:cubicBezTo>
                <a:cubicBezTo>
                  <a:pt x="2405" y="20573"/>
                  <a:pt x="2272" y="20593"/>
                  <a:pt x="2135" y="20565"/>
                </a:cubicBezTo>
                <a:cubicBezTo>
                  <a:pt x="1998" y="20536"/>
                  <a:pt x="1884" y="20529"/>
                  <a:pt x="1884" y="20551"/>
                </a:cubicBezTo>
                <a:cubicBezTo>
                  <a:pt x="1884" y="20573"/>
                  <a:pt x="1868" y="20650"/>
                  <a:pt x="1848" y="20720"/>
                </a:cubicBezTo>
                <a:cubicBezTo>
                  <a:pt x="1820" y="20816"/>
                  <a:pt x="1918" y="20849"/>
                  <a:pt x="2250" y="20867"/>
                </a:cubicBezTo>
                <a:cubicBezTo>
                  <a:pt x="2638" y="20887"/>
                  <a:pt x="2690" y="20870"/>
                  <a:pt x="2690" y="20712"/>
                </a:cubicBezTo>
                <a:cubicBezTo>
                  <a:pt x="2690" y="20561"/>
                  <a:pt x="2584" y="20446"/>
                  <a:pt x="2501" y="20460"/>
                </a:cubicBezTo>
                <a:close/>
                <a:moveTo>
                  <a:pt x="5697" y="21276"/>
                </a:moveTo>
                <a:cubicBezTo>
                  <a:pt x="5575" y="21276"/>
                  <a:pt x="5516" y="21454"/>
                  <a:pt x="5558" y="21600"/>
                </a:cubicBezTo>
                <a:lnTo>
                  <a:pt x="5797" y="21600"/>
                </a:lnTo>
                <a:cubicBezTo>
                  <a:pt x="5809" y="21565"/>
                  <a:pt x="5819" y="21526"/>
                  <a:pt x="5824" y="21481"/>
                </a:cubicBezTo>
                <a:cubicBezTo>
                  <a:pt x="5842" y="21325"/>
                  <a:pt x="5810" y="21276"/>
                  <a:pt x="5697" y="2127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Content Placeholder 7" descr="figure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4" t="37970" b="36063"/>
          <a:stretch/>
        </p:blipFill>
        <p:spPr bwMode="auto">
          <a:xfrm>
            <a:off x="6328655" y="824591"/>
            <a:ext cx="2699753" cy="20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4076" y="3038865"/>
            <a:ext cx="2408112" cy="2288046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 bwMode="auto">
          <a:xfrm>
            <a:off x="3812412" y="2719952"/>
            <a:ext cx="2516243" cy="1299598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43852" y="6900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MMS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3334" y="868550"/>
            <a:ext cx="2594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Burch et al, Science, 2016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2640" y="3998222"/>
            <a:ext cx="180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iPic3D simulation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20004" y="4752144"/>
            <a:ext cx="248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Lapenta et al, JGR, 2017.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AF88AE9-F268-CB49-B864-01F9E8845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 complex physics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8F4AEF3-1C4C-5043-88C3-571D888A7776}"/>
              </a:ext>
            </a:extLst>
          </p:cNvPr>
          <p:cNvCxnSpPr>
            <a:cxnSpLocks/>
          </p:cNvCxnSpPr>
          <p:nvPr/>
        </p:nvCxnSpPr>
        <p:spPr bwMode="auto">
          <a:xfrm flipV="1">
            <a:off x="3812412" y="1456788"/>
            <a:ext cx="2516243" cy="1156409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8742BF1-4AE5-B645-A010-AF7A116BA432}"/>
              </a:ext>
            </a:extLst>
          </p:cNvPr>
          <p:cNvSpPr txBox="1"/>
          <p:nvPr/>
        </p:nvSpPr>
        <p:spPr>
          <a:xfrm>
            <a:off x="4499802" y="1350033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MMS mission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E38AE2-0DA4-9049-96EB-B9FF9DDD76BA}"/>
              </a:ext>
            </a:extLst>
          </p:cNvPr>
          <p:cNvSpPr txBox="1"/>
          <p:nvPr/>
        </p:nvSpPr>
        <p:spPr>
          <a:xfrm>
            <a:off x="425472" y="4597820"/>
            <a:ext cx="372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Calibri"/>
                <a:cs typeface="Calibri"/>
              </a:rPr>
              <a:t>ECSim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 simulation of the Earth dayside</a:t>
            </a:r>
          </a:p>
        </p:txBody>
      </p:sp>
    </p:spTree>
    <p:extLst>
      <p:ext uri="{BB962C8B-B14F-4D97-AF65-F5344CB8AC3E}">
        <p14:creationId xmlns:p14="http://schemas.microsoft.com/office/powerpoint/2010/main" val="334235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BC12-FBB8-7344-9B6F-B10E07DC1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of the electron distribution: A machine learning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E485E-3E73-AA42-B881-465E59C68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7" y="1276350"/>
            <a:ext cx="4497830" cy="333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52D89B-1390-F44E-946F-64DCE8768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893017"/>
            <a:ext cx="3299031" cy="4171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FC332A-91DD-AE4C-9A0D-F3E6C2BAC526}"/>
              </a:ext>
            </a:extLst>
          </p:cNvPr>
          <p:cNvSpPr txBox="1"/>
          <p:nvPr/>
        </p:nvSpPr>
        <p:spPr>
          <a:xfrm>
            <a:off x="997909" y="4762116"/>
            <a:ext cx="399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Dupuis, Amaya,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Lapenta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submitted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78344-2980-1F42-AAE1-0F9DBE551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" y="4476750"/>
            <a:ext cx="706040" cy="706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8F5EE-C3CA-DD41-9ECE-8716CA1C4753}"/>
              </a:ext>
            </a:extLst>
          </p:cNvPr>
          <p:cNvSpPr txBox="1"/>
          <p:nvPr/>
        </p:nvSpPr>
        <p:spPr>
          <a:xfrm>
            <a:off x="460060" y="968573"/>
            <a:ext cx="2136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Gaussian mixture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43FC73-B843-9D41-9882-4A316B284162}"/>
              </a:ext>
            </a:extLst>
          </p:cNvPr>
          <p:cNvSpPr txBox="1"/>
          <p:nvPr/>
        </p:nvSpPr>
        <p:spPr>
          <a:xfrm>
            <a:off x="3220510" y="968573"/>
            <a:ext cx="1000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Agyrotropy</a:t>
            </a:r>
          </a:p>
        </p:txBody>
      </p:sp>
    </p:spTree>
    <p:extLst>
      <p:ext uri="{BB962C8B-B14F-4D97-AF65-F5344CB8AC3E}">
        <p14:creationId xmlns:p14="http://schemas.microsoft.com/office/powerpoint/2010/main" val="170816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901E6-8705-1E4D-9691-7FE0EEC94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91" y="1128017"/>
            <a:ext cx="2403191" cy="2118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4F76DEA-CFB1-A541-86EE-CD623A9C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electrons in turbulent cascade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82C21-62C3-4C42-8B7D-5DF376EC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041506"/>
            <a:ext cx="4432518" cy="4019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98030C-6C73-7746-B862-0CEE6149FEA6}"/>
              </a:ext>
            </a:extLst>
          </p:cNvPr>
          <p:cNvSpPr txBox="1"/>
          <p:nvPr/>
        </p:nvSpPr>
        <p:spPr>
          <a:xfrm>
            <a:off x="2334820" y="828080"/>
            <a:ext cx="2298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Phan et al., Nature, 2018 </a:t>
            </a:r>
          </a:p>
        </p:txBody>
      </p:sp>
      <p:pic>
        <p:nvPicPr>
          <p:cNvPr id="6" name="Screen Shot 2017-08-03 at 18.25.01.png" descr="Screen Shot 2017-08-03 at 18.25.01.png">
            <a:extLst>
              <a:ext uri="{FF2B5EF4-FFF2-40B4-BE49-F238E27FC236}">
                <a16:creationId xmlns:a16="http://schemas.microsoft.com/office/drawing/2014/main" id="{4EE8CF6F-1AF0-814A-B7D3-0D01FDDA80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17" t="18385" r="22796" b="9999"/>
          <a:stretch>
            <a:fillRect/>
          </a:stretch>
        </p:blipFill>
        <p:spPr>
          <a:xfrm>
            <a:off x="362477" y="3359543"/>
            <a:ext cx="2403192" cy="1848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4266" y="0"/>
                </a:moveTo>
                <a:cubicBezTo>
                  <a:pt x="14258" y="23"/>
                  <a:pt x="14256" y="46"/>
                  <a:pt x="14238" y="69"/>
                </a:cubicBezTo>
                <a:cubicBezTo>
                  <a:pt x="14172" y="155"/>
                  <a:pt x="14216" y="183"/>
                  <a:pt x="14423" y="183"/>
                </a:cubicBezTo>
                <a:cubicBezTo>
                  <a:pt x="14637" y="183"/>
                  <a:pt x="14684" y="151"/>
                  <a:pt x="14691" y="0"/>
                </a:cubicBezTo>
                <a:lnTo>
                  <a:pt x="14266" y="0"/>
                </a:lnTo>
                <a:close/>
                <a:moveTo>
                  <a:pt x="12244" y="105"/>
                </a:moveTo>
                <a:cubicBezTo>
                  <a:pt x="12020" y="105"/>
                  <a:pt x="11991" y="133"/>
                  <a:pt x="12003" y="335"/>
                </a:cubicBezTo>
                <a:cubicBezTo>
                  <a:pt x="12016" y="526"/>
                  <a:pt x="12056" y="562"/>
                  <a:pt x="12257" y="562"/>
                </a:cubicBezTo>
                <a:cubicBezTo>
                  <a:pt x="12461" y="562"/>
                  <a:pt x="12499" y="530"/>
                  <a:pt x="12499" y="335"/>
                </a:cubicBezTo>
                <a:cubicBezTo>
                  <a:pt x="12499" y="137"/>
                  <a:pt x="12464" y="105"/>
                  <a:pt x="12244" y="105"/>
                </a:cubicBezTo>
                <a:close/>
                <a:moveTo>
                  <a:pt x="17292" y="371"/>
                </a:moveTo>
                <a:cubicBezTo>
                  <a:pt x="16671" y="415"/>
                  <a:pt x="16550" y="434"/>
                  <a:pt x="16477" y="493"/>
                </a:cubicBezTo>
                <a:cubicBezTo>
                  <a:pt x="16400" y="555"/>
                  <a:pt x="15361" y="727"/>
                  <a:pt x="14732" y="781"/>
                </a:cubicBezTo>
                <a:cubicBezTo>
                  <a:pt x="14571" y="794"/>
                  <a:pt x="14406" y="832"/>
                  <a:pt x="14366" y="864"/>
                </a:cubicBezTo>
                <a:cubicBezTo>
                  <a:pt x="14326" y="895"/>
                  <a:pt x="14011" y="951"/>
                  <a:pt x="13668" y="988"/>
                </a:cubicBezTo>
                <a:cubicBezTo>
                  <a:pt x="13326" y="1025"/>
                  <a:pt x="12899" y="1092"/>
                  <a:pt x="12718" y="1138"/>
                </a:cubicBezTo>
                <a:cubicBezTo>
                  <a:pt x="12459" y="1202"/>
                  <a:pt x="12371" y="1190"/>
                  <a:pt x="12305" y="1079"/>
                </a:cubicBezTo>
                <a:cubicBezTo>
                  <a:pt x="12233" y="956"/>
                  <a:pt x="12218" y="958"/>
                  <a:pt x="12182" y="1079"/>
                </a:cubicBezTo>
                <a:cubicBezTo>
                  <a:pt x="12158" y="1162"/>
                  <a:pt x="11997" y="1239"/>
                  <a:pt x="11789" y="1273"/>
                </a:cubicBezTo>
                <a:cubicBezTo>
                  <a:pt x="11595" y="1305"/>
                  <a:pt x="11207" y="1375"/>
                  <a:pt x="10925" y="1425"/>
                </a:cubicBezTo>
                <a:cubicBezTo>
                  <a:pt x="10644" y="1476"/>
                  <a:pt x="10214" y="1537"/>
                  <a:pt x="9973" y="1564"/>
                </a:cubicBezTo>
                <a:cubicBezTo>
                  <a:pt x="9732" y="1590"/>
                  <a:pt x="9355" y="1653"/>
                  <a:pt x="9133" y="1702"/>
                </a:cubicBezTo>
                <a:cubicBezTo>
                  <a:pt x="8298" y="1886"/>
                  <a:pt x="7542" y="2013"/>
                  <a:pt x="7406" y="1990"/>
                </a:cubicBezTo>
                <a:cubicBezTo>
                  <a:pt x="7329" y="1977"/>
                  <a:pt x="7216" y="1990"/>
                  <a:pt x="7155" y="2021"/>
                </a:cubicBezTo>
                <a:cubicBezTo>
                  <a:pt x="7095" y="2051"/>
                  <a:pt x="6880" y="2101"/>
                  <a:pt x="6679" y="2131"/>
                </a:cubicBezTo>
                <a:cubicBezTo>
                  <a:pt x="6478" y="2162"/>
                  <a:pt x="5905" y="2248"/>
                  <a:pt x="5407" y="2325"/>
                </a:cubicBezTo>
                <a:cubicBezTo>
                  <a:pt x="4910" y="2402"/>
                  <a:pt x="4483" y="2459"/>
                  <a:pt x="4457" y="2452"/>
                </a:cubicBezTo>
                <a:cubicBezTo>
                  <a:pt x="4431" y="2446"/>
                  <a:pt x="4362" y="2466"/>
                  <a:pt x="4302" y="2497"/>
                </a:cubicBezTo>
                <a:cubicBezTo>
                  <a:pt x="4241" y="2527"/>
                  <a:pt x="3860" y="2599"/>
                  <a:pt x="3458" y="2657"/>
                </a:cubicBezTo>
                <a:cubicBezTo>
                  <a:pt x="3055" y="2715"/>
                  <a:pt x="2465" y="2805"/>
                  <a:pt x="2143" y="2859"/>
                </a:cubicBezTo>
                <a:cubicBezTo>
                  <a:pt x="1822" y="2914"/>
                  <a:pt x="1497" y="2941"/>
                  <a:pt x="1420" y="2915"/>
                </a:cubicBezTo>
                <a:cubicBezTo>
                  <a:pt x="1296" y="2872"/>
                  <a:pt x="1285" y="2906"/>
                  <a:pt x="1327" y="3266"/>
                </a:cubicBezTo>
                <a:cubicBezTo>
                  <a:pt x="1441" y="4257"/>
                  <a:pt x="1578" y="5851"/>
                  <a:pt x="1625" y="6742"/>
                </a:cubicBezTo>
                <a:cubicBezTo>
                  <a:pt x="1642" y="7070"/>
                  <a:pt x="1672" y="7374"/>
                  <a:pt x="1693" y="7418"/>
                </a:cubicBezTo>
                <a:cubicBezTo>
                  <a:pt x="1740" y="7518"/>
                  <a:pt x="1972" y="10252"/>
                  <a:pt x="1999" y="11035"/>
                </a:cubicBezTo>
                <a:cubicBezTo>
                  <a:pt x="2010" y="11361"/>
                  <a:pt x="2038" y="11668"/>
                  <a:pt x="2060" y="11716"/>
                </a:cubicBezTo>
                <a:cubicBezTo>
                  <a:pt x="2083" y="11764"/>
                  <a:pt x="2116" y="12011"/>
                  <a:pt x="2133" y="12267"/>
                </a:cubicBezTo>
                <a:cubicBezTo>
                  <a:pt x="2150" y="12523"/>
                  <a:pt x="2202" y="13141"/>
                  <a:pt x="2248" y="13640"/>
                </a:cubicBezTo>
                <a:cubicBezTo>
                  <a:pt x="2397" y="15260"/>
                  <a:pt x="2406" y="15529"/>
                  <a:pt x="2322" y="15597"/>
                </a:cubicBezTo>
                <a:cubicBezTo>
                  <a:pt x="2267" y="15641"/>
                  <a:pt x="2275" y="15695"/>
                  <a:pt x="2348" y="15771"/>
                </a:cubicBezTo>
                <a:cubicBezTo>
                  <a:pt x="2453" y="15880"/>
                  <a:pt x="2634" y="17603"/>
                  <a:pt x="2647" y="18627"/>
                </a:cubicBezTo>
                <a:cubicBezTo>
                  <a:pt x="2652" y="18946"/>
                  <a:pt x="2686" y="19096"/>
                  <a:pt x="2764" y="19128"/>
                </a:cubicBezTo>
                <a:cubicBezTo>
                  <a:pt x="2826" y="19154"/>
                  <a:pt x="3404" y="19603"/>
                  <a:pt x="4047" y="20128"/>
                </a:cubicBezTo>
                <a:cubicBezTo>
                  <a:pt x="4690" y="20652"/>
                  <a:pt x="5225" y="21081"/>
                  <a:pt x="5235" y="21082"/>
                </a:cubicBezTo>
                <a:cubicBezTo>
                  <a:pt x="5246" y="21083"/>
                  <a:pt x="5312" y="21042"/>
                  <a:pt x="5382" y="20991"/>
                </a:cubicBezTo>
                <a:cubicBezTo>
                  <a:pt x="5613" y="20822"/>
                  <a:pt x="8196" y="19735"/>
                  <a:pt x="8238" y="19790"/>
                </a:cubicBezTo>
                <a:cubicBezTo>
                  <a:pt x="8260" y="19819"/>
                  <a:pt x="8329" y="19789"/>
                  <a:pt x="8393" y="19721"/>
                </a:cubicBezTo>
                <a:cubicBezTo>
                  <a:pt x="8457" y="19653"/>
                  <a:pt x="8624" y="19551"/>
                  <a:pt x="8765" y="19494"/>
                </a:cubicBezTo>
                <a:cubicBezTo>
                  <a:pt x="10261" y="18881"/>
                  <a:pt x="11022" y="18561"/>
                  <a:pt x="11144" y="18497"/>
                </a:cubicBezTo>
                <a:cubicBezTo>
                  <a:pt x="11382" y="18373"/>
                  <a:pt x="13307" y="17551"/>
                  <a:pt x="13439" y="17517"/>
                </a:cubicBezTo>
                <a:cubicBezTo>
                  <a:pt x="13506" y="17500"/>
                  <a:pt x="13658" y="17433"/>
                  <a:pt x="13779" y="17368"/>
                </a:cubicBezTo>
                <a:cubicBezTo>
                  <a:pt x="13900" y="17303"/>
                  <a:pt x="14409" y="17079"/>
                  <a:pt x="14912" y="16873"/>
                </a:cubicBezTo>
                <a:cubicBezTo>
                  <a:pt x="15416" y="16666"/>
                  <a:pt x="15927" y="16452"/>
                  <a:pt x="16048" y="16397"/>
                </a:cubicBezTo>
                <a:cubicBezTo>
                  <a:pt x="16169" y="16341"/>
                  <a:pt x="16680" y="16126"/>
                  <a:pt x="17183" y="15915"/>
                </a:cubicBezTo>
                <a:cubicBezTo>
                  <a:pt x="17687" y="15704"/>
                  <a:pt x="18212" y="15475"/>
                  <a:pt x="18353" y="15406"/>
                </a:cubicBezTo>
                <a:cubicBezTo>
                  <a:pt x="18494" y="15337"/>
                  <a:pt x="19099" y="15071"/>
                  <a:pt x="19697" y="14819"/>
                </a:cubicBezTo>
                <a:lnTo>
                  <a:pt x="20785" y="14362"/>
                </a:lnTo>
                <a:lnTo>
                  <a:pt x="20743" y="10637"/>
                </a:lnTo>
                <a:cubicBezTo>
                  <a:pt x="20720" y="8588"/>
                  <a:pt x="20679" y="6364"/>
                  <a:pt x="20652" y="5696"/>
                </a:cubicBezTo>
                <a:cubicBezTo>
                  <a:pt x="20615" y="4809"/>
                  <a:pt x="20626" y="4446"/>
                  <a:pt x="20690" y="4345"/>
                </a:cubicBezTo>
                <a:cubicBezTo>
                  <a:pt x="20750" y="4252"/>
                  <a:pt x="20753" y="4188"/>
                  <a:pt x="20700" y="4146"/>
                </a:cubicBezTo>
                <a:cubicBezTo>
                  <a:pt x="20651" y="4107"/>
                  <a:pt x="20622" y="3437"/>
                  <a:pt x="20622" y="2289"/>
                </a:cubicBezTo>
                <a:lnTo>
                  <a:pt x="20622" y="495"/>
                </a:lnTo>
                <a:lnTo>
                  <a:pt x="19031" y="429"/>
                </a:lnTo>
                <a:cubicBezTo>
                  <a:pt x="18156" y="392"/>
                  <a:pt x="17372" y="365"/>
                  <a:pt x="17292" y="371"/>
                </a:cubicBezTo>
                <a:close/>
                <a:moveTo>
                  <a:pt x="17607" y="426"/>
                </a:moveTo>
                <a:cubicBezTo>
                  <a:pt x="18206" y="402"/>
                  <a:pt x="20422" y="558"/>
                  <a:pt x="20492" y="645"/>
                </a:cubicBezTo>
                <a:cubicBezTo>
                  <a:pt x="20542" y="707"/>
                  <a:pt x="20660" y="5139"/>
                  <a:pt x="20660" y="6947"/>
                </a:cubicBezTo>
                <a:lnTo>
                  <a:pt x="20660" y="7844"/>
                </a:lnTo>
                <a:lnTo>
                  <a:pt x="20396" y="7880"/>
                </a:lnTo>
                <a:cubicBezTo>
                  <a:pt x="20252" y="7899"/>
                  <a:pt x="20121" y="7895"/>
                  <a:pt x="20103" y="7872"/>
                </a:cubicBezTo>
                <a:cubicBezTo>
                  <a:pt x="20085" y="7848"/>
                  <a:pt x="19529" y="7713"/>
                  <a:pt x="18865" y="7573"/>
                </a:cubicBezTo>
                <a:cubicBezTo>
                  <a:pt x="18202" y="7432"/>
                  <a:pt x="17637" y="7290"/>
                  <a:pt x="17609" y="7257"/>
                </a:cubicBezTo>
                <a:cubicBezTo>
                  <a:pt x="17533" y="7168"/>
                  <a:pt x="17388" y="542"/>
                  <a:pt x="17460" y="448"/>
                </a:cubicBezTo>
                <a:cubicBezTo>
                  <a:pt x="17468" y="437"/>
                  <a:pt x="17521" y="430"/>
                  <a:pt x="17607" y="426"/>
                </a:cubicBezTo>
                <a:close/>
                <a:moveTo>
                  <a:pt x="9862" y="471"/>
                </a:moveTo>
                <a:cubicBezTo>
                  <a:pt x="9766" y="470"/>
                  <a:pt x="9670" y="549"/>
                  <a:pt x="9660" y="706"/>
                </a:cubicBezTo>
                <a:cubicBezTo>
                  <a:pt x="9649" y="877"/>
                  <a:pt x="9687" y="918"/>
                  <a:pt x="9864" y="924"/>
                </a:cubicBezTo>
                <a:cubicBezTo>
                  <a:pt x="10049" y="931"/>
                  <a:pt x="10079" y="900"/>
                  <a:pt x="10066" y="709"/>
                </a:cubicBezTo>
                <a:cubicBezTo>
                  <a:pt x="10056" y="551"/>
                  <a:pt x="9959" y="471"/>
                  <a:pt x="9862" y="471"/>
                </a:cubicBezTo>
                <a:close/>
                <a:moveTo>
                  <a:pt x="7279" y="963"/>
                </a:moveTo>
                <a:cubicBezTo>
                  <a:pt x="7073" y="973"/>
                  <a:pt x="7035" y="1006"/>
                  <a:pt x="7064" y="1149"/>
                </a:cubicBezTo>
                <a:cubicBezTo>
                  <a:pt x="7083" y="1245"/>
                  <a:pt x="7125" y="1302"/>
                  <a:pt x="7157" y="1276"/>
                </a:cubicBezTo>
                <a:cubicBezTo>
                  <a:pt x="7190" y="1249"/>
                  <a:pt x="7239" y="1275"/>
                  <a:pt x="7266" y="1331"/>
                </a:cubicBezTo>
                <a:cubicBezTo>
                  <a:pt x="7340" y="1488"/>
                  <a:pt x="7480" y="1383"/>
                  <a:pt x="7506" y="1154"/>
                </a:cubicBezTo>
                <a:cubicBezTo>
                  <a:pt x="7526" y="977"/>
                  <a:pt x="7496" y="953"/>
                  <a:pt x="7279" y="963"/>
                </a:cubicBezTo>
                <a:close/>
                <a:moveTo>
                  <a:pt x="4414" y="1362"/>
                </a:moveTo>
                <a:cubicBezTo>
                  <a:pt x="4373" y="1369"/>
                  <a:pt x="4329" y="1450"/>
                  <a:pt x="4312" y="1597"/>
                </a:cubicBezTo>
                <a:cubicBezTo>
                  <a:pt x="4297" y="1734"/>
                  <a:pt x="4328" y="1805"/>
                  <a:pt x="4404" y="1805"/>
                </a:cubicBezTo>
                <a:cubicBezTo>
                  <a:pt x="4481" y="1805"/>
                  <a:pt x="4514" y="1726"/>
                  <a:pt x="4504" y="1564"/>
                </a:cubicBezTo>
                <a:cubicBezTo>
                  <a:pt x="4495" y="1421"/>
                  <a:pt x="4455" y="1355"/>
                  <a:pt x="4414" y="1362"/>
                </a:cubicBezTo>
                <a:close/>
                <a:moveTo>
                  <a:pt x="1335" y="1805"/>
                </a:moveTo>
                <a:cubicBezTo>
                  <a:pt x="1267" y="1805"/>
                  <a:pt x="1227" y="1894"/>
                  <a:pt x="1227" y="2043"/>
                </a:cubicBezTo>
                <a:cubicBezTo>
                  <a:pt x="1227" y="2191"/>
                  <a:pt x="1267" y="2281"/>
                  <a:pt x="1335" y="2281"/>
                </a:cubicBezTo>
                <a:cubicBezTo>
                  <a:pt x="1404" y="2281"/>
                  <a:pt x="1446" y="2191"/>
                  <a:pt x="1446" y="2043"/>
                </a:cubicBezTo>
                <a:cubicBezTo>
                  <a:pt x="1446" y="1894"/>
                  <a:pt x="1404" y="1805"/>
                  <a:pt x="1335" y="1805"/>
                </a:cubicBezTo>
                <a:close/>
                <a:moveTo>
                  <a:pt x="21417" y="4008"/>
                </a:moveTo>
                <a:cubicBezTo>
                  <a:pt x="21382" y="4025"/>
                  <a:pt x="21355" y="4104"/>
                  <a:pt x="21355" y="4238"/>
                </a:cubicBezTo>
                <a:cubicBezTo>
                  <a:pt x="21355" y="4386"/>
                  <a:pt x="21398" y="4476"/>
                  <a:pt x="21466" y="4476"/>
                </a:cubicBezTo>
                <a:cubicBezTo>
                  <a:pt x="21584" y="4476"/>
                  <a:pt x="21600" y="4388"/>
                  <a:pt x="21530" y="4149"/>
                </a:cubicBezTo>
                <a:cubicBezTo>
                  <a:pt x="21496" y="4033"/>
                  <a:pt x="21452" y="3990"/>
                  <a:pt x="21417" y="4008"/>
                </a:cubicBezTo>
                <a:close/>
                <a:moveTo>
                  <a:pt x="1033" y="7149"/>
                </a:moveTo>
                <a:cubicBezTo>
                  <a:pt x="901" y="7149"/>
                  <a:pt x="861" y="7201"/>
                  <a:pt x="861" y="7368"/>
                </a:cubicBezTo>
                <a:cubicBezTo>
                  <a:pt x="861" y="7533"/>
                  <a:pt x="901" y="7585"/>
                  <a:pt x="1025" y="7581"/>
                </a:cubicBezTo>
                <a:cubicBezTo>
                  <a:pt x="1116" y="7578"/>
                  <a:pt x="1232" y="7542"/>
                  <a:pt x="1284" y="7498"/>
                </a:cubicBezTo>
                <a:cubicBezTo>
                  <a:pt x="1422" y="7383"/>
                  <a:pt x="1254" y="7149"/>
                  <a:pt x="1033" y="7149"/>
                </a:cubicBezTo>
                <a:close/>
                <a:moveTo>
                  <a:pt x="21366" y="7647"/>
                </a:moveTo>
                <a:cubicBezTo>
                  <a:pt x="21195" y="7654"/>
                  <a:pt x="21165" y="7692"/>
                  <a:pt x="21189" y="7861"/>
                </a:cubicBezTo>
                <a:cubicBezTo>
                  <a:pt x="21209" y="7995"/>
                  <a:pt x="21281" y="8069"/>
                  <a:pt x="21398" y="8082"/>
                </a:cubicBezTo>
                <a:cubicBezTo>
                  <a:pt x="21541" y="8097"/>
                  <a:pt x="21574" y="8055"/>
                  <a:pt x="21574" y="7869"/>
                </a:cubicBezTo>
                <a:cubicBezTo>
                  <a:pt x="21574" y="7677"/>
                  <a:pt x="21538" y="7641"/>
                  <a:pt x="21366" y="7647"/>
                </a:cubicBezTo>
                <a:close/>
                <a:moveTo>
                  <a:pt x="527" y="11107"/>
                </a:moveTo>
                <a:cubicBezTo>
                  <a:pt x="483" y="11113"/>
                  <a:pt x="430" y="11128"/>
                  <a:pt x="366" y="11152"/>
                </a:cubicBezTo>
                <a:cubicBezTo>
                  <a:pt x="226" y="11204"/>
                  <a:pt x="114" y="11198"/>
                  <a:pt x="68" y="11138"/>
                </a:cubicBezTo>
                <a:cubicBezTo>
                  <a:pt x="46" y="11109"/>
                  <a:pt x="23" y="11109"/>
                  <a:pt x="0" y="11121"/>
                </a:cubicBezTo>
                <a:lnTo>
                  <a:pt x="0" y="11384"/>
                </a:lnTo>
                <a:cubicBezTo>
                  <a:pt x="29" y="11388"/>
                  <a:pt x="60" y="11396"/>
                  <a:pt x="85" y="11414"/>
                </a:cubicBezTo>
                <a:cubicBezTo>
                  <a:pt x="143" y="11457"/>
                  <a:pt x="309" y="11492"/>
                  <a:pt x="453" y="11492"/>
                </a:cubicBezTo>
                <a:cubicBezTo>
                  <a:pt x="650" y="11492"/>
                  <a:pt x="714" y="11453"/>
                  <a:pt x="714" y="11331"/>
                </a:cubicBezTo>
                <a:cubicBezTo>
                  <a:pt x="714" y="11160"/>
                  <a:pt x="661" y="11091"/>
                  <a:pt x="527" y="11107"/>
                </a:cubicBezTo>
                <a:close/>
                <a:moveTo>
                  <a:pt x="21198" y="11165"/>
                </a:moveTo>
                <a:cubicBezTo>
                  <a:pt x="21163" y="11183"/>
                  <a:pt x="21136" y="11265"/>
                  <a:pt x="21136" y="11398"/>
                </a:cubicBezTo>
                <a:cubicBezTo>
                  <a:pt x="21136" y="11546"/>
                  <a:pt x="21176" y="11636"/>
                  <a:pt x="21245" y="11636"/>
                </a:cubicBezTo>
                <a:cubicBezTo>
                  <a:pt x="21363" y="11636"/>
                  <a:pt x="21381" y="11548"/>
                  <a:pt x="21311" y="11309"/>
                </a:cubicBezTo>
                <a:cubicBezTo>
                  <a:pt x="21277" y="11193"/>
                  <a:pt x="21233" y="11148"/>
                  <a:pt x="21198" y="11165"/>
                </a:cubicBezTo>
                <a:close/>
                <a:moveTo>
                  <a:pt x="1544" y="11354"/>
                </a:moveTo>
                <a:cubicBezTo>
                  <a:pt x="1491" y="11372"/>
                  <a:pt x="1446" y="11453"/>
                  <a:pt x="1446" y="11586"/>
                </a:cubicBezTo>
                <a:cubicBezTo>
                  <a:pt x="1446" y="11730"/>
                  <a:pt x="1486" y="11827"/>
                  <a:pt x="1550" y="11827"/>
                </a:cubicBezTo>
                <a:cubicBezTo>
                  <a:pt x="1689" y="11827"/>
                  <a:pt x="1750" y="11689"/>
                  <a:pt x="1695" y="11500"/>
                </a:cubicBezTo>
                <a:cubicBezTo>
                  <a:pt x="1659" y="11379"/>
                  <a:pt x="1597" y="11335"/>
                  <a:pt x="1544" y="11354"/>
                </a:cubicBezTo>
                <a:close/>
                <a:moveTo>
                  <a:pt x="20747" y="14880"/>
                </a:moveTo>
                <a:cubicBezTo>
                  <a:pt x="20526" y="14880"/>
                  <a:pt x="20494" y="14909"/>
                  <a:pt x="20494" y="15123"/>
                </a:cubicBezTo>
                <a:cubicBezTo>
                  <a:pt x="20494" y="15339"/>
                  <a:pt x="20522" y="15365"/>
                  <a:pt x="20724" y="15339"/>
                </a:cubicBezTo>
                <a:cubicBezTo>
                  <a:pt x="20897" y="15317"/>
                  <a:pt x="20959" y="15258"/>
                  <a:pt x="20977" y="15096"/>
                </a:cubicBezTo>
                <a:cubicBezTo>
                  <a:pt x="20997" y="14909"/>
                  <a:pt x="20967" y="14880"/>
                  <a:pt x="20747" y="14880"/>
                </a:cubicBezTo>
                <a:close/>
                <a:moveTo>
                  <a:pt x="1867" y="15453"/>
                </a:moveTo>
                <a:cubicBezTo>
                  <a:pt x="1836" y="15453"/>
                  <a:pt x="1812" y="15559"/>
                  <a:pt x="1812" y="15691"/>
                </a:cubicBezTo>
                <a:cubicBezTo>
                  <a:pt x="1812" y="15911"/>
                  <a:pt x="1943" y="16013"/>
                  <a:pt x="2050" y="15873"/>
                </a:cubicBezTo>
                <a:cubicBezTo>
                  <a:pt x="2102" y="15806"/>
                  <a:pt x="1949" y="15453"/>
                  <a:pt x="1867" y="15453"/>
                </a:cubicBezTo>
                <a:close/>
                <a:moveTo>
                  <a:pt x="18593" y="15738"/>
                </a:moveTo>
                <a:cubicBezTo>
                  <a:pt x="18388" y="15738"/>
                  <a:pt x="18353" y="15764"/>
                  <a:pt x="18417" y="15865"/>
                </a:cubicBezTo>
                <a:cubicBezTo>
                  <a:pt x="18475" y="15957"/>
                  <a:pt x="18473" y="16021"/>
                  <a:pt x="18410" y="16103"/>
                </a:cubicBezTo>
                <a:cubicBezTo>
                  <a:pt x="18344" y="16189"/>
                  <a:pt x="18396" y="16217"/>
                  <a:pt x="18631" y="16217"/>
                </a:cubicBezTo>
                <a:cubicBezTo>
                  <a:pt x="18801" y="16217"/>
                  <a:pt x="18940" y="16176"/>
                  <a:pt x="18940" y="16128"/>
                </a:cubicBezTo>
                <a:cubicBezTo>
                  <a:pt x="18940" y="15858"/>
                  <a:pt x="18834" y="15738"/>
                  <a:pt x="18593" y="15738"/>
                </a:cubicBezTo>
                <a:close/>
                <a:moveTo>
                  <a:pt x="16484" y="16695"/>
                </a:moveTo>
                <a:cubicBezTo>
                  <a:pt x="16277" y="16695"/>
                  <a:pt x="16229" y="16729"/>
                  <a:pt x="16246" y="16862"/>
                </a:cubicBezTo>
                <a:cubicBezTo>
                  <a:pt x="16257" y="16953"/>
                  <a:pt x="16294" y="17054"/>
                  <a:pt x="16326" y="17086"/>
                </a:cubicBezTo>
                <a:cubicBezTo>
                  <a:pt x="16450" y="17204"/>
                  <a:pt x="16743" y="17053"/>
                  <a:pt x="16743" y="16873"/>
                </a:cubicBezTo>
                <a:cubicBezTo>
                  <a:pt x="16743" y="16730"/>
                  <a:pt x="16689" y="16695"/>
                  <a:pt x="16484" y="16695"/>
                </a:cubicBezTo>
                <a:close/>
                <a:moveTo>
                  <a:pt x="13964" y="17653"/>
                </a:moveTo>
                <a:cubicBezTo>
                  <a:pt x="13955" y="17660"/>
                  <a:pt x="13964" y="17700"/>
                  <a:pt x="13985" y="17775"/>
                </a:cubicBezTo>
                <a:cubicBezTo>
                  <a:pt x="14013" y="17871"/>
                  <a:pt x="14036" y="17990"/>
                  <a:pt x="14036" y="18038"/>
                </a:cubicBezTo>
                <a:cubicBezTo>
                  <a:pt x="14036" y="18086"/>
                  <a:pt x="14117" y="18126"/>
                  <a:pt x="14217" y="18126"/>
                </a:cubicBezTo>
                <a:cubicBezTo>
                  <a:pt x="14367" y="18126"/>
                  <a:pt x="14397" y="18081"/>
                  <a:pt x="14385" y="17886"/>
                </a:cubicBezTo>
                <a:cubicBezTo>
                  <a:pt x="14369" y="17636"/>
                  <a:pt x="14296" y="17577"/>
                  <a:pt x="14215" y="17747"/>
                </a:cubicBezTo>
                <a:cubicBezTo>
                  <a:pt x="14183" y="17814"/>
                  <a:pt x="14130" y="17808"/>
                  <a:pt x="14051" y="17725"/>
                </a:cubicBezTo>
                <a:cubicBezTo>
                  <a:pt x="14001" y="17672"/>
                  <a:pt x="13974" y="17646"/>
                  <a:pt x="13964" y="17653"/>
                </a:cubicBezTo>
                <a:close/>
                <a:moveTo>
                  <a:pt x="14345" y="18411"/>
                </a:moveTo>
                <a:cubicBezTo>
                  <a:pt x="14265" y="18412"/>
                  <a:pt x="14215" y="18492"/>
                  <a:pt x="14209" y="18633"/>
                </a:cubicBezTo>
                <a:cubicBezTo>
                  <a:pt x="14200" y="18824"/>
                  <a:pt x="14230" y="18854"/>
                  <a:pt x="14428" y="18840"/>
                </a:cubicBezTo>
                <a:cubicBezTo>
                  <a:pt x="14554" y="18832"/>
                  <a:pt x="14691" y="18811"/>
                  <a:pt x="14732" y="18796"/>
                </a:cubicBezTo>
                <a:cubicBezTo>
                  <a:pt x="14772" y="18782"/>
                  <a:pt x="14820" y="18779"/>
                  <a:pt x="14840" y="18791"/>
                </a:cubicBezTo>
                <a:cubicBezTo>
                  <a:pt x="14860" y="18802"/>
                  <a:pt x="15016" y="18829"/>
                  <a:pt x="15187" y="18849"/>
                </a:cubicBezTo>
                <a:cubicBezTo>
                  <a:pt x="15455" y="18880"/>
                  <a:pt x="15499" y="18860"/>
                  <a:pt x="15499" y="18702"/>
                </a:cubicBezTo>
                <a:cubicBezTo>
                  <a:pt x="15499" y="18450"/>
                  <a:pt x="15413" y="18402"/>
                  <a:pt x="15144" y="18503"/>
                </a:cubicBezTo>
                <a:cubicBezTo>
                  <a:pt x="14993" y="18559"/>
                  <a:pt x="14899" y="18553"/>
                  <a:pt x="14868" y="18486"/>
                </a:cubicBezTo>
                <a:cubicBezTo>
                  <a:pt x="14838" y="18424"/>
                  <a:pt x="14770" y="18469"/>
                  <a:pt x="14693" y="18602"/>
                </a:cubicBezTo>
                <a:cubicBezTo>
                  <a:pt x="14562" y="18830"/>
                  <a:pt x="14361" y="18788"/>
                  <a:pt x="14432" y="18547"/>
                </a:cubicBezTo>
                <a:cubicBezTo>
                  <a:pt x="14456" y="18465"/>
                  <a:pt x="14422" y="18411"/>
                  <a:pt x="14345" y="18411"/>
                </a:cubicBezTo>
                <a:close/>
                <a:moveTo>
                  <a:pt x="11631" y="18813"/>
                </a:moveTo>
                <a:cubicBezTo>
                  <a:pt x="11460" y="18819"/>
                  <a:pt x="11430" y="18857"/>
                  <a:pt x="11455" y="19026"/>
                </a:cubicBezTo>
                <a:cubicBezTo>
                  <a:pt x="11475" y="19160"/>
                  <a:pt x="11544" y="19238"/>
                  <a:pt x="11661" y="19250"/>
                </a:cubicBezTo>
                <a:cubicBezTo>
                  <a:pt x="11804" y="19266"/>
                  <a:pt x="11840" y="19223"/>
                  <a:pt x="11840" y="19037"/>
                </a:cubicBezTo>
                <a:cubicBezTo>
                  <a:pt x="11840" y="18845"/>
                  <a:pt x="11804" y="18806"/>
                  <a:pt x="11631" y="18813"/>
                </a:cubicBezTo>
                <a:close/>
                <a:moveTo>
                  <a:pt x="2160" y="19103"/>
                </a:moveTo>
                <a:cubicBezTo>
                  <a:pt x="2113" y="19112"/>
                  <a:pt x="2061" y="19197"/>
                  <a:pt x="2043" y="19350"/>
                </a:cubicBezTo>
                <a:cubicBezTo>
                  <a:pt x="2028" y="19487"/>
                  <a:pt x="2059" y="19557"/>
                  <a:pt x="2135" y="19557"/>
                </a:cubicBezTo>
                <a:cubicBezTo>
                  <a:pt x="2210" y="19557"/>
                  <a:pt x="2252" y="19471"/>
                  <a:pt x="2252" y="19311"/>
                </a:cubicBezTo>
                <a:cubicBezTo>
                  <a:pt x="2252" y="19162"/>
                  <a:pt x="2208" y="19094"/>
                  <a:pt x="2160" y="19103"/>
                </a:cubicBezTo>
                <a:close/>
                <a:moveTo>
                  <a:pt x="8693" y="19939"/>
                </a:moveTo>
                <a:cubicBezTo>
                  <a:pt x="8652" y="19939"/>
                  <a:pt x="8618" y="19977"/>
                  <a:pt x="8618" y="20025"/>
                </a:cubicBezTo>
                <a:cubicBezTo>
                  <a:pt x="8618" y="20073"/>
                  <a:pt x="8600" y="20180"/>
                  <a:pt x="8576" y="20263"/>
                </a:cubicBezTo>
                <a:cubicBezTo>
                  <a:pt x="8547" y="20362"/>
                  <a:pt x="8571" y="20415"/>
                  <a:pt x="8648" y="20415"/>
                </a:cubicBezTo>
                <a:cubicBezTo>
                  <a:pt x="8725" y="20415"/>
                  <a:pt x="8765" y="20333"/>
                  <a:pt x="8765" y="20177"/>
                </a:cubicBezTo>
                <a:cubicBezTo>
                  <a:pt x="8765" y="20046"/>
                  <a:pt x="8733" y="19939"/>
                  <a:pt x="8693" y="19939"/>
                </a:cubicBezTo>
                <a:close/>
                <a:moveTo>
                  <a:pt x="1531" y="20415"/>
                </a:moveTo>
                <a:cubicBezTo>
                  <a:pt x="1497" y="20415"/>
                  <a:pt x="1471" y="20480"/>
                  <a:pt x="1471" y="20557"/>
                </a:cubicBezTo>
                <a:cubicBezTo>
                  <a:pt x="1471" y="20633"/>
                  <a:pt x="1497" y="20672"/>
                  <a:pt x="1531" y="20645"/>
                </a:cubicBezTo>
                <a:cubicBezTo>
                  <a:pt x="1565" y="20618"/>
                  <a:pt x="1591" y="20556"/>
                  <a:pt x="1591" y="20507"/>
                </a:cubicBezTo>
                <a:cubicBezTo>
                  <a:pt x="1591" y="20457"/>
                  <a:pt x="1565" y="20415"/>
                  <a:pt x="1531" y="20415"/>
                </a:cubicBezTo>
                <a:close/>
                <a:moveTo>
                  <a:pt x="2501" y="20460"/>
                </a:moveTo>
                <a:cubicBezTo>
                  <a:pt x="2473" y="20464"/>
                  <a:pt x="2448" y="20483"/>
                  <a:pt x="2430" y="20521"/>
                </a:cubicBezTo>
                <a:cubicBezTo>
                  <a:pt x="2405" y="20573"/>
                  <a:pt x="2272" y="20593"/>
                  <a:pt x="2135" y="20565"/>
                </a:cubicBezTo>
                <a:cubicBezTo>
                  <a:pt x="1998" y="20536"/>
                  <a:pt x="1884" y="20529"/>
                  <a:pt x="1884" y="20551"/>
                </a:cubicBezTo>
                <a:cubicBezTo>
                  <a:pt x="1884" y="20573"/>
                  <a:pt x="1868" y="20650"/>
                  <a:pt x="1848" y="20720"/>
                </a:cubicBezTo>
                <a:cubicBezTo>
                  <a:pt x="1820" y="20816"/>
                  <a:pt x="1918" y="20849"/>
                  <a:pt x="2250" y="20867"/>
                </a:cubicBezTo>
                <a:cubicBezTo>
                  <a:pt x="2638" y="20887"/>
                  <a:pt x="2690" y="20870"/>
                  <a:pt x="2690" y="20712"/>
                </a:cubicBezTo>
                <a:cubicBezTo>
                  <a:pt x="2690" y="20561"/>
                  <a:pt x="2584" y="20446"/>
                  <a:pt x="2501" y="20460"/>
                </a:cubicBezTo>
                <a:close/>
                <a:moveTo>
                  <a:pt x="5697" y="21276"/>
                </a:moveTo>
                <a:cubicBezTo>
                  <a:pt x="5575" y="21276"/>
                  <a:pt x="5516" y="21454"/>
                  <a:pt x="5558" y="21600"/>
                </a:cubicBezTo>
                <a:lnTo>
                  <a:pt x="5797" y="21600"/>
                </a:lnTo>
                <a:cubicBezTo>
                  <a:pt x="5809" y="21565"/>
                  <a:pt x="5819" y="21526"/>
                  <a:pt x="5824" y="21481"/>
                </a:cubicBezTo>
                <a:cubicBezTo>
                  <a:pt x="5842" y="21325"/>
                  <a:pt x="5810" y="21276"/>
                  <a:pt x="5697" y="21276"/>
                </a:cubicBezTo>
                <a:close/>
              </a:path>
            </a:pathLst>
          </a:custGeom>
          <a:ln w="12700">
            <a:miter lim="400000"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413D9E-9C47-724D-9218-3C80EF1449F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47800" y="3028950"/>
            <a:ext cx="76200" cy="77500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65472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57832A-D155-6A4F-BFD6-C8B748B9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Diamagnetism in high beta fusion devices</a:t>
            </a:r>
          </a:p>
        </p:txBody>
      </p:sp>
      <p:pic>
        <p:nvPicPr>
          <p:cNvPr id="3073" name="Picture 1" descr="page19image49728976">
            <a:extLst>
              <a:ext uri="{FF2B5EF4-FFF2-40B4-BE49-F238E27FC236}">
                <a16:creationId xmlns:a16="http://schemas.microsoft.com/office/drawing/2014/main" id="{2BCCF7C9-8A4E-D64D-9262-D501E4595D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96516"/>
            <a:ext cx="5101065" cy="37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23image49778544">
            <a:extLst>
              <a:ext uri="{FF2B5EF4-FFF2-40B4-BE49-F238E27FC236}">
                <a16:creationId xmlns:a16="http://schemas.microsoft.com/office/drawing/2014/main" id="{4E290BD1-CD55-3E45-9244-E814CF604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0" r="16777" b="-4110"/>
          <a:stretch/>
        </p:blipFill>
        <p:spPr bwMode="auto">
          <a:xfrm>
            <a:off x="0" y="896516"/>
            <a:ext cx="3657600" cy="37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BC9E86-F429-8645-AE3E-F74439DB24A0}"/>
              </a:ext>
            </a:extLst>
          </p:cNvPr>
          <p:cNvSpPr/>
          <p:nvPr/>
        </p:nvSpPr>
        <p:spPr>
          <a:xfrm>
            <a:off x="0" y="465621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Park, J.,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Lapenta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G., Gonzalez-Herrero, D., &amp; Krall, N. (2019). Discovery of an Electron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Gyroradius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Scale Current Layer Its Relevance to Magnetic Fusion Energy, Earth Magnetosphere and Sunspots. </a:t>
            </a:r>
            <a:r>
              <a:rPr lang="en-US" sz="1100" i="1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 preprint arXiv:1901.08041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0578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7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4" cstate="print">
            <a:lum bright="58000" contrast="-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43525" y="914400"/>
            <a:ext cx="2114550" cy="290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5731380" y="942749"/>
          <a:ext cx="1644482" cy="1075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Equation" r:id="rId6" imgW="1244554" imgH="812433" progId="Equation.3">
                  <p:embed/>
                </p:oleObj>
              </mc:Choice>
              <mc:Fallback>
                <p:oleObj name="Equation" r:id="rId6" imgW="1244554" imgH="812433" progId="Equation.3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380" y="942749"/>
                        <a:ext cx="1644482" cy="10756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18"/>
          <p:cNvPicPr>
            <a:picLocks noChangeAspect="1" noChangeArrowheads="1"/>
          </p:cNvPicPr>
          <p:nvPr/>
        </p:nvPicPr>
        <p:blipFill>
          <a:blip r:embed="rId8" cstate="print">
            <a:lum bright="64000" contrast="-46000"/>
          </a:blip>
          <a:srcRect/>
          <a:stretch>
            <a:fillRect/>
          </a:stretch>
        </p:blipFill>
        <p:spPr bwMode="auto">
          <a:xfrm>
            <a:off x="1699023" y="932260"/>
            <a:ext cx="2145506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741" y="159549"/>
            <a:ext cx="6172200" cy="57864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Full Kinetic model: particle in cell</a:t>
            </a:r>
          </a:p>
        </p:txBody>
      </p:sp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1940161" y="932260"/>
          <a:ext cx="1718580" cy="153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" name="Equation" r:id="rId9" imgW="1396678" imgH="1244554" progId="Equation.3">
                  <p:embed/>
                </p:oleObj>
              </mc:Choice>
              <mc:Fallback>
                <p:oleObj name="Equation" r:id="rId9" imgW="1396678" imgH="1244554" progId="Equation.3">
                  <p:embed/>
                  <p:pic>
                    <p:nvPicPr>
                      <p:cNvPr id="10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0161" y="932260"/>
                        <a:ext cx="1718580" cy="1530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Oval 19"/>
          <p:cNvSpPr>
            <a:spLocks noChangeArrowheads="1"/>
          </p:cNvSpPr>
          <p:nvPr/>
        </p:nvSpPr>
        <p:spPr bwMode="auto">
          <a:xfrm>
            <a:off x="3496731" y="2115679"/>
            <a:ext cx="165262" cy="222296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5" name="Oval 20"/>
          <p:cNvSpPr>
            <a:spLocks noChangeArrowheads="1"/>
          </p:cNvSpPr>
          <p:nvPr/>
        </p:nvSpPr>
        <p:spPr bwMode="auto">
          <a:xfrm>
            <a:off x="2541206" y="968060"/>
            <a:ext cx="151542" cy="19420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6" name="Oval 21"/>
          <p:cNvSpPr>
            <a:spLocks noChangeArrowheads="1"/>
          </p:cNvSpPr>
          <p:nvPr/>
        </p:nvSpPr>
        <p:spPr bwMode="auto">
          <a:xfrm>
            <a:off x="6529796" y="1624845"/>
            <a:ext cx="228600" cy="32266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7" name="Oval 22"/>
          <p:cNvSpPr>
            <a:spLocks noChangeArrowheads="1"/>
          </p:cNvSpPr>
          <p:nvPr/>
        </p:nvSpPr>
        <p:spPr bwMode="auto">
          <a:xfrm>
            <a:off x="7083119" y="1618348"/>
            <a:ext cx="215504" cy="32266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9" name="Line 24"/>
          <p:cNvSpPr>
            <a:spLocks noChangeShapeType="1"/>
          </p:cNvSpPr>
          <p:nvPr/>
        </p:nvSpPr>
        <p:spPr bwMode="auto">
          <a:xfrm flipV="1">
            <a:off x="2690612" y="1058030"/>
            <a:ext cx="104140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0" name="Line 25"/>
          <p:cNvSpPr>
            <a:spLocks noChangeShapeType="1"/>
          </p:cNvSpPr>
          <p:nvPr/>
        </p:nvSpPr>
        <p:spPr bwMode="auto">
          <a:xfrm>
            <a:off x="3643946" y="2210783"/>
            <a:ext cx="4192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1" name="Line 26"/>
          <p:cNvSpPr>
            <a:spLocks noChangeShapeType="1"/>
          </p:cNvSpPr>
          <p:nvPr/>
        </p:nvSpPr>
        <p:spPr bwMode="auto">
          <a:xfrm flipH="1">
            <a:off x="5815606" y="1874525"/>
            <a:ext cx="769144" cy="30599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2" name="Line 27"/>
          <p:cNvSpPr>
            <a:spLocks noChangeShapeType="1"/>
          </p:cNvSpPr>
          <p:nvPr/>
        </p:nvSpPr>
        <p:spPr bwMode="auto">
          <a:xfrm flipH="1">
            <a:off x="6477040" y="1893382"/>
            <a:ext cx="642938" cy="30599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3" name="AutoShape 28"/>
          <p:cNvSpPr>
            <a:spLocks noChangeArrowheads="1"/>
          </p:cNvSpPr>
          <p:nvPr/>
        </p:nvSpPr>
        <p:spPr bwMode="auto">
          <a:xfrm>
            <a:off x="3844528" y="1561198"/>
            <a:ext cx="1510904" cy="457200"/>
          </a:xfrm>
          <a:prstGeom prst="leftRightArrow">
            <a:avLst>
              <a:gd name="adj1" fmla="val 50000"/>
              <a:gd name="adj2" fmla="val 66094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4" name="Text Box 29"/>
          <p:cNvSpPr txBox="1">
            <a:spLocks noChangeArrowheads="1"/>
          </p:cNvSpPr>
          <p:nvPr/>
        </p:nvSpPr>
        <p:spPr bwMode="auto">
          <a:xfrm>
            <a:off x="4163616" y="1618348"/>
            <a:ext cx="79618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</a:p>
        </p:txBody>
      </p:sp>
      <p:sp>
        <p:nvSpPr>
          <p:cNvPr id="12" name="Oval 11"/>
          <p:cNvSpPr/>
          <p:nvPr/>
        </p:nvSpPr>
        <p:spPr>
          <a:xfrm>
            <a:off x="1802467" y="2710840"/>
            <a:ext cx="954259" cy="936527"/>
          </a:xfrm>
          <a:prstGeom prst="ellipse">
            <a:avLst/>
          </a:prstGeom>
          <a:solidFill>
            <a:schemeClr val="tx2">
              <a:lumMod val="60000"/>
              <a:lumOff val="40000"/>
              <a:alpha val="34000"/>
            </a:schemeClr>
          </a:solidFill>
          <a:ln>
            <a:solidFill>
              <a:srgbClr val="2A477F">
                <a:alpha val="9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1073" y="2980396"/>
            <a:ext cx="68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ρ,J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>
            <a:cxnSpLocks/>
            <a:stCxn id="12" idx="5"/>
          </p:cNvCxnSpPr>
          <p:nvPr/>
        </p:nvCxnSpPr>
        <p:spPr>
          <a:xfrm>
            <a:off x="2616978" y="3510216"/>
            <a:ext cx="1192051" cy="5173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6332679" y="2687767"/>
            <a:ext cx="954259" cy="936527"/>
          </a:xfrm>
          <a:prstGeom prst="ellipse">
            <a:avLst/>
          </a:prstGeom>
          <a:solidFill>
            <a:schemeClr val="tx2">
              <a:lumMod val="60000"/>
              <a:lumOff val="40000"/>
              <a:alpha val="34000"/>
            </a:schemeClr>
          </a:solidFill>
          <a:ln>
            <a:solidFill>
              <a:srgbClr val="2A477F">
                <a:alpha val="9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E,B</a:t>
            </a:r>
          </a:p>
        </p:txBody>
      </p:sp>
      <p:cxnSp>
        <p:nvCxnSpPr>
          <p:cNvPr id="93" name="Straight Arrow Connector 92"/>
          <p:cNvCxnSpPr>
            <a:cxnSpLocks/>
          </p:cNvCxnSpPr>
          <p:nvPr/>
        </p:nvCxnSpPr>
        <p:spPr>
          <a:xfrm flipH="1">
            <a:off x="5172388" y="3371552"/>
            <a:ext cx="1257183" cy="656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68718" y="351490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Maxwell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71689" y="3514903"/>
            <a:ext cx="93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EFF844-8E61-C14F-AC88-1954E67B2BF9}"/>
              </a:ext>
            </a:extLst>
          </p:cNvPr>
          <p:cNvSpPr/>
          <p:nvPr/>
        </p:nvSpPr>
        <p:spPr bwMode="auto">
          <a:xfrm>
            <a:off x="3966797" y="3865901"/>
            <a:ext cx="1118387" cy="106804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0C9B6A-38E4-1B4B-9D0C-8F1F75E06E78}"/>
              </a:ext>
            </a:extLst>
          </p:cNvPr>
          <p:cNvSpPr/>
          <p:nvPr/>
        </p:nvSpPr>
        <p:spPr bwMode="auto">
          <a:xfrm>
            <a:off x="4599980" y="4235232"/>
            <a:ext cx="92963" cy="900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0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782536-F928-1247-8CFE-06255F84E2C3}"/>
              </a:ext>
            </a:extLst>
          </p:cNvPr>
          <p:cNvCxnSpPr>
            <a:cxnSpLocks/>
            <a:stCxn id="3" idx="7"/>
          </p:cNvCxnSpPr>
          <p:nvPr/>
        </p:nvCxnSpPr>
        <p:spPr bwMode="auto">
          <a:xfrm flipV="1">
            <a:off x="4679329" y="3865902"/>
            <a:ext cx="390304" cy="38251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25C5C8-E86F-124C-88BC-DB8DC3CFD882}"/>
              </a:ext>
            </a:extLst>
          </p:cNvPr>
          <p:cNvCxnSpPr>
            <a:stCxn id="3" idx="1"/>
          </p:cNvCxnSpPr>
          <p:nvPr/>
        </p:nvCxnSpPr>
        <p:spPr bwMode="auto">
          <a:xfrm flipH="1" flipV="1">
            <a:off x="3966797" y="3865901"/>
            <a:ext cx="646797" cy="38251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DB302E6-1825-A647-868C-17EF2777AEF3}"/>
              </a:ext>
            </a:extLst>
          </p:cNvPr>
          <p:cNvCxnSpPr>
            <a:stCxn id="3" idx="5"/>
          </p:cNvCxnSpPr>
          <p:nvPr/>
        </p:nvCxnSpPr>
        <p:spPr bwMode="auto">
          <a:xfrm>
            <a:off x="4679329" y="4312052"/>
            <a:ext cx="390304" cy="62189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471648E-0EE6-BB47-9DED-54410F1DD84B}"/>
              </a:ext>
            </a:extLst>
          </p:cNvPr>
          <p:cNvCxnSpPr>
            <a:stCxn id="3" idx="3"/>
          </p:cNvCxnSpPr>
          <p:nvPr/>
        </p:nvCxnSpPr>
        <p:spPr bwMode="auto">
          <a:xfrm flipH="1">
            <a:off x="3966797" y="4312052"/>
            <a:ext cx="646797" cy="62189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5B1A25FC-5DFF-0F40-B9C7-13B34460AC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6833" y="4139312"/>
            <a:ext cx="2387600" cy="7112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CAF16E6-0AFE-754B-8502-C6327EFB93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6321" y="4166579"/>
            <a:ext cx="25146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51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3" name="Picture 7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60" y="1414376"/>
            <a:ext cx="1295400" cy="177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" name="Text Box 2"/>
          <p:cNvSpPr txBox="1">
            <a:spLocks noChangeArrowheads="1"/>
          </p:cNvSpPr>
          <p:nvPr/>
        </p:nvSpPr>
        <p:spPr bwMode="auto">
          <a:xfrm>
            <a:off x="1325761" y="166092"/>
            <a:ext cx="62900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Arial" charset="0"/>
              </a:rPr>
              <a:t>Explicit Computational approach</a:t>
            </a:r>
          </a:p>
        </p:txBody>
      </p:sp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4" y="1299563"/>
            <a:ext cx="1330191" cy="178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Line 9"/>
          <p:cNvSpPr>
            <a:spLocks noChangeShapeType="1"/>
          </p:cNvSpPr>
          <p:nvPr/>
        </p:nvSpPr>
        <p:spPr bwMode="auto">
          <a:xfrm flipH="1">
            <a:off x="609600" y="864531"/>
            <a:ext cx="13382" cy="49675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5290" y="755910"/>
            <a:ext cx="11898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T=0</a:t>
            </a:r>
          </a:p>
        </p:txBody>
      </p:sp>
      <p:pic>
        <p:nvPicPr>
          <p:cNvPr id="1024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68" y="1776413"/>
            <a:ext cx="1330193" cy="178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Line 14"/>
          <p:cNvSpPr>
            <a:spLocks noChangeShapeType="1"/>
          </p:cNvSpPr>
          <p:nvPr/>
        </p:nvSpPr>
        <p:spPr bwMode="auto">
          <a:xfrm>
            <a:off x="1268437" y="2602223"/>
            <a:ext cx="1128139" cy="6812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sp>
        <p:nvSpPr>
          <p:cNvPr id="10247" name="Line 15"/>
          <p:cNvSpPr>
            <a:spLocks noChangeShapeType="1"/>
          </p:cNvSpPr>
          <p:nvPr/>
        </p:nvSpPr>
        <p:spPr bwMode="auto">
          <a:xfrm>
            <a:off x="3180521" y="2707851"/>
            <a:ext cx="1600199" cy="939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  <p:sp>
        <p:nvSpPr>
          <p:cNvPr id="10249" name="Text Box 18"/>
          <p:cNvSpPr txBox="1">
            <a:spLocks noChangeArrowheads="1"/>
          </p:cNvSpPr>
          <p:nvPr/>
        </p:nvSpPr>
        <p:spPr bwMode="auto">
          <a:xfrm>
            <a:off x="3724143" y="1143696"/>
            <a:ext cx="1416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T=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Symbol" charset="0"/>
              </a:rPr>
              <a:t>t</a:t>
            </a:r>
          </a:p>
        </p:txBody>
      </p:sp>
      <p:sp>
        <p:nvSpPr>
          <p:cNvPr id="10250" name="Text Box 19"/>
          <p:cNvSpPr txBox="1">
            <a:spLocks noChangeArrowheads="1"/>
          </p:cNvSpPr>
          <p:nvPr/>
        </p:nvSpPr>
        <p:spPr bwMode="auto">
          <a:xfrm>
            <a:off x="7670496" y="1513028"/>
            <a:ext cx="1679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T=2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Symbol" charset="0"/>
              </a:rPr>
              <a:t>t</a:t>
            </a:r>
          </a:p>
        </p:txBody>
      </p:sp>
      <p:sp>
        <p:nvSpPr>
          <p:cNvPr id="10252" name="Text Box 21"/>
          <p:cNvSpPr txBox="1">
            <a:spLocks noChangeArrowheads="1"/>
          </p:cNvSpPr>
          <p:nvPr/>
        </p:nvSpPr>
        <p:spPr bwMode="auto">
          <a:xfrm>
            <a:off x="2667000" y="3887862"/>
            <a:ext cx="55272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Operations:</a:t>
            </a:r>
          </a:p>
          <a:p>
            <a:pPr eaLnBrk="1" hangingPunct="1">
              <a:buFontTx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Solve Newton equations in previous electromagnetic fields</a:t>
            </a:r>
          </a:p>
          <a:p>
            <a:pPr eaLnBrk="1" hangingPunct="1">
              <a:buFontTx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Solve Maxwell equations with previous particle positions  </a:t>
            </a:r>
          </a:p>
          <a:p>
            <a:pPr eaLnBrk="1" hangingPunct="1"/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0264" name="Picture 7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72" y="2085108"/>
            <a:ext cx="1295400" cy="177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15">
            <a:extLst>
              <a:ext uri="{FF2B5EF4-FFF2-40B4-BE49-F238E27FC236}">
                <a16:creationId xmlns:a16="http://schemas.microsoft.com/office/drawing/2014/main" id="{D3DB0833-4338-5140-B174-9C9B539D36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5348" y="3370319"/>
            <a:ext cx="1600199" cy="939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7835120"/>
      </p:ext>
    </p:extLst>
  </p:cSld>
  <p:clrMapOvr>
    <a:masterClrMapping/>
  </p:clrMapOvr>
</p:sld>
</file>

<file path=ppt/theme/theme1.xml><?xml version="1.0" encoding="utf-8"?>
<a:theme xmlns:a="http://schemas.openxmlformats.org/drawingml/2006/main" name="swif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80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8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80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80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swiff.pot</Template>
  <TotalTime>6721</TotalTime>
  <Words>1242</Words>
  <Application>Microsoft Macintosh PowerPoint</Application>
  <PresentationFormat>On-screen Show (16:9)</PresentationFormat>
  <Paragraphs>252</Paragraphs>
  <Slides>27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Open Sans</vt:lpstr>
      <vt:lpstr>Times</vt:lpstr>
      <vt:lpstr>Times New Roman</vt:lpstr>
      <vt:lpstr>swiff</vt:lpstr>
      <vt:lpstr>Equation</vt:lpstr>
      <vt:lpstr>PowerPoint Presentation</vt:lpstr>
      <vt:lpstr>Need for coupling micro-macro scales to study reconnection</vt:lpstr>
      <vt:lpstr>Need to go beyond MHD and to couple multiple scales</vt:lpstr>
      <vt:lpstr>Electron  complex physics</vt:lpstr>
      <vt:lpstr>Complexity of the electron distribution: A machine learning approach</vt:lpstr>
      <vt:lpstr>Role of electrons in turbulent cascade</vt:lpstr>
      <vt:lpstr>Diamagnetism in high beta fusion devices</vt:lpstr>
      <vt:lpstr>Full Kinetic model: particle in cell</vt:lpstr>
      <vt:lpstr>PowerPoint Presentation</vt:lpstr>
      <vt:lpstr>Limits of the Explicit method</vt:lpstr>
      <vt:lpstr>Aliasing: finite grid instability</vt:lpstr>
      <vt:lpstr>The challenge in modeling space plasmas: multiple scales</vt:lpstr>
      <vt:lpstr>PowerPoint Presentation</vt:lpstr>
      <vt:lpstr>The challenge in modeling space plasmas: multiple scales</vt:lpstr>
      <vt:lpstr>PowerPoint Presentation</vt:lpstr>
      <vt:lpstr>Full Kinetic model: implicit particle in cell</vt:lpstr>
      <vt:lpstr>Full Kinetic model: implicit moment method</vt:lpstr>
      <vt:lpstr>The challenge in modeling space plasmas: multiple scales</vt:lpstr>
      <vt:lpstr>New Method: ECSim</vt:lpstr>
      <vt:lpstr>Semi implicit energy conserving</vt:lpstr>
      <vt:lpstr>ECsim: increased stability removes the need for smoothing</vt:lpstr>
      <vt:lpstr>Example 2: Reconnection in the solar wind</vt:lpstr>
      <vt:lpstr>Applications of the ECsim approach</vt:lpstr>
      <vt:lpstr>Plasma turbulence: full PIC versus hybrid</vt:lpstr>
      <vt:lpstr>ECsim-CYL: a 2D cylindrical geometry semi-implicit PIC:  spherical free expansion of a plasma sphere</vt:lpstr>
      <vt:lpstr>ECSim-CYL simulation of diamagnetism in a high beta fusion device</vt:lpstr>
      <vt:lpstr>Summary</vt:lpstr>
    </vt:vector>
  </TitlesOfParts>
  <Company>giovanni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Giovanni Lapenta, L. Bettarini, M. Skender Centrum voor Plasma-Astrofysica Departement Wiskunde Katholieke Universiteit Leuven BELGIUM </dc:title>
  <cp:lastModifiedBy>Microsoft Office User</cp:lastModifiedBy>
  <cp:revision>693</cp:revision>
  <dcterms:modified xsi:type="dcterms:W3CDTF">2019-10-07T13:12:24Z</dcterms:modified>
</cp:coreProperties>
</file>