
<file path=[Content_Types].xml><?xml version="1.0" encoding="utf-8"?>
<Types xmlns="http://schemas.openxmlformats.org/package/2006/content-types">
  <Default Extension="png" ContentType="image/png"/>
  <Default Extension="pdf" ContentType="application/pdf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7"/>
  </p:notesMasterIdLst>
  <p:handoutMasterIdLst>
    <p:handoutMasterId r:id="rId58"/>
  </p:handoutMasterIdLst>
  <p:sldIdLst>
    <p:sldId id="262" r:id="rId2"/>
    <p:sldId id="322" r:id="rId3"/>
    <p:sldId id="263" r:id="rId4"/>
    <p:sldId id="332" r:id="rId5"/>
    <p:sldId id="330" r:id="rId6"/>
    <p:sldId id="331" r:id="rId7"/>
    <p:sldId id="265" r:id="rId8"/>
    <p:sldId id="266" r:id="rId9"/>
    <p:sldId id="264" r:id="rId10"/>
    <p:sldId id="333" r:id="rId11"/>
    <p:sldId id="334" r:id="rId12"/>
    <p:sldId id="303" r:id="rId13"/>
    <p:sldId id="304" r:id="rId14"/>
    <p:sldId id="267" r:id="rId15"/>
    <p:sldId id="268" r:id="rId16"/>
    <p:sldId id="270" r:id="rId17"/>
    <p:sldId id="271" r:id="rId18"/>
    <p:sldId id="344" r:id="rId19"/>
    <p:sldId id="272" r:id="rId20"/>
    <p:sldId id="273" r:id="rId21"/>
    <p:sldId id="345" r:id="rId22"/>
    <p:sldId id="292" r:id="rId23"/>
    <p:sldId id="346" r:id="rId24"/>
    <p:sldId id="293" r:id="rId25"/>
    <p:sldId id="274" r:id="rId26"/>
    <p:sldId id="305" r:id="rId27"/>
    <p:sldId id="269" r:id="rId28"/>
    <p:sldId id="291" r:id="rId29"/>
    <p:sldId id="347" r:id="rId30"/>
    <p:sldId id="348" r:id="rId31"/>
    <p:sldId id="349" r:id="rId32"/>
    <p:sldId id="350" r:id="rId33"/>
    <p:sldId id="308" r:id="rId34"/>
    <p:sldId id="275" r:id="rId35"/>
    <p:sldId id="276" r:id="rId36"/>
    <p:sldId id="277" r:id="rId37"/>
    <p:sldId id="278" r:id="rId38"/>
    <p:sldId id="325" r:id="rId39"/>
    <p:sldId id="351" r:id="rId40"/>
    <p:sldId id="295" r:id="rId41"/>
    <p:sldId id="323" r:id="rId42"/>
    <p:sldId id="296" r:id="rId43"/>
    <p:sldId id="320" r:id="rId44"/>
    <p:sldId id="355" r:id="rId45"/>
    <p:sldId id="316" r:id="rId46"/>
    <p:sldId id="317" r:id="rId47"/>
    <p:sldId id="353" r:id="rId48"/>
    <p:sldId id="354" r:id="rId49"/>
    <p:sldId id="329" r:id="rId50"/>
    <p:sldId id="326" r:id="rId51"/>
    <p:sldId id="337" r:id="rId52"/>
    <p:sldId id="338" r:id="rId53"/>
    <p:sldId id="335" r:id="rId54"/>
    <p:sldId id="319" r:id="rId55"/>
    <p:sldId id="279" r:id="rId56"/>
  </p:sldIdLst>
  <p:sldSz cx="9144000" cy="5715000" type="screen16x1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50D9"/>
    <a:srgbClr val="003BA3"/>
    <a:srgbClr val="251D7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4074" autoAdjust="0"/>
    <p:restoredTop sz="94660"/>
  </p:normalViewPr>
  <p:slideViewPr>
    <p:cSldViewPr snapToGrid="0" snapToObjects="1">
      <p:cViewPr varScale="1">
        <p:scale>
          <a:sx n="114" d="100"/>
          <a:sy n="114" d="100"/>
        </p:scale>
        <p:origin x="160" y="848"/>
      </p:cViewPr>
      <p:guideLst>
        <p:guide orient="horz" pos="180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61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FC5B56-155A-8A4F-A200-15510EAC000D}" type="datetime1">
              <a:rPr lang="en-US" smtClean="0"/>
              <a:t>10/7/19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/>
              <a:t>Los Alamos National Laboratory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3DA938-9C0B-3841-966A-9297D5C049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109318"/>
      </p:ext>
    </p:extLst>
  </p:cSld>
  <p:clrMap bg1="lt1" tx1="dk1" bg2="lt2" tx2="dk2" accent1="accent1" accent2="accent2" accent3="accent3" accent4="accent4" accent5="accent5" accent6="accent6" hlink="hlink" folHlink="folHlink"/>
  <p:hf hd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0232FE-02A3-6D41-B422-B15757ACBFED}" type="datetime1">
              <a:rPr lang="en-US" smtClean="0"/>
              <a:t>10/7/19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/>
              <a:t>Los Alamos National Laboratory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4268CE-33B7-7549-BEF6-7F438D74AB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839167"/>
      </p:ext>
    </p:extLst>
  </p:cSld>
  <p:clrMap bg1="lt1" tx1="dk1" bg2="lt2" tx2="dk2" accent1="accent1" accent2="accent2" accent3="accent3" accent4="accent4" accent5="accent5" accent6="accent6" hlink="hlink" folHlink="folHlink"/>
  <p:hf hdr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20 seconds</a:t>
            </a:r>
          </a:p>
        </p:txBody>
      </p:sp>
    </p:spTree>
    <p:extLst>
      <p:ext uri="{BB962C8B-B14F-4D97-AF65-F5344CB8AC3E}">
        <p14:creationId xmlns:p14="http://schemas.microsoft.com/office/powerpoint/2010/main" val="300007100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C8A4FDC-E2AE-4D95-901B-872A03687702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675D16EC-E944-4313-801C-5BDD8CFA00C4}" type="slidenum">
              <a:rPr lang="en-US" altLang="en-US"/>
              <a:pPr/>
              <a:t>33</a:t>
            </a:fld>
            <a:endParaRPr lang="en-US" altLang="en-US"/>
          </a:p>
        </p:txBody>
      </p:sp>
      <p:sp>
        <p:nvSpPr>
          <p:cNvPr id="44033" name="Rectangle 1">
            <a:extLst>
              <a:ext uri="{FF2B5EF4-FFF2-40B4-BE49-F238E27FC236}">
                <a16:creationId xmlns:a16="http://schemas.microsoft.com/office/drawing/2014/main" id="{835054B2-3794-4B50-9055-7040E3356989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715963" y="706438"/>
            <a:ext cx="5576887" cy="34861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4034" name="Rectangle 2">
            <a:extLst>
              <a:ext uri="{FF2B5EF4-FFF2-40B4-BE49-F238E27FC236}">
                <a16:creationId xmlns:a16="http://schemas.microsoft.com/office/drawing/2014/main" id="{CFFE1F66-8889-46D2-B8EF-42A31C4A64AF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01675" y="4414838"/>
            <a:ext cx="5607050" cy="41830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009958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BABEDD3-14F1-4F8B-9674-C274F7E7D711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7FA3060-5F89-4B7B-8CA5-BE49A0EDCF0B}" type="slidenum">
              <a:rPr lang="en-US" altLang="en-US"/>
              <a:pPr/>
              <a:t>46</a:t>
            </a:fld>
            <a:endParaRPr lang="en-US" altLang="en-US"/>
          </a:p>
        </p:txBody>
      </p:sp>
      <p:sp>
        <p:nvSpPr>
          <p:cNvPr id="38913" name="Rectangle 1">
            <a:extLst>
              <a:ext uri="{FF2B5EF4-FFF2-40B4-BE49-F238E27FC236}">
                <a16:creationId xmlns:a16="http://schemas.microsoft.com/office/drawing/2014/main" id="{F23F8E3B-7FE4-4BE8-A08D-A7D8F5247526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715963" y="706438"/>
            <a:ext cx="5576887" cy="34861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8914" name="Rectangle 2">
            <a:extLst>
              <a:ext uri="{FF2B5EF4-FFF2-40B4-BE49-F238E27FC236}">
                <a16:creationId xmlns:a16="http://schemas.microsoft.com/office/drawing/2014/main" id="{5BEBAF20-42DC-4642-AE6D-46FFFC1B2257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01675" y="4414838"/>
            <a:ext cx="5607050" cy="4183062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9014373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BABEDD3-14F1-4F8B-9674-C274F7E7D711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7FA3060-5F89-4B7B-8CA5-BE49A0EDCF0B}" type="slidenum">
              <a:rPr lang="en-US" altLang="en-US"/>
              <a:pPr/>
              <a:t>49</a:t>
            </a:fld>
            <a:endParaRPr lang="en-US" altLang="en-US"/>
          </a:p>
        </p:txBody>
      </p:sp>
      <p:sp>
        <p:nvSpPr>
          <p:cNvPr id="38913" name="Rectangle 1">
            <a:extLst>
              <a:ext uri="{FF2B5EF4-FFF2-40B4-BE49-F238E27FC236}">
                <a16:creationId xmlns:a16="http://schemas.microsoft.com/office/drawing/2014/main" id="{F23F8E3B-7FE4-4BE8-A08D-A7D8F5247526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715963" y="706438"/>
            <a:ext cx="5576887" cy="34861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8914" name="Rectangle 2">
            <a:extLst>
              <a:ext uri="{FF2B5EF4-FFF2-40B4-BE49-F238E27FC236}">
                <a16:creationId xmlns:a16="http://schemas.microsoft.com/office/drawing/2014/main" id="{5BEBAF20-42DC-4642-AE6D-46FFFC1B2257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01675" y="4414838"/>
            <a:ext cx="5607050" cy="41830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480527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48BC456-5D58-4ADD-ACA8-38EBF06F034B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7D04A699-D924-4177-B1FE-14DEC755867B}" type="slidenum">
              <a:rPr lang="en-US" altLang="en-US"/>
              <a:pPr/>
              <a:t>4</a:t>
            </a:fld>
            <a:endParaRPr lang="en-US" altLang="en-US"/>
          </a:p>
        </p:txBody>
      </p:sp>
      <p:sp>
        <p:nvSpPr>
          <p:cNvPr id="30721" name="Rectangle 1">
            <a:extLst>
              <a:ext uri="{FF2B5EF4-FFF2-40B4-BE49-F238E27FC236}">
                <a16:creationId xmlns:a16="http://schemas.microsoft.com/office/drawing/2014/main" id="{2825F81B-91CD-4DA7-9B2C-41C11F15A471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717550" y="696913"/>
            <a:ext cx="5575300" cy="34861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0722" name="Text Box 2">
            <a:extLst>
              <a:ext uri="{FF2B5EF4-FFF2-40B4-BE49-F238E27FC236}">
                <a16:creationId xmlns:a16="http://schemas.microsoft.com/office/drawing/2014/main" id="{B441D7BF-54A8-415F-AAD5-8F980ABFC823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01675" y="4416425"/>
            <a:ext cx="5608638" cy="4183063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360" cap="flat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marL="215900" indent="-214313" eaLnBrk="1">
              <a:spcBef>
                <a:spcPct val="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</a:tabLst>
            </a:pPr>
            <a:r>
              <a:rPr lang="en-US" altLang="en-US" sz="2000">
                <a:latin typeface="Arial" panose="020B0604020202020204" pitchFamily="34" charset="0"/>
                <a:cs typeface="Noto Sans CJK SC Regular" charset="0"/>
              </a:rPr>
              <a:t>1 minute</a:t>
            </a:r>
          </a:p>
        </p:txBody>
      </p:sp>
    </p:spTree>
    <p:extLst>
      <p:ext uri="{BB962C8B-B14F-4D97-AF65-F5344CB8AC3E}">
        <p14:creationId xmlns:p14="http://schemas.microsoft.com/office/powerpoint/2010/main" val="30660734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D8D2289-7E9E-41F3-9CB8-EE536F61963D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F1121C5F-25BE-45B0-BCD9-4F58D98218FE}" type="slidenum">
              <a:rPr lang="en-US" altLang="en-US"/>
              <a:pPr/>
              <a:t>5</a:t>
            </a:fld>
            <a:endParaRPr lang="en-US" altLang="en-US"/>
          </a:p>
        </p:txBody>
      </p:sp>
      <p:sp>
        <p:nvSpPr>
          <p:cNvPr id="29697" name="Rectangle 1">
            <a:extLst>
              <a:ext uri="{FF2B5EF4-FFF2-40B4-BE49-F238E27FC236}">
                <a16:creationId xmlns:a16="http://schemas.microsoft.com/office/drawing/2014/main" id="{68267094-3423-4E11-B224-E676B291FDE2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715963" y="706438"/>
            <a:ext cx="5576887" cy="34861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9698" name="Rectangle 2">
            <a:extLst>
              <a:ext uri="{FF2B5EF4-FFF2-40B4-BE49-F238E27FC236}">
                <a16:creationId xmlns:a16="http://schemas.microsoft.com/office/drawing/2014/main" id="{D22D0283-805F-47FF-8D8E-6D4DF7A2AFE9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01675" y="4414838"/>
            <a:ext cx="5607050" cy="4183062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909866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10FFCF7-F3D2-4021-8190-889B25B469DC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C18D83DD-9B98-4DA9-A370-D53CEA29900B}" type="slidenum">
              <a:rPr lang="en-US" altLang="en-US"/>
              <a:pPr/>
              <a:t>6</a:t>
            </a:fld>
            <a:endParaRPr lang="en-US" altLang="en-US"/>
          </a:p>
        </p:txBody>
      </p:sp>
      <p:sp>
        <p:nvSpPr>
          <p:cNvPr id="28673" name="Rectangle 1">
            <a:extLst>
              <a:ext uri="{FF2B5EF4-FFF2-40B4-BE49-F238E27FC236}">
                <a16:creationId xmlns:a16="http://schemas.microsoft.com/office/drawing/2014/main" id="{EA7921AE-9250-4660-90B0-104A61F53B38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869950" y="763588"/>
            <a:ext cx="6032500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8674" name="Rectangle 2">
            <a:extLst>
              <a:ext uri="{FF2B5EF4-FFF2-40B4-BE49-F238E27FC236}">
                <a16:creationId xmlns:a16="http://schemas.microsoft.com/office/drawing/2014/main" id="{0463F993-75B0-4C23-BC7A-ADB5DEB8AE2B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804398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9C2A6AC-6059-45F9-ADFE-0E38B1F557FB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4DD984E0-BBC4-41DD-B5E6-1AF3ACF1073F}" type="slidenum">
              <a:rPr lang="en-US" altLang="en-US"/>
              <a:pPr/>
              <a:t>18</a:t>
            </a:fld>
            <a:endParaRPr lang="en-US" altLang="en-US"/>
          </a:p>
        </p:txBody>
      </p:sp>
      <p:sp>
        <p:nvSpPr>
          <p:cNvPr id="35841" name="Rectangle 1">
            <a:extLst>
              <a:ext uri="{FF2B5EF4-FFF2-40B4-BE49-F238E27FC236}">
                <a16:creationId xmlns:a16="http://schemas.microsoft.com/office/drawing/2014/main" id="{B3B7776F-7424-49ED-BB62-6B358496CF25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715963" y="706438"/>
            <a:ext cx="5576887" cy="34861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5842" name="Rectangle 2">
            <a:extLst>
              <a:ext uri="{FF2B5EF4-FFF2-40B4-BE49-F238E27FC236}">
                <a16:creationId xmlns:a16="http://schemas.microsoft.com/office/drawing/2014/main" id="{701DE53E-ACF1-43D2-9475-1AD48FB91217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01675" y="4414838"/>
            <a:ext cx="5607050" cy="4183062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765958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3D460F5-4457-42B0-AAB1-826E926B59A0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0537BB2-4E27-41A3-9C45-4C89228D6258}" type="slidenum">
              <a:rPr lang="en-US" altLang="en-US"/>
              <a:pPr/>
              <a:t>21</a:t>
            </a:fld>
            <a:endParaRPr lang="en-US" altLang="en-US"/>
          </a:p>
        </p:txBody>
      </p:sp>
      <p:sp>
        <p:nvSpPr>
          <p:cNvPr id="37889" name="Rectangle 1">
            <a:extLst>
              <a:ext uri="{FF2B5EF4-FFF2-40B4-BE49-F238E27FC236}">
                <a16:creationId xmlns:a16="http://schemas.microsoft.com/office/drawing/2014/main" id="{CBC1660C-66C8-4360-AF1C-B6A378A195CF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715963" y="706438"/>
            <a:ext cx="5576887" cy="34861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7890" name="Rectangle 2">
            <a:extLst>
              <a:ext uri="{FF2B5EF4-FFF2-40B4-BE49-F238E27FC236}">
                <a16:creationId xmlns:a16="http://schemas.microsoft.com/office/drawing/2014/main" id="{125C3FB2-161D-4F93-B087-1039E74C3E7E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01675" y="4414838"/>
            <a:ext cx="5607050" cy="4183062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708916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0E4B023-9F36-484F-971C-6EFBE047963E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6F46107A-853F-4034-B208-59731F398C10}" type="slidenum">
              <a:rPr lang="en-US" altLang="en-US"/>
              <a:pPr/>
              <a:t>29</a:t>
            </a:fld>
            <a:endParaRPr lang="en-US" altLang="en-US"/>
          </a:p>
        </p:txBody>
      </p:sp>
      <p:sp>
        <p:nvSpPr>
          <p:cNvPr id="40961" name="Rectangle 1">
            <a:extLst>
              <a:ext uri="{FF2B5EF4-FFF2-40B4-BE49-F238E27FC236}">
                <a16:creationId xmlns:a16="http://schemas.microsoft.com/office/drawing/2014/main" id="{9C534680-433B-4B49-8913-4ED2BB9D3F94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715963" y="706438"/>
            <a:ext cx="5576887" cy="34861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0962" name="Rectangle 2">
            <a:extLst>
              <a:ext uri="{FF2B5EF4-FFF2-40B4-BE49-F238E27FC236}">
                <a16:creationId xmlns:a16="http://schemas.microsoft.com/office/drawing/2014/main" id="{58D80F83-5D9B-4624-A980-ECCE9D968F93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01675" y="4414838"/>
            <a:ext cx="5607050" cy="4183062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618831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69D00E1-3114-4419-ACE5-8065FE6D7CE8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8AF514BE-3D2A-4899-8C0A-F3BE1BE1B566}" type="slidenum">
              <a:rPr lang="en-US" altLang="en-US"/>
              <a:pPr/>
              <a:t>31</a:t>
            </a:fld>
            <a:endParaRPr lang="en-US" altLang="en-US"/>
          </a:p>
        </p:txBody>
      </p:sp>
      <p:sp>
        <p:nvSpPr>
          <p:cNvPr id="41985" name="Rectangle 1">
            <a:extLst>
              <a:ext uri="{FF2B5EF4-FFF2-40B4-BE49-F238E27FC236}">
                <a16:creationId xmlns:a16="http://schemas.microsoft.com/office/drawing/2014/main" id="{3EDD9D1A-CA9C-4ED9-B493-2CBFD8EA4192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715963" y="706438"/>
            <a:ext cx="5576887" cy="34861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1986" name="Rectangle 2">
            <a:extLst>
              <a:ext uri="{FF2B5EF4-FFF2-40B4-BE49-F238E27FC236}">
                <a16:creationId xmlns:a16="http://schemas.microsoft.com/office/drawing/2014/main" id="{A4C1A939-3EDA-47B8-8400-BF5308C09B2B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01675" y="4414838"/>
            <a:ext cx="5607050" cy="4183062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76284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2149147-D1B1-4B4F-8D03-5F48AE5B9349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69EF6802-AE0A-4B95-B281-560ABE1307F9}" type="slidenum">
              <a:rPr lang="en-US" altLang="en-US"/>
              <a:pPr/>
              <a:t>32</a:t>
            </a:fld>
            <a:endParaRPr lang="en-US" altLang="en-US"/>
          </a:p>
        </p:txBody>
      </p:sp>
      <p:sp>
        <p:nvSpPr>
          <p:cNvPr id="43009" name="Rectangle 1">
            <a:extLst>
              <a:ext uri="{FF2B5EF4-FFF2-40B4-BE49-F238E27FC236}">
                <a16:creationId xmlns:a16="http://schemas.microsoft.com/office/drawing/2014/main" id="{3B7983E0-288C-49E0-B90E-A567A1654A48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715963" y="706438"/>
            <a:ext cx="5576887" cy="34861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3010" name="Rectangle 2">
            <a:extLst>
              <a:ext uri="{FF2B5EF4-FFF2-40B4-BE49-F238E27FC236}">
                <a16:creationId xmlns:a16="http://schemas.microsoft.com/office/drawing/2014/main" id="{B5E76768-FC49-4DA9-A7EC-FDD7D7EDF63E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01675" y="4414838"/>
            <a:ext cx="5607050" cy="4183062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697838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Walk-i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 userDrawn="1"/>
        </p:nvSpPr>
        <p:spPr>
          <a:xfrm>
            <a:off x="-1371600" y="0"/>
            <a:ext cx="1371600" cy="2677650"/>
          </a:xfrm>
          <a:prstGeom prst="rect">
            <a:avLst/>
          </a:prstGeom>
          <a:noFill/>
        </p:spPr>
        <p:txBody>
          <a:bodyPr wrap="square" lIns="91433" tIns="45717" rIns="91433" bIns="45717" rtlCol="0">
            <a:spAutoFit/>
          </a:bodyPr>
          <a:lstStyle/>
          <a:p>
            <a:r>
              <a:rPr lang="en-US" sz="1200" b="1" dirty="0">
                <a:solidFill>
                  <a:srgbClr val="000000"/>
                </a:solidFill>
              </a:rPr>
              <a:t>NOTE</a:t>
            </a:r>
            <a:r>
              <a:rPr lang="en-US" sz="1200" b="0" dirty="0">
                <a:solidFill>
                  <a:srgbClr val="000000"/>
                </a:solidFill>
              </a:rPr>
              <a:t>: THIS IS YOUR WALK-IN SLIDE OPTION #1.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Instead of the Title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Slide, display this slide on the venue screen while your audience is arriving. 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is </a:t>
            </a:r>
            <a:r>
              <a:rPr lang="en-US" sz="1200" b="1" u="non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title slide. </a:t>
            </a:r>
            <a:b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0" y="5258058"/>
            <a:ext cx="9144000" cy="466313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D0C2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Rectangle 10"/>
          <p:cNvSpPr>
            <a:spLocks noChangeArrowheads="1"/>
          </p:cNvSpPr>
          <p:nvPr userDrawn="1"/>
        </p:nvSpPr>
        <p:spPr bwMode="auto">
          <a:xfrm>
            <a:off x="4572000" y="5539707"/>
            <a:ext cx="4572000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" b="0" i="0" u="none" strike="noStrike" kern="0" cap="none" spc="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</a:rPr>
              <a:t>Operated by Los Alamos National Security, LLC for the U.S. Department of Energy's NNSA</a:t>
            </a:r>
          </a:p>
        </p:txBody>
      </p:sp>
      <p:pic>
        <p:nvPicPr>
          <p:cNvPr id="9" name="Picture 8" descr="LANL_allWHITE.ai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021" t="26248" r="27098" b="30198"/>
          <a:stretch/>
        </p:blipFill>
        <p:spPr>
          <a:xfrm>
            <a:off x="545314" y="321028"/>
            <a:ext cx="7542237" cy="3763219"/>
          </a:xfrm>
          <a:prstGeom prst="rect">
            <a:avLst/>
          </a:prstGeom>
        </p:spPr>
      </p:pic>
      <p:pic>
        <p:nvPicPr>
          <p:cNvPr id="13" name="Picture 12" descr="NNSA_80%.ai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116" t="44234" r="25200" b="40485"/>
          <a:stretch/>
        </p:blipFill>
        <p:spPr>
          <a:xfrm>
            <a:off x="8104485" y="5291926"/>
            <a:ext cx="961301" cy="321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919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2971800"/>
            <a:ext cx="7772400" cy="838200"/>
          </a:xfrm>
        </p:spPr>
        <p:txBody>
          <a:bodyPr vert="horz" lIns="91440" tIns="45720" rIns="91440" bIns="45720" rtlCol="0" anchor="t" anchorCtr="0">
            <a:noAutofit/>
          </a:bodyPr>
          <a:lstStyle>
            <a:lvl1pPr algn="ctr">
              <a:defRPr lang="en-US" baseline="0">
                <a:solidFill>
                  <a:schemeClr val="tx1"/>
                </a:solidFill>
                <a:latin typeface="+mj-lt"/>
                <a:cs typeface="+mj-cs"/>
              </a:defRPr>
            </a:lvl1pPr>
          </a:lstStyle>
          <a:p>
            <a:pPr marL="0" lvl="0" algn="ctr"/>
            <a:r>
              <a:rPr lang="en-US" dirty="0"/>
              <a:t>Click to add presentation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71600" y="3429000"/>
            <a:ext cx="6400800" cy="825500"/>
          </a:xfrm>
        </p:spPr>
        <p:txBody>
          <a:bodyPr>
            <a:noAutofit/>
          </a:bodyPr>
          <a:lstStyle>
            <a:lvl1pPr marL="0" marR="0" indent="0" algn="ctr" defTabSz="76197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rgbClr val="F4B834"/>
              </a:buClr>
              <a:buSzTx/>
              <a:buFont typeface="Wingdings" pitchFamily="2" charset="2"/>
              <a:buNone/>
              <a:tabLst/>
              <a:defRPr kumimoji="0" lang="en-US" sz="2333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Arial" pitchFamily="34" charset="0"/>
              </a:defRPr>
            </a:lvl1pPr>
            <a:lvl2pPr marL="3809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619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1429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5239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904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285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6668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0478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add presentation subtitle</a:t>
            </a:r>
          </a:p>
        </p:txBody>
      </p:sp>
      <p:sp>
        <p:nvSpPr>
          <p:cNvPr id="7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3328419" y="4251803"/>
            <a:ext cx="2479849" cy="436563"/>
          </a:xfrm>
        </p:spPr>
        <p:txBody>
          <a:bodyPr lIns="0" rIns="0">
            <a:noAutofit/>
          </a:bodyPr>
          <a:lstStyle>
            <a:lvl1pPr marL="0" indent="0" algn="ctr">
              <a:buFontTx/>
              <a:buNone/>
              <a:defRPr sz="20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add date</a:t>
            </a:r>
          </a:p>
        </p:txBody>
      </p:sp>
    </p:spTree>
    <p:extLst>
      <p:ext uri="{BB962C8B-B14F-4D97-AF65-F5344CB8AC3E}">
        <p14:creationId xmlns:p14="http://schemas.microsoft.com/office/powerpoint/2010/main" val="32196491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defRPr/>
            </a:lvl1pPr>
          </a:lstStyle>
          <a:p>
            <a:r>
              <a:rPr lang="en-US" dirty="0"/>
              <a:t>Click to add slide title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>
            <a:noAutofit/>
          </a:bodyPr>
          <a:lstStyle>
            <a:lvl1pPr marL="288384" marR="0" indent="-288384" algn="l" defTabSz="76197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rgbClr val="F4B834"/>
              </a:buClr>
              <a:buSzTx/>
              <a:buFont typeface="Wingdings" pitchFamily="2" charset="2"/>
              <a:buChar char="§"/>
              <a:tabLst/>
              <a:defRPr baseline="0">
                <a:solidFill>
                  <a:schemeClr val="tx1"/>
                </a:solidFill>
              </a:defRPr>
            </a:lvl1pPr>
            <a:lvl2pPr marL="575446" marR="0" indent="-288384" algn="l" defTabSz="7619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4B834"/>
              </a:buClr>
              <a:buSzPct val="120000"/>
              <a:buFont typeface="Arial" panose="020B0604020202020204" pitchFamily="34" charset="0"/>
              <a:buChar char="–"/>
              <a:tabLst/>
              <a:defRPr kumimoji="0" lang="en-US" sz="2333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Arial" pitchFamily="34" charset="0"/>
              </a:defRPr>
            </a:lvl2pPr>
            <a:lvl3pPr marL="859861" marR="0" indent="-292353" algn="l" defTabSz="761970" rtl="0" eaLnBrk="1" fontAlgn="auto" latinLnBrk="0" hangingPunct="1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F4B834"/>
              </a:buClr>
              <a:buSzPct val="130000"/>
              <a:buFont typeface="Arial" pitchFamily="34" charset="0"/>
              <a:buChar char="•"/>
              <a:tabLst/>
              <a:defRPr>
                <a:solidFill>
                  <a:schemeClr val="tx1"/>
                </a:solidFill>
              </a:defRPr>
            </a:lvl3pPr>
            <a:lvl4pPr marL="1145600" marR="0" indent="-285739" algn="l" defTabSz="7619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4B834"/>
              </a:buClr>
              <a:buSzPct val="130000"/>
              <a:buFont typeface="Arial" panose="020B0604020202020204" pitchFamily="34" charset="0"/>
              <a:buChar char="-"/>
              <a:tabLst/>
              <a:defRPr>
                <a:solidFill>
                  <a:schemeClr val="tx1"/>
                </a:solidFill>
              </a:defRPr>
            </a:lvl4pPr>
            <a:lvl5pPr marL="1525262" marR="0" indent="-187847" algn="l" defTabSz="7619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4B834"/>
              </a:buClr>
              <a:buSzTx/>
              <a:buFont typeface="Arial" pitchFamily="34" charset="0"/>
              <a:buChar char="–"/>
              <a:tabLst/>
              <a:defRPr>
                <a:solidFill>
                  <a:schemeClr val="tx1"/>
                </a:solidFill>
              </a:defRPr>
            </a:lvl5pPr>
          </a:lstStyle>
          <a:p>
            <a:pPr marL="288384" marR="0" lvl="0" indent="-288384" algn="l" defTabSz="76197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rgbClr val="F4B834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3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cs typeface="Arial" pitchFamily="34" charset="0"/>
              </a:rPr>
              <a:t>Click to add text </a:t>
            </a:r>
          </a:p>
          <a:p>
            <a:pPr marL="575446" marR="0" lvl="1" indent="-288384" algn="l" defTabSz="7619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4B834"/>
              </a:buClr>
              <a:buSzPct val="120000"/>
              <a:buFont typeface="Arial" panose="020B0604020202020204" pitchFamily="34" charset="0"/>
              <a:buChar char="–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Second level text</a:t>
            </a:r>
          </a:p>
          <a:p>
            <a:pPr marL="859861" marR="0" lvl="2" indent="-292353" algn="l" defTabSz="761970" rtl="0" eaLnBrk="1" fontAlgn="auto" latinLnBrk="0" hangingPunct="1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F4B834"/>
              </a:buClr>
              <a:buSzPct val="130000"/>
              <a:buFont typeface="Arial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Third level text</a:t>
            </a:r>
          </a:p>
          <a:p>
            <a:pPr marL="1145600" marR="0" lvl="3" indent="-285739" algn="l" defTabSz="7619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4B834"/>
              </a:buClr>
              <a:buSzPct val="130000"/>
              <a:buFont typeface="Arial" panose="020B0604020202020204" pitchFamily="34" charset="0"/>
              <a:buChar char="-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</a:rPr>
              <a:t>Fourth level text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/>
              <a:t>Slide </a:t>
            </a:r>
            <a:fld id="{23B0729D-0C76-4DC3-9F59-8792B55E40A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34220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Walk-in slide - Photo O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5258058"/>
            <a:ext cx="9144000" cy="466313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D0C2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Rectangle 10"/>
          <p:cNvSpPr>
            <a:spLocks noChangeArrowheads="1"/>
          </p:cNvSpPr>
          <p:nvPr userDrawn="1"/>
        </p:nvSpPr>
        <p:spPr bwMode="auto">
          <a:xfrm>
            <a:off x="4572000" y="5539707"/>
            <a:ext cx="4572000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" b="0" i="0" u="none" strike="noStrike" kern="0" cap="none" spc="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</a:rPr>
              <a:t>Operated by Los Alamos National Security, LLC for the U.S. Department of Energy's NNSA</a:t>
            </a:r>
          </a:p>
        </p:txBody>
      </p:sp>
      <p:pic>
        <p:nvPicPr>
          <p:cNvPr id="12" name="Picture 11" descr="NNSA_80%.ai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116" t="44234" r="25200" b="40485"/>
          <a:stretch/>
        </p:blipFill>
        <p:spPr>
          <a:xfrm>
            <a:off x="8087553" y="5271918"/>
            <a:ext cx="961301" cy="321552"/>
          </a:xfrm>
          <a:prstGeom prst="rect">
            <a:avLst/>
          </a:prstGeom>
        </p:spPr>
      </p:pic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-8467"/>
            <a:ext cx="5334000" cy="5266267"/>
          </a:xfrm>
          <a:prstGeom prst="rect">
            <a:avLst/>
          </a:prstGeom>
        </p:spPr>
        <p:txBody>
          <a:bodyPr vert="horz" anchor="ctr"/>
          <a:lstStyle>
            <a:lvl1pPr marL="0" indent="0" algn="ctr">
              <a:buNone/>
              <a:defRPr sz="1800" baseline="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icon to insert photo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Right Triangle 4"/>
          <p:cNvSpPr/>
          <p:nvPr userDrawn="1"/>
        </p:nvSpPr>
        <p:spPr>
          <a:xfrm>
            <a:off x="5334000" y="-8467"/>
            <a:ext cx="3810000" cy="5257800"/>
          </a:xfrm>
          <a:custGeom>
            <a:avLst/>
            <a:gdLst>
              <a:gd name="connsiteX0" fmla="*/ 0 w 3810000"/>
              <a:gd name="connsiteY0" fmla="*/ 5257800 h 5257800"/>
              <a:gd name="connsiteX1" fmla="*/ 0 w 3810000"/>
              <a:gd name="connsiteY1" fmla="*/ 0 h 5257800"/>
              <a:gd name="connsiteX2" fmla="*/ 3810000 w 3810000"/>
              <a:gd name="connsiteY2" fmla="*/ 5257800 h 5257800"/>
              <a:gd name="connsiteX3" fmla="*/ 0 w 3810000"/>
              <a:gd name="connsiteY3" fmla="*/ 5257800 h 5257800"/>
              <a:gd name="connsiteX0" fmla="*/ 0 w 3810000"/>
              <a:gd name="connsiteY0" fmla="*/ 5257800 h 5257800"/>
              <a:gd name="connsiteX1" fmla="*/ 0 w 3810000"/>
              <a:gd name="connsiteY1" fmla="*/ 0 h 5257800"/>
              <a:gd name="connsiteX2" fmla="*/ 1337733 w 3810000"/>
              <a:gd name="connsiteY2" fmla="*/ 3302000 h 5257800"/>
              <a:gd name="connsiteX3" fmla="*/ 3810000 w 3810000"/>
              <a:gd name="connsiteY3" fmla="*/ 5257800 h 5257800"/>
              <a:gd name="connsiteX4" fmla="*/ 0 w 3810000"/>
              <a:gd name="connsiteY4" fmla="*/ 5257800 h 5257800"/>
              <a:gd name="connsiteX0" fmla="*/ 0 w 3810000"/>
              <a:gd name="connsiteY0" fmla="*/ 5257800 h 5257800"/>
              <a:gd name="connsiteX1" fmla="*/ 0 w 3810000"/>
              <a:gd name="connsiteY1" fmla="*/ 0 h 5257800"/>
              <a:gd name="connsiteX2" fmla="*/ 1337733 w 3810000"/>
              <a:gd name="connsiteY2" fmla="*/ 3302000 h 5257800"/>
              <a:gd name="connsiteX3" fmla="*/ 3810000 w 3810000"/>
              <a:gd name="connsiteY3" fmla="*/ 5257800 h 5257800"/>
              <a:gd name="connsiteX4" fmla="*/ 0 w 3810000"/>
              <a:gd name="connsiteY4" fmla="*/ 5257800 h 5257800"/>
              <a:gd name="connsiteX0" fmla="*/ 0 w 3810000"/>
              <a:gd name="connsiteY0" fmla="*/ 5257800 h 5257800"/>
              <a:gd name="connsiteX1" fmla="*/ 0 w 3810000"/>
              <a:gd name="connsiteY1" fmla="*/ 0 h 5257800"/>
              <a:gd name="connsiteX2" fmla="*/ 1337733 w 3810000"/>
              <a:gd name="connsiteY2" fmla="*/ 3302000 h 5257800"/>
              <a:gd name="connsiteX3" fmla="*/ 3810000 w 3810000"/>
              <a:gd name="connsiteY3" fmla="*/ 5257800 h 5257800"/>
              <a:gd name="connsiteX4" fmla="*/ 0 w 3810000"/>
              <a:gd name="connsiteY4" fmla="*/ 5257800 h 5257800"/>
              <a:gd name="connsiteX0" fmla="*/ 0 w 3810000"/>
              <a:gd name="connsiteY0" fmla="*/ 5257800 h 5257800"/>
              <a:gd name="connsiteX1" fmla="*/ 0 w 3810000"/>
              <a:gd name="connsiteY1" fmla="*/ 0 h 5257800"/>
              <a:gd name="connsiteX2" fmla="*/ 1193800 w 3810000"/>
              <a:gd name="connsiteY2" fmla="*/ 3970867 h 5257800"/>
              <a:gd name="connsiteX3" fmla="*/ 3810000 w 3810000"/>
              <a:gd name="connsiteY3" fmla="*/ 5257800 h 5257800"/>
              <a:gd name="connsiteX4" fmla="*/ 0 w 3810000"/>
              <a:gd name="connsiteY4" fmla="*/ 5257800 h 5257800"/>
              <a:gd name="connsiteX0" fmla="*/ 0 w 3810000"/>
              <a:gd name="connsiteY0" fmla="*/ 5257800 h 5257800"/>
              <a:gd name="connsiteX1" fmla="*/ 0 w 3810000"/>
              <a:gd name="connsiteY1" fmla="*/ 0 h 5257800"/>
              <a:gd name="connsiteX2" fmla="*/ 1193800 w 3810000"/>
              <a:gd name="connsiteY2" fmla="*/ 3970867 h 5257800"/>
              <a:gd name="connsiteX3" fmla="*/ 3810000 w 3810000"/>
              <a:gd name="connsiteY3" fmla="*/ 5257800 h 5257800"/>
              <a:gd name="connsiteX4" fmla="*/ 0 w 3810000"/>
              <a:gd name="connsiteY4" fmla="*/ 5257800 h 5257800"/>
              <a:gd name="connsiteX0" fmla="*/ 0 w 3810000"/>
              <a:gd name="connsiteY0" fmla="*/ 5257800 h 5257800"/>
              <a:gd name="connsiteX1" fmla="*/ 0 w 3810000"/>
              <a:gd name="connsiteY1" fmla="*/ 0 h 5257800"/>
              <a:gd name="connsiteX2" fmla="*/ 1193800 w 3810000"/>
              <a:gd name="connsiteY2" fmla="*/ 3970867 h 5257800"/>
              <a:gd name="connsiteX3" fmla="*/ 3810000 w 3810000"/>
              <a:gd name="connsiteY3" fmla="*/ 5257800 h 5257800"/>
              <a:gd name="connsiteX4" fmla="*/ 0 w 3810000"/>
              <a:gd name="connsiteY4" fmla="*/ 5257800 h 5257800"/>
              <a:gd name="connsiteX0" fmla="*/ 0 w 3810000"/>
              <a:gd name="connsiteY0" fmla="*/ 5257800 h 5257800"/>
              <a:gd name="connsiteX1" fmla="*/ 0 w 3810000"/>
              <a:gd name="connsiteY1" fmla="*/ 0 h 5257800"/>
              <a:gd name="connsiteX2" fmla="*/ 1193800 w 3810000"/>
              <a:gd name="connsiteY2" fmla="*/ 3970867 h 5257800"/>
              <a:gd name="connsiteX3" fmla="*/ 3810000 w 3810000"/>
              <a:gd name="connsiteY3" fmla="*/ 5257800 h 5257800"/>
              <a:gd name="connsiteX4" fmla="*/ 0 w 3810000"/>
              <a:gd name="connsiteY4" fmla="*/ 5257800 h 5257800"/>
              <a:gd name="connsiteX0" fmla="*/ 0 w 3810000"/>
              <a:gd name="connsiteY0" fmla="*/ 5257800 h 5257800"/>
              <a:gd name="connsiteX1" fmla="*/ 0 w 3810000"/>
              <a:gd name="connsiteY1" fmla="*/ 0 h 5257800"/>
              <a:gd name="connsiteX2" fmla="*/ 1193800 w 3810000"/>
              <a:gd name="connsiteY2" fmla="*/ 3970867 h 5257800"/>
              <a:gd name="connsiteX3" fmla="*/ 3810000 w 3810000"/>
              <a:gd name="connsiteY3" fmla="*/ 5257800 h 5257800"/>
              <a:gd name="connsiteX4" fmla="*/ 0 w 3810000"/>
              <a:gd name="connsiteY4" fmla="*/ 5257800 h 5257800"/>
              <a:gd name="connsiteX0" fmla="*/ 0 w 3810000"/>
              <a:gd name="connsiteY0" fmla="*/ 5257800 h 5257800"/>
              <a:gd name="connsiteX1" fmla="*/ 0 w 3810000"/>
              <a:gd name="connsiteY1" fmla="*/ 0 h 5257800"/>
              <a:gd name="connsiteX2" fmla="*/ 1193800 w 3810000"/>
              <a:gd name="connsiteY2" fmla="*/ 3970867 h 5257800"/>
              <a:gd name="connsiteX3" fmla="*/ 3810000 w 3810000"/>
              <a:gd name="connsiteY3" fmla="*/ 5257800 h 5257800"/>
              <a:gd name="connsiteX4" fmla="*/ 0 w 3810000"/>
              <a:gd name="connsiteY4" fmla="*/ 5257800 h 5257800"/>
              <a:gd name="connsiteX0" fmla="*/ 0 w 3810000"/>
              <a:gd name="connsiteY0" fmla="*/ 5257800 h 5257800"/>
              <a:gd name="connsiteX1" fmla="*/ 0 w 3810000"/>
              <a:gd name="connsiteY1" fmla="*/ 0 h 5257800"/>
              <a:gd name="connsiteX2" fmla="*/ 1346200 w 3810000"/>
              <a:gd name="connsiteY2" fmla="*/ 3852333 h 5257800"/>
              <a:gd name="connsiteX3" fmla="*/ 3810000 w 3810000"/>
              <a:gd name="connsiteY3" fmla="*/ 5257800 h 5257800"/>
              <a:gd name="connsiteX4" fmla="*/ 0 w 3810000"/>
              <a:gd name="connsiteY4" fmla="*/ 5257800 h 5257800"/>
              <a:gd name="connsiteX0" fmla="*/ 0 w 3810000"/>
              <a:gd name="connsiteY0" fmla="*/ 5257800 h 5257800"/>
              <a:gd name="connsiteX1" fmla="*/ 0 w 3810000"/>
              <a:gd name="connsiteY1" fmla="*/ 0 h 5257800"/>
              <a:gd name="connsiteX2" fmla="*/ 1346200 w 3810000"/>
              <a:gd name="connsiteY2" fmla="*/ 3852333 h 5257800"/>
              <a:gd name="connsiteX3" fmla="*/ 3810000 w 3810000"/>
              <a:gd name="connsiteY3" fmla="*/ 5257800 h 5257800"/>
              <a:gd name="connsiteX4" fmla="*/ 0 w 3810000"/>
              <a:gd name="connsiteY4" fmla="*/ 5257800 h 5257800"/>
              <a:gd name="connsiteX0" fmla="*/ 0 w 3810000"/>
              <a:gd name="connsiteY0" fmla="*/ 5257800 h 5257800"/>
              <a:gd name="connsiteX1" fmla="*/ 0 w 3810000"/>
              <a:gd name="connsiteY1" fmla="*/ 0 h 5257800"/>
              <a:gd name="connsiteX2" fmla="*/ 1049867 w 3810000"/>
              <a:gd name="connsiteY2" fmla="*/ 3869266 h 5257800"/>
              <a:gd name="connsiteX3" fmla="*/ 3810000 w 3810000"/>
              <a:gd name="connsiteY3" fmla="*/ 5257800 h 5257800"/>
              <a:gd name="connsiteX4" fmla="*/ 0 w 3810000"/>
              <a:gd name="connsiteY4" fmla="*/ 5257800 h 5257800"/>
              <a:gd name="connsiteX0" fmla="*/ 0 w 3810000"/>
              <a:gd name="connsiteY0" fmla="*/ 5257800 h 5257800"/>
              <a:gd name="connsiteX1" fmla="*/ 0 w 3810000"/>
              <a:gd name="connsiteY1" fmla="*/ 0 h 5257800"/>
              <a:gd name="connsiteX2" fmla="*/ 1049867 w 3810000"/>
              <a:gd name="connsiteY2" fmla="*/ 3869266 h 5257800"/>
              <a:gd name="connsiteX3" fmla="*/ 3810000 w 3810000"/>
              <a:gd name="connsiteY3" fmla="*/ 5257800 h 5257800"/>
              <a:gd name="connsiteX4" fmla="*/ 0 w 3810000"/>
              <a:gd name="connsiteY4" fmla="*/ 5257800 h 5257800"/>
              <a:gd name="connsiteX0" fmla="*/ 0 w 3810000"/>
              <a:gd name="connsiteY0" fmla="*/ 5257800 h 5257800"/>
              <a:gd name="connsiteX1" fmla="*/ 0 w 3810000"/>
              <a:gd name="connsiteY1" fmla="*/ 0 h 5257800"/>
              <a:gd name="connsiteX2" fmla="*/ 1049867 w 3810000"/>
              <a:gd name="connsiteY2" fmla="*/ 3869266 h 5257800"/>
              <a:gd name="connsiteX3" fmla="*/ 3810000 w 3810000"/>
              <a:gd name="connsiteY3" fmla="*/ 5257800 h 5257800"/>
              <a:gd name="connsiteX4" fmla="*/ 0 w 3810000"/>
              <a:gd name="connsiteY4" fmla="*/ 5257800 h 5257800"/>
              <a:gd name="connsiteX0" fmla="*/ 0 w 3810000"/>
              <a:gd name="connsiteY0" fmla="*/ 5257800 h 5257800"/>
              <a:gd name="connsiteX1" fmla="*/ 0 w 3810000"/>
              <a:gd name="connsiteY1" fmla="*/ 0 h 5257800"/>
              <a:gd name="connsiteX2" fmla="*/ 1049867 w 3810000"/>
              <a:gd name="connsiteY2" fmla="*/ 3869266 h 5257800"/>
              <a:gd name="connsiteX3" fmla="*/ 3810000 w 3810000"/>
              <a:gd name="connsiteY3" fmla="*/ 5257800 h 5257800"/>
              <a:gd name="connsiteX4" fmla="*/ 0 w 3810000"/>
              <a:gd name="connsiteY4" fmla="*/ 5257800 h 5257800"/>
              <a:gd name="connsiteX0" fmla="*/ 0 w 3810000"/>
              <a:gd name="connsiteY0" fmla="*/ 5257800 h 5257800"/>
              <a:gd name="connsiteX1" fmla="*/ 0 w 3810000"/>
              <a:gd name="connsiteY1" fmla="*/ 0 h 5257800"/>
              <a:gd name="connsiteX2" fmla="*/ 1049867 w 3810000"/>
              <a:gd name="connsiteY2" fmla="*/ 3869266 h 5257800"/>
              <a:gd name="connsiteX3" fmla="*/ 3810000 w 3810000"/>
              <a:gd name="connsiteY3" fmla="*/ 5257800 h 5257800"/>
              <a:gd name="connsiteX4" fmla="*/ 0 w 3810000"/>
              <a:gd name="connsiteY4" fmla="*/ 5257800 h 5257800"/>
              <a:gd name="connsiteX0" fmla="*/ 0 w 3810000"/>
              <a:gd name="connsiteY0" fmla="*/ 5257800 h 5257800"/>
              <a:gd name="connsiteX1" fmla="*/ 0 w 3810000"/>
              <a:gd name="connsiteY1" fmla="*/ 0 h 5257800"/>
              <a:gd name="connsiteX2" fmla="*/ 1193801 w 3810000"/>
              <a:gd name="connsiteY2" fmla="*/ 3911599 h 5257800"/>
              <a:gd name="connsiteX3" fmla="*/ 3810000 w 3810000"/>
              <a:gd name="connsiteY3" fmla="*/ 5257800 h 5257800"/>
              <a:gd name="connsiteX4" fmla="*/ 0 w 3810000"/>
              <a:gd name="connsiteY4" fmla="*/ 5257800 h 5257800"/>
              <a:gd name="connsiteX0" fmla="*/ 0 w 3810000"/>
              <a:gd name="connsiteY0" fmla="*/ 5257800 h 5257800"/>
              <a:gd name="connsiteX1" fmla="*/ 0 w 3810000"/>
              <a:gd name="connsiteY1" fmla="*/ 0 h 5257800"/>
              <a:gd name="connsiteX2" fmla="*/ 1193801 w 3810000"/>
              <a:gd name="connsiteY2" fmla="*/ 3911599 h 5257800"/>
              <a:gd name="connsiteX3" fmla="*/ 3810000 w 3810000"/>
              <a:gd name="connsiteY3" fmla="*/ 5257800 h 5257800"/>
              <a:gd name="connsiteX4" fmla="*/ 0 w 3810000"/>
              <a:gd name="connsiteY4" fmla="*/ 5257800 h 5257800"/>
              <a:gd name="connsiteX0" fmla="*/ 0 w 3810000"/>
              <a:gd name="connsiteY0" fmla="*/ 5257800 h 5257800"/>
              <a:gd name="connsiteX1" fmla="*/ 0 w 3810000"/>
              <a:gd name="connsiteY1" fmla="*/ 0 h 5257800"/>
              <a:gd name="connsiteX2" fmla="*/ 1193801 w 3810000"/>
              <a:gd name="connsiteY2" fmla="*/ 3911599 h 5257800"/>
              <a:gd name="connsiteX3" fmla="*/ 3810000 w 3810000"/>
              <a:gd name="connsiteY3" fmla="*/ 5257800 h 5257800"/>
              <a:gd name="connsiteX4" fmla="*/ 0 w 3810000"/>
              <a:gd name="connsiteY4" fmla="*/ 5257800 h 5257800"/>
              <a:gd name="connsiteX0" fmla="*/ 0 w 3810000"/>
              <a:gd name="connsiteY0" fmla="*/ 5257800 h 5257800"/>
              <a:gd name="connsiteX1" fmla="*/ 0 w 3810000"/>
              <a:gd name="connsiteY1" fmla="*/ 0 h 5257800"/>
              <a:gd name="connsiteX2" fmla="*/ 1193801 w 3810000"/>
              <a:gd name="connsiteY2" fmla="*/ 3911599 h 5257800"/>
              <a:gd name="connsiteX3" fmla="*/ 3810000 w 3810000"/>
              <a:gd name="connsiteY3" fmla="*/ 5257800 h 5257800"/>
              <a:gd name="connsiteX4" fmla="*/ 0 w 3810000"/>
              <a:gd name="connsiteY4" fmla="*/ 5257800 h 5257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10000" h="5257800">
                <a:moveTo>
                  <a:pt x="0" y="5257800"/>
                </a:moveTo>
                <a:lnTo>
                  <a:pt x="0" y="0"/>
                </a:lnTo>
                <a:cubicBezTo>
                  <a:pt x="16933" y="708378"/>
                  <a:pt x="59269" y="2737554"/>
                  <a:pt x="1193801" y="3911599"/>
                </a:cubicBezTo>
                <a:cubicBezTo>
                  <a:pt x="1899356" y="4580464"/>
                  <a:pt x="2791178" y="5012267"/>
                  <a:pt x="3810000" y="5257800"/>
                </a:cubicBezTo>
                <a:lnTo>
                  <a:pt x="0" y="5257800"/>
                </a:lnTo>
                <a:close/>
              </a:path>
            </a:pathLst>
          </a:custGeom>
          <a:solidFill>
            <a:srgbClr val="080419">
              <a:alpha val="33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/>
          <p:cNvSpPr txBox="1"/>
          <p:nvPr userDrawn="1"/>
        </p:nvSpPr>
        <p:spPr>
          <a:xfrm>
            <a:off x="5884335" y="2743202"/>
            <a:ext cx="297179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ctr" defTabSz="4571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0" i="0" dirty="0">
                <a:solidFill>
                  <a:srgbClr val="FFFFFF">
                    <a:alpha val="75000"/>
                  </a:srgbClr>
                </a:solidFill>
                <a:latin typeface="Arial"/>
                <a:cs typeface="Arial"/>
              </a:rPr>
              <a:t>Delivering science and technology</a:t>
            </a:r>
            <a:br>
              <a:rPr lang="en-US" sz="1400" b="0" i="0" baseline="0" dirty="0">
                <a:solidFill>
                  <a:srgbClr val="FFFFFF">
                    <a:alpha val="75000"/>
                  </a:srgbClr>
                </a:solidFill>
                <a:latin typeface="Arial"/>
                <a:cs typeface="Arial"/>
              </a:rPr>
            </a:br>
            <a:r>
              <a:rPr lang="en-US" sz="1400" b="0" i="0" baseline="0" dirty="0">
                <a:solidFill>
                  <a:srgbClr val="FFFFFF">
                    <a:alpha val="75000"/>
                  </a:srgbClr>
                </a:solidFill>
                <a:latin typeface="Arial"/>
                <a:cs typeface="Arial"/>
              </a:rPr>
              <a:t>to protect our nation</a:t>
            </a:r>
            <a:br>
              <a:rPr lang="en-US" sz="1400" b="0" i="0" baseline="0" dirty="0">
                <a:solidFill>
                  <a:srgbClr val="FFFFFF">
                    <a:alpha val="75000"/>
                  </a:srgbClr>
                </a:solidFill>
                <a:latin typeface="Arial"/>
                <a:cs typeface="Arial"/>
              </a:rPr>
            </a:br>
            <a:r>
              <a:rPr lang="en-US" sz="1400" b="0" i="0" baseline="0" dirty="0">
                <a:solidFill>
                  <a:srgbClr val="FFFFFF">
                    <a:alpha val="75000"/>
                  </a:srgbClr>
                </a:solidFill>
                <a:latin typeface="Arial"/>
                <a:cs typeface="Arial"/>
              </a:rPr>
              <a:t>and promote world stability</a:t>
            </a:r>
          </a:p>
          <a:p>
            <a:pPr algn="ctr"/>
            <a:endParaRPr lang="en-US" sz="1400" dirty="0">
              <a:solidFill>
                <a:srgbClr val="FFFFFF">
                  <a:alpha val="75000"/>
                </a:srgbClr>
              </a:solidFill>
              <a:latin typeface="Arial"/>
              <a:cs typeface="Arial"/>
            </a:endParaRPr>
          </a:p>
        </p:txBody>
      </p:sp>
      <p:sp>
        <p:nvSpPr>
          <p:cNvPr id="14" name="TextBox 13"/>
          <p:cNvSpPr txBox="1"/>
          <p:nvPr userDrawn="1"/>
        </p:nvSpPr>
        <p:spPr>
          <a:xfrm>
            <a:off x="-1439333" y="2"/>
            <a:ext cx="1439333" cy="3231647"/>
          </a:xfrm>
          <a:prstGeom prst="rect">
            <a:avLst/>
          </a:prstGeom>
          <a:noFill/>
        </p:spPr>
        <p:txBody>
          <a:bodyPr wrap="square" lIns="91433" tIns="45717" rIns="91433" bIns="45717" rtlCol="0">
            <a:spAutoFit/>
          </a:bodyPr>
          <a:lstStyle/>
          <a:p>
            <a:r>
              <a:rPr lang="en-US" sz="1200" b="1" dirty="0">
                <a:solidFill>
                  <a:srgbClr val="000000"/>
                </a:solidFill>
              </a:rPr>
              <a:t>NOTE</a:t>
            </a:r>
            <a:r>
              <a:rPr lang="en-US" sz="1200" b="0" dirty="0">
                <a:solidFill>
                  <a:srgbClr val="000000"/>
                </a:solidFill>
              </a:rPr>
              <a:t>: THIS IS YOUR WALK</a:t>
            </a:r>
            <a:r>
              <a:rPr lang="en-US" sz="1200" b="0" baseline="0" dirty="0">
                <a:solidFill>
                  <a:srgbClr val="000000"/>
                </a:solidFill>
              </a:rPr>
              <a:t>-IN </a:t>
            </a:r>
            <a:r>
              <a:rPr lang="en-US" sz="1200" b="0" dirty="0">
                <a:solidFill>
                  <a:srgbClr val="000000"/>
                </a:solidFill>
              </a:rPr>
              <a:t>SLIDE OPTION #2.</a:t>
            </a:r>
            <a:r>
              <a:rPr lang="en-US" sz="1200" b="0" baseline="0" dirty="0">
                <a:solidFill>
                  <a:srgbClr val="000000"/>
                </a:solidFill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Instead of the Title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Slide, display this slide on the venue screen while your audience is arriving. 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is </a:t>
            </a:r>
            <a:r>
              <a:rPr lang="en-US" sz="1200" b="1" u="non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title slide. </a:t>
            </a:r>
            <a:b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br>
              <a:rPr lang="en-US" sz="1200" dirty="0">
                <a:effectLst/>
              </a:rPr>
            </a:b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Use only a high-resolution photograph.</a:t>
            </a:r>
            <a:endParaRPr lang="en-US" sz="1200" dirty="0">
              <a:solidFill>
                <a:srgbClr val="000000"/>
              </a:solidFill>
            </a:endParaRPr>
          </a:p>
        </p:txBody>
      </p:sp>
      <p:pic>
        <p:nvPicPr>
          <p:cNvPr id="15" name="Picture 14" descr="LANL_allWHITE.ai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021" t="26248" r="27098" b="30198"/>
          <a:stretch/>
        </p:blipFill>
        <p:spPr>
          <a:xfrm>
            <a:off x="5582838" y="600428"/>
            <a:ext cx="3055811" cy="1524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4516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1360360"/>
            <a:ext cx="9144000" cy="4081243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914400" y="1"/>
            <a:ext cx="7772400" cy="1361134"/>
          </a:xfrm>
          <a:prstGeom prst="rect">
            <a:avLst/>
          </a:prstGeom>
        </p:spPr>
        <p:txBody>
          <a:bodyPr lIns="91433" tIns="45717" rIns="91433" bIns="45717" anchor="b"/>
          <a:lstStyle>
            <a:lvl1pPr algn="r">
              <a:defRPr sz="3600" b="0" i="0">
                <a:solidFill>
                  <a:srgbClr val="FFFFFF"/>
                </a:solidFill>
                <a:latin typeface="+mj-lt"/>
              </a:defRPr>
            </a:lvl1pPr>
          </a:lstStyle>
          <a:p>
            <a:pPr algn="r"/>
            <a:r>
              <a:rPr lang="en-US" b="1" dirty="0">
                <a:solidFill>
                  <a:schemeClr val="bg1"/>
                </a:solidFill>
              </a:rPr>
              <a:t>Click to add title</a:t>
            </a:r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5143500" y="3165407"/>
            <a:ext cx="3543300" cy="606908"/>
          </a:xfrm>
          <a:prstGeom prst="rect">
            <a:avLst/>
          </a:prstGeom>
        </p:spPr>
        <p:txBody>
          <a:bodyPr vert="horz" lIns="91433" tIns="45717" rIns="91433" bIns="45717" anchor="b"/>
          <a:lstStyle>
            <a:lvl1pPr marL="0" indent="0" algn="r">
              <a:buNone/>
              <a:defRPr sz="1800" b="1">
                <a:solidFill>
                  <a:schemeClr val="tx1"/>
                </a:solidFill>
              </a:defRPr>
            </a:lvl1pPr>
            <a:lvl2pPr marL="457164" indent="0">
              <a:buNone/>
              <a:defRPr sz="2400" b="1">
                <a:solidFill>
                  <a:schemeClr val="tx1"/>
                </a:solidFill>
              </a:defRPr>
            </a:lvl2pPr>
            <a:lvl3pPr marL="914327" indent="0">
              <a:buNone/>
              <a:defRPr sz="2400" b="1">
                <a:solidFill>
                  <a:schemeClr val="tx1"/>
                </a:solidFill>
              </a:defRPr>
            </a:lvl3pPr>
            <a:lvl4pPr marL="1371491" indent="0">
              <a:buNone/>
              <a:defRPr sz="2400" b="1">
                <a:solidFill>
                  <a:schemeClr val="tx1"/>
                </a:solidFill>
              </a:defRPr>
            </a:lvl4pPr>
            <a:lvl5pPr marL="1828654" indent="0">
              <a:buNone/>
              <a:defRPr sz="24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add presenter/s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143500" y="3772967"/>
            <a:ext cx="3543300" cy="627160"/>
          </a:xfrm>
          <a:prstGeom prst="rect">
            <a:avLst/>
          </a:prstGeom>
        </p:spPr>
        <p:txBody>
          <a:bodyPr vert="horz" lIns="91433" tIns="45717" rIns="91433" bIns="45717"/>
          <a:lstStyle>
            <a:lvl1pPr marL="0" indent="0" algn="r">
              <a:buNone/>
              <a:defRPr sz="14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add date</a:t>
            </a:r>
          </a:p>
        </p:txBody>
      </p:sp>
      <p:sp>
        <p:nvSpPr>
          <p:cNvPr id="12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914400" y="1360361"/>
            <a:ext cx="7772400" cy="907423"/>
          </a:xfrm>
          <a:prstGeom prst="rect">
            <a:avLst/>
          </a:prstGeom>
        </p:spPr>
        <p:txBody>
          <a:bodyPr vert="horz" lIns="91433" tIns="45717" rIns="91433" bIns="45717"/>
          <a:lstStyle>
            <a:lvl1pPr marL="0" indent="0" algn="r">
              <a:buNone/>
              <a:defRPr sz="2400">
                <a:solidFill>
                  <a:schemeClr val="tx1"/>
                </a:solidFill>
              </a:defRPr>
            </a:lvl1pPr>
            <a:lvl2pPr marL="457164" indent="0" algn="r">
              <a:buNone/>
              <a:defRPr sz="3600"/>
            </a:lvl2pPr>
            <a:lvl3pPr marL="914327" indent="0" algn="r">
              <a:buNone/>
              <a:defRPr sz="3600"/>
            </a:lvl3pPr>
            <a:lvl4pPr marL="1371491" indent="0" algn="r">
              <a:buNone/>
              <a:defRPr sz="3600"/>
            </a:lvl4pPr>
            <a:lvl5pPr marL="1828654" indent="0" algn="r">
              <a:buNone/>
              <a:defRPr sz="3600"/>
            </a:lvl5pPr>
          </a:lstStyle>
          <a:p>
            <a:pPr lvl="0"/>
            <a:r>
              <a:rPr lang="en-US" dirty="0"/>
              <a:t>Click to add subtitle/venue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7196668" y="5441602"/>
            <a:ext cx="1947333" cy="263409"/>
          </a:xfrm>
          <a:prstGeom prst="rect">
            <a:avLst/>
          </a:prstGeom>
        </p:spPr>
        <p:txBody>
          <a:bodyPr vert="horz"/>
          <a:lstStyle>
            <a:lvl1pPr marL="0" indent="0" algn="r">
              <a:buNone/>
              <a:defRPr sz="800"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dirty="0"/>
              <a:t>Click to add LA-UR# </a:t>
            </a:r>
          </a:p>
        </p:txBody>
      </p:sp>
      <p:pic>
        <p:nvPicPr>
          <p:cNvPr id="18" name="Picture 17" descr="Untitled-1.jpg"/>
          <p:cNvPicPr>
            <a:picLocks noChangeAspect="1"/>
          </p:cNvPicPr>
          <p:nvPr userDrawn="1"/>
        </p:nvPicPr>
        <p:blipFill rotWithShape="1">
          <a:blip r:embed="rId2" cstate="screen">
            <a:alphaModFix amt="51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3933" y="2951308"/>
            <a:ext cx="4351867" cy="2191209"/>
          </a:xfrm>
          <a:prstGeom prst="rect">
            <a:avLst/>
          </a:prstGeom>
        </p:spPr>
      </p:pic>
      <p:grpSp>
        <p:nvGrpSpPr>
          <p:cNvPr id="19" name="Group 18"/>
          <p:cNvGrpSpPr/>
          <p:nvPr userDrawn="1"/>
        </p:nvGrpSpPr>
        <p:grpSpPr>
          <a:xfrm>
            <a:off x="4572000" y="4989149"/>
            <a:ext cx="4572000" cy="452454"/>
            <a:chOff x="4572000" y="5026384"/>
            <a:chExt cx="4572000" cy="452454"/>
          </a:xfrm>
        </p:grpSpPr>
        <p:sp>
          <p:nvSpPr>
            <p:cNvPr id="20" name="Rectangle 19"/>
            <p:cNvSpPr>
              <a:spLocks noChangeArrowheads="1"/>
            </p:cNvSpPr>
            <p:nvPr/>
          </p:nvSpPr>
          <p:spPr bwMode="auto">
            <a:xfrm>
              <a:off x="4572000" y="5294172"/>
              <a:ext cx="4572000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600" b="0" i="0" u="none" strike="noStrike" kern="0" cap="none" spc="0" normalizeH="0" baseline="0" noProof="0" dirty="0">
                  <a:ln>
                    <a:noFill/>
                  </a:ln>
                  <a:solidFill>
                    <a:srgbClr val="666666"/>
                  </a:solidFill>
                  <a:effectLst/>
                  <a:uLnTx/>
                  <a:uFillTx/>
                  <a:latin typeface="Arial" pitchFamily="34" charset="0"/>
                  <a:ea typeface="ＭＳ Ｐゴシック" pitchFamily="34" charset="-128"/>
                </a:rPr>
                <a:t>Operated by TRIAD National Security, LLC for the U.S. Department of Energy's NNSA</a:t>
              </a:r>
            </a:p>
          </p:txBody>
        </p:sp>
        <p:pic>
          <p:nvPicPr>
            <p:cNvPr id="21" name="Picture 20" descr="NNSA_80%.ai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9116" t="44234" r="25200" b="40485"/>
            <a:stretch/>
          </p:blipFill>
          <p:spPr>
            <a:xfrm>
              <a:off x="8087551" y="5026384"/>
              <a:ext cx="961301" cy="32155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39919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820911"/>
            <a:ext cx="9144000" cy="4589818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"/>
            <a:ext cx="8229600" cy="820911"/>
          </a:xfrm>
          <a:prstGeom prst="rect">
            <a:avLst/>
          </a:prstGeom>
        </p:spPr>
        <p:txBody>
          <a:bodyPr anchor="ctr"/>
          <a:lstStyle/>
          <a:p>
            <a:r>
              <a:rPr lang="en-US" dirty="0"/>
              <a:t>Click to edit agenda title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C695E-3847-284B-804A-F0C0441E204C}" type="datetime1">
              <a:rPr lang="en-US" smtClean="0"/>
              <a:t>10/7/19</a:t>
            </a:fld>
            <a:r>
              <a:rPr lang="en-US" dirty="0"/>
              <a:t>   |   </a:t>
            </a:r>
            <a:fld id="{5D01E7E5-6465-7A46-A26D-BAABC2D34D38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Los Alamos National Laboratory</a:t>
            </a:r>
            <a:endParaRPr lang="en-US" dirty="0"/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4631268" y="943030"/>
            <a:ext cx="0" cy="432844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Text Placeholder 12"/>
          <p:cNvSpPr>
            <a:spLocks noGrp="1"/>
          </p:cNvSpPr>
          <p:nvPr>
            <p:ph type="body" sz="quarter" idx="12" hasCustomPrompt="1"/>
          </p:nvPr>
        </p:nvSpPr>
        <p:spPr>
          <a:xfrm>
            <a:off x="2895601" y="943031"/>
            <a:ext cx="1617663" cy="317562"/>
          </a:xfrm>
          <a:prstGeom prst="rect">
            <a:avLst/>
          </a:prstGeom>
        </p:spPr>
        <p:txBody>
          <a:bodyPr vert="horz"/>
          <a:lstStyle>
            <a:lvl1pPr marL="0" indent="0" algn="r" defTabSz="-741363">
              <a:buFont typeface="Arial"/>
              <a:buNone/>
              <a:tabLst/>
              <a:defRPr sz="1100"/>
            </a:lvl1pPr>
            <a:lvl2pPr marL="231775" indent="0" defTabSz="-741363">
              <a:buNone/>
              <a:tabLst/>
              <a:defRPr sz="1050"/>
            </a:lvl2pPr>
            <a:lvl3pPr marL="455612" indent="0" defTabSz="-741363">
              <a:buNone/>
              <a:tabLst/>
              <a:defRPr sz="1000"/>
            </a:lvl3pPr>
            <a:lvl4pPr marL="681037" indent="0" defTabSz="-741363">
              <a:buNone/>
              <a:tabLst/>
              <a:defRPr sz="900"/>
            </a:lvl4pPr>
            <a:lvl5pPr marL="912813" indent="0" defTabSz="-741363">
              <a:buNone/>
              <a:tabLst/>
              <a:defRPr sz="900"/>
            </a:lvl5pPr>
          </a:lstStyle>
          <a:p>
            <a:pPr lvl="0"/>
            <a:r>
              <a:rPr lang="en-US" dirty="0"/>
              <a:t>Click to edit date</a:t>
            </a:r>
          </a:p>
        </p:txBody>
      </p:sp>
      <p:sp>
        <p:nvSpPr>
          <p:cNvPr id="14" name="Text Placehold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2895601" y="1260593"/>
            <a:ext cx="1617663" cy="317562"/>
          </a:xfrm>
          <a:prstGeom prst="rect">
            <a:avLst/>
          </a:prstGeom>
        </p:spPr>
        <p:txBody>
          <a:bodyPr vert="horz"/>
          <a:lstStyle>
            <a:lvl1pPr marL="0" indent="0" algn="r" defTabSz="-741363">
              <a:buFont typeface="Arial"/>
              <a:buNone/>
              <a:tabLst/>
              <a:defRPr sz="1100" b="0"/>
            </a:lvl1pPr>
            <a:lvl2pPr marL="231775" indent="0" defTabSz="-741363">
              <a:buNone/>
              <a:tabLst/>
              <a:defRPr sz="1050"/>
            </a:lvl2pPr>
            <a:lvl3pPr marL="455612" indent="0" defTabSz="-741363">
              <a:buNone/>
              <a:tabLst/>
              <a:defRPr sz="1000"/>
            </a:lvl3pPr>
            <a:lvl4pPr marL="681037" indent="0" defTabSz="-741363">
              <a:buNone/>
              <a:tabLst/>
              <a:defRPr sz="900"/>
            </a:lvl4pPr>
            <a:lvl5pPr marL="912813" indent="0" defTabSz="-741363">
              <a:buNone/>
              <a:tabLst/>
              <a:defRPr sz="900"/>
            </a:lvl5pPr>
          </a:lstStyle>
          <a:p>
            <a:pPr lvl="0"/>
            <a:r>
              <a:rPr lang="en-US" dirty="0"/>
              <a:t>Click to edit time</a:t>
            </a:r>
          </a:p>
        </p:txBody>
      </p:sp>
      <p:sp>
        <p:nvSpPr>
          <p:cNvPr id="15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2895601" y="1853260"/>
            <a:ext cx="1617663" cy="317562"/>
          </a:xfrm>
          <a:prstGeom prst="rect">
            <a:avLst/>
          </a:prstGeom>
        </p:spPr>
        <p:txBody>
          <a:bodyPr vert="horz"/>
          <a:lstStyle>
            <a:lvl1pPr marL="0" indent="0" algn="r" defTabSz="-741363">
              <a:buFont typeface="Arial"/>
              <a:buNone/>
              <a:tabLst/>
              <a:defRPr sz="1100" b="0"/>
            </a:lvl1pPr>
            <a:lvl2pPr marL="231775" indent="0" defTabSz="-741363">
              <a:buNone/>
              <a:tabLst/>
              <a:defRPr sz="1050"/>
            </a:lvl2pPr>
            <a:lvl3pPr marL="455612" indent="0" defTabSz="-741363">
              <a:buNone/>
              <a:tabLst/>
              <a:defRPr sz="1000"/>
            </a:lvl3pPr>
            <a:lvl4pPr marL="681037" indent="0" defTabSz="-741363">
              <a:buNone/>
              <a:tabLst/>
              <a:defRPr sz="900"/>
            </a:lvl4pPr>
            <a:lvl5pPr marL="912813" indent="0" defTabSz="-741363">
              <a:buNone/>
              <a:tabLst/>
              <a:defRPr sz="900"/>
            </a:lvl5pPr>
          </a:lstStyle>
          <a:p>
            <a:pPr lvl="0"/>
            <a:r>
              <a:rPr lang="en-US" dirty="0"/>
              <a:t>Click to edit location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" hasCustomPrompt="1"/>
          </p:nvPr>
        </p:nvSpPr>
        <p:spPr>
          <a:xfrm>
            <a:off x="4800600" y="943030"/>
            <a:ext cx="3886200" cy="432844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agenda item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7" name="Picture 16" descr="Untitled-1.jpg"/>
          <p:cNvPicPr>
            <a:picLocks noChangeAspect="1"/>
          </p:cNvPicPr>
          <p:nvPr userDrawn="1"/>
        </p:nvPicPr>
        <p:blipFill rotWithShape="1">
          <a:blip r:embed="rId2" cstate="screen">
            <a:alphaModFix amt="51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3933" y="2951308"/>
            <a:ext cx="4351867" cy="2191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2526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220149"/>
            <a:ext cx="8229600" cy="820911"/>
          </a:xfrm>
          <a:prstGeom prst="rect">
            <a:avLst/>
          </a:prstGeom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Click to edit section title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A6442-326F-BF43-9512-C754596C1A34}" type="datetime1">
              <a:rPr lang="en-US" smtClean="0"/>
              <a:t>10/7/19</a:t>
            </a:fld>
            <a:r>
              <a:rPr lang="en-US"/>
              <a:t>   |   </a:t>
            </a:r>
            <a:fld id="{5D01E7E5-6465-7A46-A26D-BAABC2D34D38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Los Alamos National Laboratory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46289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NL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820911"/>
            <a:ext cx="9144000" cy="4589818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"/>
            <a:ext cx="8229600" cy="820911"/>
          </a:xfrm>
          <a:prstGeom prst="rect">
            <a:avLst/>
          </a:prstGeom>
        </p:spPr>
        <p:txBody>
          <a:bodyPr anchor="ctr"/>
          <a:lstStyle/>
          <a:p>
            <a:r>
              <a:rPr lang="en-US" dirty="0"/>
              <a:t>Click to edit title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B050BD-D5D4-004B-87E1-382D8D28594F}" type="datetime1">
              <a:rPr lang="en-US" smtClean="0"/>
              <a:t>10/7/19</a:t>
            </a:fld>
            <a:r>
              <a:rPr lang="en-US" dirty="0"/>
              <a:t>   |   </a:t>
            </a:r>
            <a:fld id="{5D01E7E5-6465-7A46-A26D-BAABC2D34D38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Los Alamos National Laboratory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0" y="943030"/>
            <a:ext cx="8229600" cy="432844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682899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NL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-9470"/>
            <a:ext cx="8229600" cy="952500"/>
          </a:xfrm>
          <a:prstGeom prst="rect">
            <a:avLst/>
          </a:prstGeom>
        </p:spPr>
        <p:txBody>
          <a:bodyPr vert="horz" anchor="ctr"/>
          <a:lstStyle/>
          <a:p>
            <a:r>
              <a:rPr lang="en-US" dirty="0"/>
              <a:t>Click to edit title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Los Alamos National Laboratory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E497D45A-E2C2-5444-8727-94AA467EBF1A}" type="datetime1">
              <a:rPr lang="en-US" smtClean="0"/>
              <a:t>10/7/19</a:t>
            </a:fld>
            <a:r>
              <a:rPr lang="en-US"/>
              <a:t>   |   </a:t>
            </a:r>
            <a:fld id="{5D01E7E5-6465-7A46-A26D-BAABC2D34D38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0" y="943030"/>
            <a:ext cx="8229600" cy="432844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508281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NL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319853"/>
            <a:ext cx="9144000" cy="5090877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CD5A60-AEBD-CD41-AE13-C139EF5F076B}" type="datetime1">
              <a:rPr lang="en-US" smtClean="0"/>
              <a:t>10/7/19</a:t>
            </a:fld>
            <a:r>
              <a:rPr lang="en-US"/>
              <a:t>   |   </a:t>
            </a:r>
            <a:fld id="{5D01E7E5-6465-7A46-A26D-BAABC2D34D38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Los Alamos National Laboratory</a:t>
            </a:r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319852"/>
            <a:ext cx="8229600" cy="501060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0" y="943030"/>
            <a:ext cx="8229600" cy="432844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419988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statem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14"/>
          <p:cNvSpPr>
            <a:spLocks noGrp="1"/>
          </p:cNvSpPr>
          <p:nvPr>
            <p:ph type="pic" sz="quarter" idx="15" hasCustomPrompt="1"/>
          </p:nvPr>
        </p:nvSpPr>
        <p:spPr>
          <a:xfrm>
            <a:off x="0" y="229309"/>
            <a:ext cx="9144000" cy="5256829"/>
          </a:xfrm>
          <a:prstGeom prst="rect">
            <a:avLst/>
          </a:prstGeom>
        </p:spPr>
        <p:txBody>
          <a:bodyPr vert="horz" lIns="91433" tIns="45717" rIns="91433" bIns="45717" anchor="ctr"/>
          <a:lstStyle>
            <a:lvl1pPr marL="0" marR="0" indent="0" algn="ctr" defTabSz="45716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lang="en-US" sz="1500" smtClean="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icon to insert photo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1875329" y="3046995"/>
            <a:ext cx="5393342" cy="461659"/>
          </a:xfrm>
          <a:prstGeom prst="rect">
            <a:avLst/>
          </a:prstGeom>
          <a:solidFill>
            <a:schemeClr val="accent1">
              <a:alpha val="70000"/>
            </a:schemeClr>
          </a:solidFill>
        </p:spPr>
        <p:txBody>
          <a:bodyPr vert="horz" wrap="square" lIns="91433" tIns="45717" rIns="91433" bIns="45717">
            <a:spAutoFit/>
          </a:bodyPr>
          <a:lstStyle>
            <a:lvl1pPr algn="ctr">
              <a:defRPr sz="24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statement</a:t>
            </a:r>
          </a:p>
        </p:txBody>
      </p:sp>
      <p:sp>
        <p:nvSpPr>
          <p:cNvPr id="29" name="Rectangle 28"/>
          <p:cNvSpPr/>
          <p:nvPr userDrawn="1"/>
        </p:nvSpPr>
        <p:spPr>
          <a:xfrm>
            <a:off x="-117070" y="1114871"/>
            <a:ext cx="101168" cy="335921"/>
          </a:xfrm>
          <a:prstGeom prst="rect">
            <a:avLst/>
          </a:prstGeom>
          <a:solidFill>
            <a:srgbClr val="2682CF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Rectangle 29"/>
          <p:cNvSpPr/>
          <p:nvPr userDrawn="1"/>
        </p:nvSpPr>
        <p:spPr>
          <a:xfrm>
            <a:off x="-117070" y="1450791"/>
            <a:ext cx="101168" cy="335921"/>
          </a:xfrm>
          <a:prstGeom prst="rect">
            <a:avLst/>
          </a:prstGeom>
          <a:solidFill>
            <a:srgbClr val="EA7720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Rectangle 30"/>
          <p:cNvSpPr/>
          <p:nvPr userDrawn="1"/>
        </p:nvSpPr>
        <p:spPr>
          <a:xfrm>
            <a:off x="-117070" y="1786711"/>
            <a:ext cx="101168" cy="335921"/>
          </a:xfrm>
          <a:prstGeom prst="rect">
            <a:avLst/>
          </a:prstGeom>
          <a:solidFill>
            <a:srgbClr val="F4482D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Rectangle 31"/>
          <p:cNvSpPr/>
          <p:nvPr userDrawn="1"/>
        </p:nvSpPr>
        <p:spPr>
          <a:xfrm>
            <a:off x="-117070" y="2122632"/>
            <a:ext cx="101168" cy="335921"/>
          </a:xfrm>
          <a:prstGeom prst="rect">
            <a:avLst/>
          </a:prstGeom>
          <a:solidFill>
            <a:srgbClr val="229357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Rectangle 32"/>
          <p:cNvSpPr/>
          <p:nvPr userDrawn="1"/>
        </p:nvSpPr>
        <p:spPr>
          <a:xfrm>
            <a:off x="-117070" y="1"/>
            <a:ext cx="101168" cy="335921"/>
          </a:xfrm>
          <a:prstGeom prst="rect">
            <a:avLst/>
          </a:prstGeom>
          <a:solidFill>
            <a:srgbClr val="0D0E2F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Rectangle 33"/>
          <p:cNvSpPr/>
          <p:nvPr userDrawn="1"/>
        </p:nvSpPr>
        <p:spPr>
          <a:xfrm>
            <a:off x="-117070" y="335921"/>
            <a:ext cx="101168" cy="335921"/>
          </a:xfrm>
          <a:prstGeom prst="rect">
            <a:avLst/>
          </a:prstGeom>
          <a:solidFill>
            <a:srgbClr val="F8B617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Rectangle 34"/>
          <p:cNvSpPr/>
          <p:nvPr userDrawn="1"/>
        </p:nvSpPr>
        <p:spPr>
          <a:xfrm>
            <a:off x="-117070" y="727310"/>
            <a:ext cx="101168" cy="33592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6585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251D7D"/>
            </a:gs>
            <a:gs pos="100000">
              <a:schemeClr val="accent1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ooter Placeholder 12"/>
          <p:cNvSpPr>
            <a:spLocks noGrp="1"/>
          </p:cNvSpPr>
          <p:nvPr>
            <p:ph type="ftr" sz="quarter" idx="3"/>
          </p:nvPr>
        </p:nvSpPr>
        <p:spPr>
          <a:xfrm>
            <a:off x="-1" y="5409848"/>
            <a:ext cx="3310467" cy="3051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rgbClr val="FFFFFF"/>
                </a:solidFill>
              </a:defRPr>
            </a:lvl1pPr>
          </a:lstStyle>
          <a:p>
            <a:r>
              <a:rPr lang="en-US"/>
              <a:t>Los Alamos National Laboratory</a:t>
            </a:r>
            <a:endParaRPr lang="en-US" dirty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7004050" y="5409848"/>
            <a:ext cx="2133600" cy="3051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rgbClr val="FFFFFF"/>
                </a:solidFill>
              </a:defRPr>
            </a:lvl1pPr>
          </a:lstStyle>
          <a:p>
            <a:fld id="{33415E80-817E-41B3-A1DB-15C0B125CF72}" type="datetime1">
              <a:rPr lang="en-US" smtClean="0"/>
              <a:pPr/>
              <a:t>10/7/19</a:t>
            </a:fld>
            <a:r>
              <a:rPr lang="en-US" dirty="0"/>
              <a:t>   |   </a:t>
            </a:r>
            <a:fld id="{5D01E7E5-6465-7A46-A26D-BAABC2D34D3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Rectangle 15"/>
          <p:cNvSpPr/>
          <p:nvPr userDrawn="1"/>
        </p:nvSpPr>
        <p:spPr>
          <a:xfrm>
            <a:off x="-117070" y="1238744"/>
            <a:ext cx="101168" cy="373246"/>
          </a:xfrm>
          <a:prstGeom prst="rect">
            <a:avLst/>
          </a:prstGeom>
          <a:solidFill>
            <a:srgbClr val="2682CF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/>
          <p:cNvSpPr/>
          <p:nvPr userDrawn="1"/>
        </p:nvSpPr>
        <p:spPr>
          <a:xfrm>
            <a:off x="-117070" y="1611989"/>
            <a:ext cx="101168" cy="373246"/>
          </a:xfrm>
          <a:prstGeom prst="rect">
            <a:avLst/>
          </a:prstGeom>
          <a:solidFill>
            <a:srgbClr val="EA7720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/>
          <p:cNvSpPr/>
          <p:nvPr userDrawn="1"/>
        </p:nvSpPr>
        <p:spPr>
          <a:xfrm>
            <a:off x="-117070" y="1985234"/>
            <a:ext cx="101168" cy="373246"/>
          </a:xfrm>
          <a:prstGeom prst="rect">
            <a:avLst/>
          </a:prstGeom>
          <a:solidFill>
            <a:srgbClr val="F4482D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/>
          <p:cNvSpPr/>
          <p:nvPr userDrawn="1"/>
        </p:nvSpPr>
        <p:spPr>
          <a:xfrm>
            <a:off x="-117070" y="2358479"/>
            <a:ext cx="101168" cy="373246"/>
          </a:xfrm>
          <a:prstGeom prst="rect">
            <a:avLst/>
          </a:prstGeom>
          <a:solidFill>
            <a:srgbClr val="229357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/>
          <p:cNvSpPr/>
          <p:nvPr userDrawn="1"/>
        </p:nvSpPr>
        <p:spPr>
          <a:xfrm>
            <a:off x="-117070" y="0"/>
            <a:ext cx="101168" cy="373246"/>
          </a:xfrm>
          <a:prstGeom prst="rect">
            <a:avLst/>
          </a:prstGeom>
          <a:solidFill>
            <a:srgbClr val="0D0E2F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20"/>
          <p:cNvSpPr/>
          <p:nvPr userDrawn="1"/>
        </p:nvSpPr>
        <p:spPr>
          <a:xfrm>
            <a:off x="-117070" y="373245"/>
            <a:ext cx="101168" cy="373246"/>
          </a:xfrm>
          <a:prstGeom prst="rect">
            <a:avLst/>
          </a:prstGeom>
          <a:solidFill>
            <a:srgbClr val="F8B617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ectangle 21"/>
          <p:cNvSpPr/>
          <p:nvPr userDrawn="1"/>
        </p:nvSpPr>
        <p:spPr>
          <a:xfrm>
            <a:off x="-117070" y="808120"/>
            <a:ext cx="101168" cy="37324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TextBox 22"/>
          <p:cNvSpPr txBox="1"/>
          <p:nvPr userDrawn="1"/>
        </p:nvSpPr>
        <p:spPr>
          <a:xfrm>
            <a:off x="-635000" y="-2"/>
            <a:ext cx="51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b="1" dirty="0">
                <a:solidFill>
                  <a:srgbClr val="0D0C2E"/>
                </a:solidFill>
              </a:rPr>
              <a:t>NOTE:</a:t>
            </a:r>
          </a:p>
          <a:p>
            <a:pPr algn="r"/>
            <a:r>
              <a:rPr lang="en-US" sz="800" dirty="0">
                <a:solidFill>
                  <a:srgbClr val="0D0C2E"/>
                </a:solidFill>
              </a:rPr>
              <a:t>This is</a:t>
            </a:r>
            <a:r>
              <a:rPr lang="en-US" sz="800" baseline="0" dirty="0">
                <a:solidFill>
                  <a:srgbClr val="0D0C2E"/>
                </a:solidFill>
              </a:rPr>
              <a:t> the lab color palette.</a:t>
            </a:r>
            <a:endParaRPr lang="en-US" sz="800" baseline="0" dirty="0">
              <a:solidFill>
                <a:srgbClr val="0D0C2E"/>
              </a:solidFill>
              <a:latin typeface="Wingdings"/>
              <a:ea typeface="Wingdings"/>
              <a:cs typeface="Wingdings"/>
              <a:sym typeface="Wingdings"/>
            </a:endParaRPr>
          </a:p>
        </p:txBody>
      </p:sp>
    </p:spTree>
    <p:extLst>
      <p:ext uri="{BB962C8B-B14F-4D97-AF65-F5344CB8AC3E}">
        <p14:creationId xmlns:p14="http://schemas.microsoft.com/office/powerpoint/2010/main" val="134279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49" r:id="rId3"/>
    <p:sldLayoutId id="2147483673" r:id="rId4"/>
    <p:sldLayoutId id="2147483671" r:id="rId5"/>
    <p:sldLayoutId id="2147483650" r:id="rId6"/>
    <p:sldLayoutId id="2147483660" r:id="rId7"/>
    <p:sldLayoutId id="2147483674" r:id="rId8"/>
    <p:sldLayoutId id="2147483677" r:id="rId9"/>
    <p:sldLayoutId id="2147483678" r:id="rId10"/>
    <p:sldLayoutId id="2147483679" r:id="rId11"/>
  </p:sldLayoutIdLst>
  <p:hf sldNum="0" hdr="0"/>
  <p:txStyles>
    <p:titleStyle>
      <a:lvl1pPr algn="l" defTabSz="457200" rtl="0" eaLnBrk="1" latinLnBrk="0" hangingPunct="1">
        <a:spcBef>
          <a:spcPct val="0"/>
        </a:spcBef>
        <a:buNone/>
        <a:defRPr sz="2400" b="1" kern="120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457200" rtl="0" eaLnBrk="1" latinLnBrk="0" hangingPunct="1">
        <a:spcBef>
          <a:spcPct val="20000"/>
        </a:spcBef>
        <a:buFont typeface="Arial"/>
        <a:buChar char="•"/>
        <a:defRPr sz="18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403225" indent="-171450" algn="l" defTabSz="457200" rtl="0" eaLnBrk="1" latinLnBrk="0" hangingPunct="1">
        <a:spcBef>
          <a:spcPct val="20000"/>
        </a:spcBef>
        <a:buFont typeface="Arial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628650" indent="-173038" algn="l" defTabSz="457200" rtl="0" eaLnBrk="1" latinLnBrk="0" hangingPunct="1">
        <a:spcBef>
          <a:spcPct val="20000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854075" indent="-173038" algn="l" defTabSz="457200" rtl="0" eaLnBrk="1" latinLnBrk="0" hangingPunct="1">
        <a:spcBef>
          <a:spcPct val="20000"/>
        </a:spcBef>
        <a:buFont typeface="Arial"/>
        <a:buChar char="–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087438" indent="-174625" algn="l" defTabSz="457200" rtl="0" eaLnBrk="1" latinLnBrk="0" hangingPunct="1">
        <a:spcBef>
          <a:spcPct val="20000"/>
        </a:spcBef>
        <a:buFont typeface="Arial"/>
        <a:buChar char="»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emf"/><Relationship Id="rId3" Type="http://schemas.openxmlformats.org/officeDocument/2006/relationships/image" Target="../media/image31.emf"/><Relationship Id="rId7" Type="http://schemas.openxmlformats.org/officeDocument/2006/relationships/image" Target="../media/image35.emf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4.emf"/><Relationship Id="rId5" Type="http://schemas.openxmlformats.org/officeDocument/2006/relationships/image" Target="../media/image33.emf"/><Relationship Id="rId4" Type="http://schemas.openxmlformats.org/officeDocument/2006/relationships/image" Target="../media/image32.emf"/><Relationship Id="rId9" Type="http://schemas.openxmlformats.org/officeDocument/2006/relationships/image" Target="../media/image37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1.emf"/><Relationship Id="rId4" Type="http://schemas.openxmlformats.org/officeDocument/2006/relationships/image" Target="../media/image40.em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emf"/><Relationship Id="rId3" Type="http://schemas.openxmlformats.org/officeDocument/2006/relationships/image" Target="../media/image43.emf"/><Relationship Id="rId7" Type="http://schemas.openxmlformats.org/officeDocument/2006/relationships/image" Target="../media/image47.emf"/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6.emf"/><Relationship Id="rId5" Type="http://schemas.openxmlformats.org/officeDocument/2006/relationships/image" Target="../media/image45.emf"/><Relationship Id="rId4" Type="http://schemas.openxmlformats.org/officeDocument/2006/relationships/image" Target="../media/image44.emf"/><Relationship Id="rId9" Type="http://schemas.openxmlformats.org/officeDocument/2006/relationships/image" Target="../media/image4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1.emf"/><Relationship Id="rId7" Type="http://schemas.openxmlformats.org/officeDocument/2006/relationships/image" Target="../media/image55.emf"/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4.emf"/><Relationship Id="rId5" Type="http://schemas.openxmlformats.org/officeDocument/2006/relationships/image" Target="../media/image53.emf"/><Relationship Id="rId4" Type="http://schemas.openxmlformats.org/officeDocument/2006/relationships/image" Target="../media/image52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emf"/><Relationship Id="rId2" Type="http://schemas.openxmlformats.org/officeDocument/2006/relationships/image" Target="../media/image62.em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5.emf"/><Relationship Id="rId4" Type="http://schemas.openxmlformats.org/officeDocument/2006/relationships/image" Target="../media/image64.em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emf"/><Relationship Id="rId3" Type="http://schemas.openxmlformats.org/officeDocument/2006/relationships/image" Target="../media/image64.emf"/><Relationship Id="rId7" Type="http://schemas.openxmlformats.org/officeDocument/2006/relationships/image" Target="../media/image69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8.emf"/><Relationship Id="rId11" Type="http://schemas.openxmlformats.org/officeDocument/2006/relationships/image" Target="../media/image73.emf"/><Relationship Id="rId5" Type="http://schemas.openxmlformats.org/officeDocument/2006/relationships/image" Target="../media/image67.emf"/><Relationship Id="rId10" Type="http://schemas.openxmlformats.org/officeDocument/2006/relationships/image" Target="../media/image72.emf"/><Relationship Id="rId4" Type="http://schemas.openxmlformats.org/officeDocument/2006/relationships/image" Target="../media/image66.emf"/><Relationship Id="rId9" Type="http://schemas.openxmlformats.org/officeDocument/2006/relationships/image" Target="../media/image71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emf"/><Relationship Id="rId2" Type="http://schemas.openxmlformats.org/officeDocument/2006/relationships/image" Target="../media/image74.emf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emf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emf"/><Relationship Id="rId3" Type="http://schemas.openxmlformats.org/officeDocument/2006/relationships/image" Target="../media/image76.emf"/><Relationship Id="rId7" Type="http://schemas.openxmlformats.org/officeDocument/2006/relationships/image" Target="../media/image80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9.emf"/><Relationship Id="rId5" Type="http://schemas.openxmlformats.org/officeDocument/2006/relationships/image" Target="../media/image78.emf"/><Relationship Id="rId4" Type="http://schemas.openxmlformats.org/officeDocument/2006/relationships/image" Target="../media/image77.emf"/><Relationship Id="rId9" Type="http://schemas.openxmlformats.org/officeDocument/2006/relationships/image" Target="../media/image82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emf"/><Relationship Id="rId2" Type="http://schemas.openxmlformats.org/officeDocument/2006/relationships/image" Target="../media/image83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7.png"/><Relationship Id="rId5" Type="http://schemas.openxmlformats.org/officeDocument/2006/relationships/image" Target="../media/image86.tiff"/><Relationship Id="rId4" Type="http://schemas.openxmlformats.org/officeDocument/2006/relationships/image" Target="../media/image85.e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emf"/><Relationship Id="rId2" Type="http://schemas.openxmlformats.org/officeDocument/2006/relationships/image" Target="../media/image91.em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4.emf"/><Relationship Id="rId4" Type="http://schemas.openxmlformats.org/officeDocument/2006/relationships/image" Target="../media/image93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emf"/><Relationship Id="rId2" Type="http://schemas.openxmlformats.org/officeDocument/2006/relationships/image" Target="../media/image95.em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0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emf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emf"/><Relationship Id="rId2" Type="http://schemas.openxmlformats.org/officeDocument/2006/relationships/image" Target="../media/image105.emf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emf"/><Relationship Id="rId2" Type="http://schemas.openxmlformats.org/officeDocument/2006/relationships/image" Target="../media/image107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9.e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emf"/><Relationship Id="rId2" Type="http://schemas.openxmlformats.org/officeDocument/2006/relationships/image" Target="../media/image110.emf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emf"/><Relationship Id="rId2" Type="http://schemas.openxmlformats.org/officeDocument/2006/relationships/image" Target="../media/image112.em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4.png"/><Relationship Id="rId4" Type="http://schemas.openxmlformats.org/officeDocument/2006/relationships/image" Target="../media/image43.emf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emf"/><Relationship Id="rId2" Type="http://schemas.openxmlformats.org/officeDocument/2006/relationships/image" Target="../media/image115.em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8.emf"/><Relationship Id="rId4" Type="http://schemas.openxmlformats.org/officeDocument/2006/relationships/image" Target="../media/image117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em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119.emf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emf"/><Relationship Id="rId2" Type="http://schemas.openxmlformats.org/officeDocument/2006/relationships/image" Target="../media/image120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4.emf"/><Relationship Id="rId5" Type="http://schemas.openxmlformats.org/officeDocument/2006/relationships/image" Target="../media/image123.emf"/><Relationship Id="rId4" Type="http://schemas.openxmlformats.org/officeDocument/2006/relationships/image" Target="../media/image122.emf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emf"/><Relationship Id="rId7" Type="http://schemas.openxmlformats.org/officeDocument/2006/relationships/image" Target="../media/image130.emf"/><Relationship Id="rId2" Type="http://schemas.openxmlformats.org/officeDocument/2006/relationships/image" Target="../media/image125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9.emf"/><Relationship Id="rId5" Type="http://schemas.openxmlformats.org/officeDocument/2006/relationships/image" Target="../media/image128.emf"/><Relationship Id="rId4" Type="http://schemas.openxmlformats.org/officeDocument/2006/relationships/image" Target="../media/image127.em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emf"/><Relationship Id="rId2" Type="http://schemas.openxmlformats.org/officeDocument/2006/relationships/image" Target="../media/image131.emf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6.emf"/><Relationship Id="rId5" Type="http://schemas.openxmlformats.org/officeDocument/2006/relationships/image" Target="../media/image135.pdf"/><Relationship Id="rId4" Type="http://schemas.openxmlformats.org/officeDocument/2006/relationships/image" Target="../media/image134.em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emf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1.emf"/><Relationship Id="rId5" Type="http://schemas.openxmlformats.org/officeDocument/2006/relationships/image" Target="../media/image140.emf"/><Relationship Id="rId4" Type="http://schemas.openxmlformats.org/officeDocument/2006/relationships/image" Target="../media/image139.emf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gif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emf"/><Relationship Id="rId2" Type="http://schemas.openxmlformats.org/officeDocument/2006/relationships/image" Target="../media/image144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8.emf"/><Relationship Id="rId5" Type="http://schemas.openxmlformats.org/officeDocument/2006/relationships/image" Target="../media/image147.emf"/><Relationship Id="rId4" Type="http://schemas.openxmlformats.org/officeDocument/2006/relationships/image" Target="../media/image146.emf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emf"/><Relationship Id="rId7" Type="http://schemas.openxmlformats.org/officeDocument/2006/relationships/image" Target="../media/image154.emf"/><Relationship Id="rId2" Type="http://schemas.openxmlformats.org/officeDocument/2006/relationships/image" Target="../media/image149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3.emf"/><Relationship Id="rId5" Type="http://schemas.openxmlformats.org/officeDocument/2006/relationships/image" Target="../media/image152.emf"/><Relationship Id="rId4" Type="http://schemas.openxmlformats.org/officeDocument/2006/relationships/image" Target="../media/image151.emf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emf"/><Relationship Id="rId2" Type="http://schemas.openxmlformats.org/officeDocument/2006/relationships/image" Target="../media/image155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7.emf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emf"/><Relationship Id="rId2" Type="http://schemas.openxmlformats.org/officeDocument/2006/relationships/image" Target="../media/image158.emf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emf"/><Relationship Id="rId3" Type="http://schemas.openxmlformats.org/officeDocument/2006/relationships/image" Target="../media/image12.emf"/><Relationship Id="rId7" Type="http://schemas.openxmlformats.org/officeDocument/2006/relationships/image" Target="../media/image16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emf"/><Relationship Id="rId11" Type="http://schemas.openxmlformats.org/officeDocument/2006/relationships/image" Target="../media/image20.emf"/><Relationship Id="rId5" Type="http://schemas.openxmlformats.org/officeDocument/2006/relationships/image" Target="../media/image14.emf"/><Relationship Id="rId10" Type="http://schemas.openxmlformats.org/officeDocument/2006/relationships/image" Target="../media/image19.emf"/><Relationship Id="rId4" Type="http://schemas.openxmlformats.org/officeDocument/2006/relationships/image" Target="../media/image13.emf"/><Relationship Id="rId9" Type="http://schemas.openxmlformats.org/officeDocument/2006/relationships/image" Target="../media/image18.e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emf"/><Relationship Id="rId3" Type="http://schemas.openxmlformats.org/officeDocument/2006/relationships/image" Target="../media/image22.emf"/><Relationship Id="rId7" Type="http://schemas.openxmlformats.org/officeDocument/2006/relationships/image" Target="../media/image18.emf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3.png"/><Relationship Id="rId5" Type="http://schemas.openxmlformats.org/officeDocument/2006/relationships/image" Target="../media/image12.emf"/><Relationship Id="rId4" Type="http://schemas.openxmlformats.org/officeDocument/2006/relationships/image" Target="../media/image13.emf"/><Relationship Id="rId9" Type="http://schemas.openxmlformats.org/officeDocument/2006/relationships/image" Target="../media/image20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emf"/><Relationship Id="rId5" Type="http://schemas.openxmlformats.org/officeDocument/2006/relationships/image" Target="../media/image27.emf"/><Relationship Id="rId4" Type="http://schemas.openxmlformats.org/officeDocument/2006/relationships/image" Target="../media/image26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587229" y="-57318"/>
            <a:ext cx="8099571" cy="1361134"/>
          </a:xfrm>
        </p:spPr>
        <p:txBody>
          <a:bodyPr/>
          <a:lstStyle/>
          <a:p>
            <a:r>
              <a:rPr lang="en-US" sz="2800" dirty="0"/>
              <a:t>Moment-based multilevel preconditioning for an implicit, conservative, hybrid particle-kinetic-ion fluid-electron algorithm</a:t>
            </a:r>
            <a:endParaRPr lang="en-US" sz="2000" dirty="0">
              <a:effectLst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4320330" y="2048486"/>
            <a:ext cx="4366470" cy="606908"/>
          </a:xfrm>
        </p:spPr>
        <p:txBody>
          <a:bodyPr>
            <a:normAutofit/>
          </a:bodyPr>
          <a:lstStyle/>
          <a:p>
            <a:r>
              <a:rPr lang="en-US" dirty="0"/>
              <a:t>Ghent, Belgium, Oct. 7-10, 2019</a:t>
            </a:r>
          </a:p>
        </p:txBody>
      </p:sp>
      <p:sp>
        <p:nvSpPr>
          <p:cNvPr id="6" name="Subtitle 5"/>
          <p:cNvSpPr>
            <a:spLocks noGrp="1"/>
          </p:cNvSpPr>
          <p:nvPr>
            <p:ph type="body" sz="quarter" idx="12"/>
          </p:nvPr>
        </p:nvSpPr>
        <p:spPr>
          <a:xfrm>
            <a:off x="4572000" y="3588409"/>
            <a:ext cx="4114800" cy="627160"/>
          </a:xfrm>
        </p:spPr>
        <p:txBody>
          <a:bodyPr/>
          <a:lstStyle/>
          <a:p>
            <a:r>
              <a:rPr lang="en-US" sz="1800" b="1" dirty="0">
                <a:solidFill>
                  <a:srgbClr val="FF0000"/>
                </a:solidFill>
              </a:rPr>
              <a:t>Luis </a:t>
            </a:r>
            <a:r>
              <a:rPr lang="en-US" sz="1800" b="1" dirty="0" err="1">
                <a:solidFill>
                  <a:srgbClr val="FF0000"/>
                </a:solidFill>
              </a:rPr>
              <a:t>Chacón</a:t>
            </a:r>
            <a:endParaRPr lang="en-US" sz="1800" dirty="0">
              <a:solidFill>
                <a:schemeClr val="tx1"/>
              </a:solidFill>
            </a:endParaRPr>
          </a:p>
          <a:p>
            <a:r>
              <a:rPr lang="en-US" sz="1417" b="1" dirty="0">
                <a:solidFill>
                  <a:schemeClr val="tx1"/>
                </a:solidFill>
              </a:rPr>
              <a:t>Collaborators:</a:t>
            </a:r>
            <a:r>
              <a:rPr lang="en-US" sz="1417" dirty="0">
                <a:solidFill>
                  <a:schemeClr val="tx1"/>
                </a:solidFill>
              </a:rPr>
              <a:t> Adam Stanier, </a:t>
            </a:r>
            <a:r>
              <a:rPr lang="en-US" sz="1417" dirty="0" err="1">
                <a:solidFill>
                  <a:schemeClr val="tx1"/>
                </a:solidFill>
              </a:rPr>
              <a:t>Guangye</a:t>
            </a:r>
            <a:r>
              <a:rPr lang="en-US" sz="1417" dirty="0">
                <a:solidFill>
                  <a:schemeClr val="tx1"/>
                </a:solidFill>
              </a:rPr>
              <a:t> Chen</a:t>
            </a:r>
          </a:p>
          <a:p>
            <a:endParaRPr lang="en-US" sz="1417" dirty="0"/>
          </a:p>
          <a:p>
            <a:r>
              <a:rPr lang="en-US" sz="1417" dirty="0"/>
              <a:t>Work supported by US Dept. of Energy</a:t>
            </a:r>
          </a:p>
          <a:p>
            <a:r>
              <a:rPr lang="en-US" sz="1417" dirty="0"/>
              <a:t>Office of Applied Scientific Computing Research</a:t>
            </a:r>
            <a:endParaRPr lang="en-US" sz="1417" dirty="0">
              <a:solidFill>
                <a:schemeClr val="tx1"/>
              </a:solidFill>
            </a:endParaRP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311D24B-FF52-BF4F-8C86-283242A2955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565175" y="1829697"/>
            <a:ext cx="6121626" cy="907423"/>
          </a:xfrm>
        </p:spPr>
        <p:txBody>
          <a:bodyPr/>
          <a:lstStyle/>
          <a:p>
            <a:r>
              <a:rPr lang="en-US" b="0" dirty="0"/>
              <a:t>European Fusion Theory Conference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1A1DA5-41FB-3A4A-9BF4-A6E9089B246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b="0" dirty="0"/>
              <a:t>LA-UR-19-20165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18771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492855-8A4C-D640-B3FB-06121EA398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Discrete formulation: implicit </a:t>
            </a:r>
            <a:r>
              <a:rPr lang="en-US" dirty="0" err="1"/>
              <a:t>timestepping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04037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A324D3-4625-F440-94B8-9E42BAA726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Difficulties with explicit EM hybrid PIC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1" indent="0">
              <a:spcBef>
                <a:spcPts val="750"/>
              </a:spcBef>
              <a:buSzTx/>
              <a:buNone/>
            </a:pPr>
            <a:endParaRPr lang="en-US" sz="1833" b="1" u="sng" dirty="0">
              <a:latin typeface="Helvetica" pitchFamily="2" charset="0"/>
            </a:endParaRPr>
          </a:p>
          <a:p>
            <a:pPr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altLang="en-US" dirty="0">
                <a:latin typeface="Helvetica" pitchFamily="2" charset="0"/>
                <a:ea typeface="ＭＳ Ｐゴシック" panose="020B0600070205080204" pitchFamily="34" charset="-128"/>
              </a:rPr>
              <a:t>Whistler waves are extremely stiff:</a:t>
            </a:r>
          </a:p>
          <a:p>
            <a:pPr lvl="1">
              <a:spcBef>
                <a:spcPts val="271"/>
              </a:spcBef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altLang="en-US" b="1" dirty="0">
                <a:latin typeface="Helvetica" pitchFamily="2" charset="0"/>
                <a:ea typeface="ＭＳ Ｐゴシック" panose="020B0600070205080204" pitchFamily="34" charset="-128"/>
              </a:rPr>
              <a:t>Second-order explicit schemes unconditionally unstable (Kunz, 2013).</a:t>
            </a:r>
          </a:p>
          <a:p>
            <a:pPr lvl="1">
              <a:spcBef>
                <a:spcPts val="271"/>
              </a:spcBef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altLang="en-US" b="1" dirty="0">
                <a:latin typeface="Helvetica" pitchFamily="2" charset="0"/>
                <a:ea typeface="ＭＳ Ｐゴシック" panose="020B0600070205080204" pitchFamily="34" charset="-128"/>
              </a:rPr>
              <a:t>Higher-order methods feature                                    - </a:t>
            </a:r>
            <a:r>
              <a:rPr lang="en-US" altLang="en-US" b="1" dirty="0" err="1">
                <a:latin typeface="Helvetica" pitchFamily="2" charset="0"/>
                <a:ea typeface="ＭＳ Ｐゴシック" panose="020B0600070205080204" pitchFamily="34" charset="-128"/>
              </a:rPr>
              <a:t>subcycle</a:t>
            </a:r>
            <a:r>
              <a:rPr lang="en-US" altLang="en-US" b="1" dirty="0">
                <a:latin typeface="Helvetica" pitchFamily="2" charset="0"/>
                <a:ea typeface="ＭＳ Ｐゴシック" panose="020B0600070205080204" pitchFamily="34" charset="-128"/>
              </a:rPr>
              <a:t> field solve for efficiency.</a:t>
            </a:r>
          </a:p>
          <a:p>
            <a:pPr lvl="1">
              <a:spcBef>
                <a:spcPts val="271"/>
              </a:spcBef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en-US" altLang="en-US" b="0" dirty="0">
              <a:latin typeface="Helvetica" pitchFamily="2" charset="0"/>
              <a:ea typeface="ＭＳ Ｐゴシック" panose="020B0600070205080204" pitchFamily="34" charset="-128"/>
            </a:endParaRPr>
          </a:p>
          <a:p>
            <a:pPr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0000"/>
                </a:solidFill>
                <a:latin typeface="Helvetica" pitchFamily="2" charset="0"/>
              </a:rPr>
              <a:t>No </a:t>
            </a:r>
            <a:r>
              <a:rPr lang="en-US" i="1" dirty="0">
                <a:solidFill>
                  <a:srgbClr val="FF0000"/>
                </a:solidFill>
                <a:latin typeface="Helvetica" pitchFamily="2" charset="0"/>
              </a:rPr>
              <a:t>existing</a:t>
            </a:r>
            <a:r>
              <a:rPr lang="en-US" dirty="0">
                <a:solidFill>
                  <a:srgbClr val="FF0000"/>
                </a:solidFill>
                <a:latin typeface="Helvetica" pitchFamily="2" charset="0"/>
              </a:rPr>
              <a:t> electromagnetic hybrid scheme conserves momentum or energy </a:t>
            </a:r>
            <a:r>
              <a:rPr lang="en-US" i="1" dirty="0">
                <a:solidFill>
                  <a:srgbClr val="FF0000"/>
                </a:solidFill>
                <a:latin typeface="Helvetica" pitchFamily="2" charset="0"/>
              </a:rPr>
              <a:t>exactly</a:t>
            </a:r>
            <a:r>
              <a:rPr lang="en-US" dirty="0">
                <a:solidFill>
                  <a:srgbClr val="FF0000"/>
                </a:solidFill>
                <a:latin typeface="Helvetica" pitchFamily="2" charset="0"/>
              </a:rPr>
              <a:t>.</a:t>
            </a:r>
          </a:p>
          <a:p>
            <a:pPr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en-US" b="0" dirty="0">
              <a:latin typeface="Helvetica" pitchFamily="2" charset="0"/>
            </a:endParaRPr>
          </a:p>
          <a:p>
            <a:pPr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dirty="0">
                <a:latin typeface="Helvetica" pitchFamily="2" charset="0"/>
              </a:rPr>
              <a:t>Unlike fully kinetic (</a:t>
            </a:r>
            <a:r>
              <a:rPr lang="en-US" dirty="0" err="1">
                <a:latin typeface="Helvetica" pitchFamily="2" charset="0"/>
              </a:rPr>
              <a:t>Vlasov</a:t>
            </a:r>
            <a:r>
              <a:rPr lang="en-US" dirty="0">
                <a:latin typeface="Helvetica" pitchFamily="2" charset="0"/>
              </a:rPr>
              <a:t>-Maxwell PIC), particles and fields quantities do not fit together easily in time.</a:t>
            </a:r>
          </a:p>
          <a:p>
            <a:pPr>
              <a:buClr>
                <a:schemeClr val="accent6"/>
              </a:buClr>
              <a:buFont typeface="Wingdings" charset="2"/>
              <a:buChar char="§"/>
            </a:pPr>
            <a:endParaRPr lang="en-US" b="0" dirty="0"/>
          </a:p>
          <a:p>
            <a:pPr>
              <a:buClr>
                <a:schemeClr val="accent6"/>
              </a:buClr>
              <a:buFont typeface="Wingdings" charset="2"/>
              <a:buChar char="§"/>
            </a:pPr>
            <a:endParaRPr lang="en-US" b="0" dirty="0"/>
          </a:p>
          <a:p>
            <a:pPr marL="285739" lvl="1" indent="-285739">
              <a:spcBef>
                <a:spcPts val="750"/>
              </a:spcBef>
              <a:buSzTx/>
              <a:buFont typeface="Arial" panose="020B0604020202020204" pitchFamily="34" charset="0"/>
              <a:buChar char="•"/>
            </a:pPr>
            <a:endParaRPr lang="en-US" sz="1833" b="1" u="sng" dirty="0"/>
          </a:p>
          <a:p>
            <a:pPr marL="50269" lvl="1" indent="0">
              <a:spcBef>
                <a:spcPts val="750"/>
              </a:spcBef>
              <a:buSzTx/>
            </a:pPr>
            <a:endParaRPr lang="en-US" sz="1833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r>
              <a:rPr lang="en-US"/>
              <a:t>Slide </a:t>
            </a:r>
            <a:fld id="{23B0729D-0C76-4DC3-9F59-8792B55E40AA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1C4FCCC-8A38-C144-B226-D641D07567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4163" y="1915603"/>
            <a:ext cx="1889292" cy="2487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" name="Date Placeholder 2">
            <a:extLst>
              <a:ext uri="{FF2B5EF4-FFF2-40B4-BE49-F238E27FC236}">
                <a16:creationId xmlns:a16="http://schemas.microsoft.com/office/drawing/2014/main" id="{6AE34CB7-0622-3146-9934-5A0D273553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004050" y="5409848"/>
            <a:ext cx="2133600" cy="305152"/>
          </a:xfrm>
        </p:spPr>
        <p:txBody>
          <a:bodyPr/>
          <a:lstStyle/>
          <a:p>
            <a:fld id="{3BB050BD-D5D4-004B-87E1-382D8D28594F}" type="datetime1">
              <a:rPr lang="en-US" smtClean="0"/>
              <a:t>10/7/19</a:t>
            </a:fld>
            <a:r>
              <a:rPr lang="en-US"/>
              <a:t>   |   </a:t>
            </a:r>
            <a:fld id="{5D01E7E5-6465-7A46-A26D-BAABC2D34D38}" type="slidenum">
              <a:rPr lang="en-US" smtClean="0"/>
              <a:t>11</a:t>
            </a:fld>
            <a:endParaRPr lang="en-US" dirty="0"/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A4836A8E-D144-2E48-B67F-309A787567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1" y="5409848"/>
            <a:ext cx="3310467" cy="305152"/>
          </a:xfrm>
        </p:spPr>
        <p:txBody>
          <a:bodyPr/>
          <a:lstStyle/>
          <a:p>
            <a:r>
              <a:rPr lang="en-US" dirty="0"/>
              <a:t>Los Alamos National Laboratory</a:t>
            </a:r>
          </a:p>
        </p:txBody>
      </p:sp>
    </p:spTree>
    <p:extLst>
      <p:ext uri="{BB962C8B-B14F-4D97-AF65-F5344CB8AC3E}">
        <p14:creationId xmlns:p14="http://schemas.microsoft.com/office/powerpoint/2010/main" val="25126431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8874E74-F8BA-F743-84E6-86E09C81A6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Natural O(∆t</a:t>
            </a:r>
            <a:r>
              <a:rPr lang="en-US" baseline="30000" dirty="0"/>
              <a:t>2</a:t>
            </a:r>
            <a:r>
              <a:rPr lang="en-US" dirty="0"/>
              <a:t>) hybrid PIC temporal scheme is </a:t>
            </a:r>
            <a:r>
              <a:rPr lang="en-US" dirty="0">
                <a:solidFill>
                  <a:srgbClr val="FF0000"/>
                </a:solidFill>
              </a:rPr>
              <a:t>implicit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Clr>
                <a:schemeClr val="accent6"/>
              </a:buClr>
              <a:buFont typeface="Wingdings" charset="2"/>
              <a:buChar char="§"/>
            </a:pPr>
            <a:r>
              <a:rPr lang="en-US" b="0" dirty="0">
                <a:latin typeface="Helvetica" pitchFamily="2" charset="0"/>
              </a:rPr>
              <a:t>Assume known (                                    ), then</a:t>
            </a:r>
          </a:p>
        </p:txBody>
      </p:sp>
      <p:pic>
        <p:nvPicPr>
          <p:cNvPr id="6" name="Picture 5" descr="leapfrog-velocity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5625" y="1508125"/>
            <a:ext cx="4841875" cy="714375"/>
          </a:xfrm>
          <a:prstGeom prst="rect">
            <a:avLst/>
          </a:prstGeom>
        </p:spPr>
      </p:pic>
      <p:pic>
        <p:nvPicPr>
          <p:cNvPr id="7" name="Picture 6" descr="leapfrog-position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1501" y="2286000"/>
            <a:ext cx="1992313" cy="254000"/>
          </a:xfrm>
          <a:prstGeom prst="rect">
            <a:avLst/>
          </a:prstGeom>
        </p:spPr>
      </p:pic>
      <p:sp>
        <p:nvSpPr>
          <p:cNvPr id="9" name="Left Brace 8"/>
          <p:cNvSpPr/>
          <p:nvPr/>
        </p:nvSpPr>
        <p:spPr bwMode="auto">
          <a:xfrm>
            <a:off x="2921000" y="1658938"/>
            <a:ext cx="174625" cy="1008063"/>
          </a:xfrm>
          <a:prstGeom prst="leftBrace">
            <a:avLst/>
          </a:prstGeom>
          <a:noFill/>
          <a:ln w="1905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6200" tIns="38100" rIns="76200" bIns="38100" numCol="1" rtlCol="0" anchor="t" anchorCtr="0" compatLnSpc="1">
            <a:prstTxWarp prst="textNoShape">
              <a:avLst/>
            </a:prstTxWarp>
          </a:bodyPr>
          <a:lstStyle/>
          <a:p>
            <a:pPr defTabSz="380985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en-US" sz="1500">
              <a:latin typeface="Arial" panose="020B0604020202020204" pitchFamily="34" charset="0"/>
              <a:cs typeface="Noto Sans CJK SC Regular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88761" y="1883537"/>
            <a:ext cx="1846083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>
                <a:latin typeface="Helvetica" pitchFamily="2" charset="0"/>
              </a:rPr>
              <a:t>Explicit Boris push</a:t>
            </a:r>
          </a:p>
          <a:p>
            <a:r>
              <a:rPr lang="en-US" sz="1500" dirty="0">
                <a:latin typeface="Helvetica" pitchFamily="2" charset="0"/>
              </a:rPr>
              <a:t>(second order,</a:t>
            </a:r>
          </a:p>
          <a:p>
            <a:r>
              <a:rPr lang="en-US" sz="1500" dirty="0">
                <a:solidFill>
                  <a:srgbClr val="FF0000"/>
                </a:solidFill>
                <a:latin typeface="Helvetica" pitchFamily="2" charset="0"/>
              </a:rPr>
              <a:t>Volume preserving</a:t>
            </a:r>
            <a:r>
              <a:rPr lang="en-US" sz="1500" dirty="0">
                <a:latin typeface="Helvetica" pitchFamily="2" charset="0"/>
              </a:rPr>
              <a:t>)</a:t>
            </a:r>
          </a:p>
        </p:txBody>
      </p:sp>
      <p:pic>
        <p:nvPicPr>
          <p:cNvPr id="2" name="Picture 1" descr="bfield-firstadvance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1" y="3048000"/>
            <a:ext cx="2706688" cy="238125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 bwMode="auto">
          <a:xfrm>
            <a:off x="3937000" y="4191000"/>
            <a:ext cx="508000" cy="317500"/>
          </a:xfrm>
          <a:prstGeom prst="rect">
            <a:avLst/>
          </a:prstGeom>
          <a:noFill/>
          <a:ln w="9525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6200" tIns="38100" rIns="76200" bIns="38100" numCol="1" rtlCol="0" anchor="t" anchorCtr="0" compatLnSpc="1">
            <a:prstTxWarp prst="textNoShape">
              <a:avLst/>
            </a:prstTxWarp>
          </a:bodyPr>
          <a:lstStyle/>
          <a:p>
            <a:pPr defTabSz="380985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en-US" sz="1500">
              <a:latin typeface="Arial" panose="020B0604020202020204" pitchFamily="34" charset="0"/>
              <a:cs typeface="Noto Sans CJK SC Regular" charset="0"/>
            </a:endParaRPr>
          </a:p>
        </p:txBody>
      </p:sp>
      <p:pic>
        <p:nvPicPr>
          <p:cNvPr id="16" name="Picture 15" descr="known-quantities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9628" y="973900"/>
            <a:ext cx="2100488" cy="318557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094273" y="3365501"/>
            <a:ext cx="166725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>
                <a:solidFill>
                  <a:srgbClr val="000090"/>
                </a:solidFill>
                <a:latin typeface="Helvetica" pitchFamily="2" charset="0"/>
              </a:rPr>
              <a:t>Static Ohm’s law:</a:t>
            </a:r>
          </a:p>
        </p:txBody>
      </p:sp>
      <p:pic>
        <p:nvPicPr>
          <p:cNvPr id="19" name="Picture 18" descr="bfield-secondadvance-explicit-midpoint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1" y="3738563"/>
            <a:ext cx="2516188" cy="198438"/>
          </a:xfrm>
          <a:prstGeom prst="rect">
            <a:avLst/>
          </a:prstGeom>
        </p:spPr>
      </p:pic>
      <p:cxnSp>
        <p:nvCxnSpPr>
          <p:cNvPr id="21" name="Straight Arrow Connector 20"/>
          <p:cNvCxnSpPr/>
          <p:nvPr/>
        </p:nvCxnSpPr>
        <p:spPr bwMode="auto">
          <a:xfrm flipV="1">
            <a:off x="3556000" y="4508500"/>
            <a:ext cx="317500" cy="254000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2" name="TextBox 21"/>
          <p:cNvSpPr txBox="1"/>
          <p:nvPr/>
        </p:nvSpPr>
        <p:spPr>
          <a:xfrm>
            <a:off x="1968500" y="4699001"/>
            <a:ext cx="3372846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u="sng" dirty="0">
                <a:latin typeface="Helvetica" pitchFamily="2" charset="0"/>
              </a:rPr>
              <a:t>Unknown</a:t>
            </a:r>
            <a:r>
              <a:rPr lang="en-US" sz="1500" dirty="0">
                <a:latin typeface="Helvetica" pitchFamily="2" charset="0"/>
              </a:rPr>
              <a:t>! We have </a:t>
            </a:r>
            <a:r>
              <a:rPr lang="en-US" sz="1500" dirty="0">
                <a:solidFill>
                  <a:srgbClr val="FF0000"/>
                </a:solidFill>
                <a:latin typeface="Helvetica" pitchFamily="2" charset="0"/>
              </a:rPr>
              <a:t>implicit coupling</a:t>
            </a:r>
            <a:r>
              <a:rPr lang="en-US" sz="1500" dirty="0">
                <a:latin typeface="Helvetica" pitchFamily="2" charset="0"/>
              </a:rPr>
              <a:t>  </a:t>
            </a:r>
          </a:p>
        </p:txBody>
      </p:sp>
      <p:sp>
        <p:nvSpPr>
          <p:cNvPr id="23" name="Right Brace 22"/>
          <p:cNvSpPr/>
          <p:nvPr/>
        </p:nvSpPr>
        <p:spPr bwMode="auto">
          <a:xfrm>
            <a:off x="6064250" y="2921000"/>
            <a:ext cx="158750" cy="1079500"/>
          </a:xfrm>
          <a:prstGeom prst="rightBrace">
            <a:avLst/>
          </a:prstGeom>
          <a:noFill/>
          <a:ln w="1905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6200" tIns="38100" rIns="76200" bIns="38100" numCol="1" rtlCol="0" anchor="t" anchorCtr="0" compatLnSpc="1">
            <a:prstTxWarp prst="textNoShape">
              <a:avLst/>
            </a:prstTxWarp>
          </a:bodyPr>
          <a:lstStyle/>
          <a:p>
            <a:pPr defTabSz="380985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en-US" sz="1500">
              <a:latin typeface="Arial" panose="020B0604020202020204" pitchFamily="34" charset="0"/>
              <a:cs typeface="Noto Sans CJK SC Regular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286500" y="3175000"/>
            <a:ext cx="157767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>
                <a:latin typeface="Helvetica" pitchFamily="2" charset="0"/>
              </a:rPr>
              <a:t>Explicit midpoint</a:t>
            </a:r>
          </a:p>
          <a:p>
            <a:r>
              <a:rPr lang="en-US" sz="1500" dirty="0">
                <a:latin typeface="Helvetica" pitchFamily="2" charset="0"/>
              </a:rPr>
              <a:t>(second order)</a:t>
            </a:r>
          </a:p>
        </p:txBody>
      </p:sp>
      <p:pic>
        <p:nvPicPr>
          <p:cNvPr id="25" name="Picture 24" descr="implicit-coupling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7000" y="4699000"/>
            <a:ext cx="2904067" cy="372533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1AA45731-300E-5E43-BFE2-93BE94EA0DF3}"/>
              </a:ext>
            </a:extLst>
          </p:cNvPr>
          <p:cNvSpPr txBox="1"/>
          <p:nvPr/>
        </p:nvSpPr>
        <p:spPr>
          <a:xfrm>
            <a:off x="1079500" y="4214189"/>
            <a:ext cx="740908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>
                <a:solidFill>
                  <a:srgbClr val="000090"/>
                </a:solidFill>
                <a:latin typeface="Helvetica" pitchFamily="2" charset="0"/>
              </a:rPr>
              <a:t>Lastly: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272C24C-1D6E-854A-9D9F-6BDCA25F0FA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8926" y="3418198"/>
            <a:ext cx="2807918" cy="20130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C94E910-D417-894C-9FD9-9E28A78B95E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4243697"/>
            <a:ext cx="2555437" cy="201303"/>
          </a:xfrm>
          <a:prstGeom prst="rect">
            <a:avLst/>
          </a:prstGeom>
        </p:spPr>
      </p:pic>
      <p:sp>
        <p:nvSpPr>
          <p:cNvPr id="26" name="Date Placeholder 2">
            <a:extLst>
              <a:ext uri="{FF2B5EF4-FFF2-40B4-BE49-F238E27FC236}">
                <a16:creationId xmlns:a16="http://schemas.microsoft.com/office/drawing/2014/main" id="{BF21357B-3E74-A34E-9775-9B387F0703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004050" y="5409848"/>
            <a:ext cx="2133600" cy="305152"/>
          </a:xfrm>
        </p:spPr>
        <p:txBody>
          <a:bodyPr/>
          <a:lstStyle/>
          <a:p>
            <a:fld id="{3BB050BD-D5D4-004B-87E1-382D8D28594F}" type="datetime1">
              <a:rPr lang="en-US" smtClean="0"/>
              <a:t>10/7/19</a:t>
            </a:fld>
            <a:r>
              <a:rPr lang="en-US"/>
              <a:t>   |   </a:t>
            </a:r>
            <a:fld id="{5D01E7E5-6465-7A46-A26D-BAABC2D34D38}" type="slidenum">
              <a:rPr lang="en-US" smtClean="0"/>
              <a:t>12</a:t>
            </a:fld>
            <a:endParaRPr lang="en-US" dirty="0"/>
          </a:p>
        </p:txBody>
      </p:sp>
      <p:sp>
        <p:nvSpPr>
          <p:cNvPr id="27" name="Footer Placeholder 3">
            <a:extLst>
              <a:ext uri="{FF2B5EF4-FFF2-40B4-BE49-F238E27FC236}">
                <a16:creationId xmlns:a16="http://schemas.microsoft.com/office/drawing/2014/main" id="{6EAF1626-2C9F-C048-A439-0BC7823BA5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1" y="5409848"/>
            <a:ext cx="3310467" cy="305152"/>
          </a:xfrm>
        </p:spPr>
        <p:txBody>
          <a:bodyPr/>
          <a:lstStyle/>
          <a:p>
            <a:r>
              <a:rPr lang="en-US" dirty="0"/>
              <a:t>Los Alamos National Laboratory</a:t>
            </a:r>
          </a:p>
        </p:txBody>
      </p:sp>
    </p:spTree>
    <p:extLst>
      <p:ext uri="{BB962C8B-B14F-4D97-AF65-F5344CB8AC3E}">
        <p14:creationId xmlns:p14="http://schemas.microsoft.com/office/powerpoint/2010/main" val="13750034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FDB375EC-3E27-094B-B23C-CD1BD780C5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Untangling the knot is complicated:</a:t>
            </a:r>
            <a:br>
              <a:rPr lang="en-US" dirty="0"/>
            </a:br>
            <a:r>
              <a:rPr lang="en-US" dirty="0"/>
              <a:t>Time-stepping schemes for explicit hybrid-PIC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ln>
            <a:noFill/>
          </a:ln>
        </p:spPr>
        <p:txBody>
          <a:bodyPr/>
          <a:lstStyle/>
          <a:p>
            <a:pPr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b="0" dirty="0">
                <a:solidFill>
                  <a:schemeClr val="tx1"/>
                </a:solidFill>
                <a:latin typeface="Helvetica" pitchFamily="2" charset="0"/>
              </a:rPr>
              <a:t>The inherent implicitness is typically </a:t>
            </a:r>
          </a:p>
          <a:p>
            <a:pPr marL="0" indent="0">
              <a:buClr>
                <a:schemeClr val="accent1"/>
              </a:buClr>
              <a:buNone/>
            </a:pPr>
            <a:r>
              <a:rPr lang="en-US" b="0" dirty="0">
                <a:latin typeface="Helvetica" pitchFamily="2" charset="0"/>
              </a:rPr>
              <a:t>   u</a:t>
            </a:r>
            <a:r>
              <a:rPr lang="en-US" b="0" dirty="0">
                <a:solidFill>
                  <a:schemeClr val="tx1"/>
                </a:solidFill>
                <a:latin typeface="Helvetica" pitchFamily="2" charset="0"/>
              </a:rPr>
              <a:t>ncoupled explicitly via:</a:t>
            </a:r>
          </a:p>
          <a:p>
            <a:pPr marL="666723" lvl="1" indent="-285739">
              <a:buClr>
                <a:schemeClr val="accent1"/>
              </a:buClr>
              <a:buFont typeface="+mj-lt"/>
              <a:buAutoNum type="arabicPeriod"/>
            </a:pPr>
            <a:r>
              <a:rPr lang="en-US" dirty="0">
                <a:solidFill>
                  <a:schemeClr val="tx1"/>
                </a:solidFill>
                <a:latin typeface="Helvetica" pitchFamily="2" charset="0"/>
              </a:rPr>
              <a:t>Velocity moment extrapolation:</a:t>
            </a:r>
          </a:p>
          <a:p>
            <a:pPr marL="666723" lvl="1" indent="-285739">
              <a:buClr>
                <a:schemeClr val="accent1"/>
              </a:buClr>
              <a:buFont typeface="+mj-lt"/>
              <a:buAutoNum type="arabicPeriod"/>
            </a:pPr>
            <a:endParaRPr lang="en-US" dirty="0">
              <a:solidFill>
                <a:schemeClr val="tx1"/>
              </a:solidFill>
              <a:latin typeface="Helvetica" pitchFamily="2" charset="0"/>
            </a:endParaRPr>
          </a:p>
          <a:p>
            <a:pPr marL="666723" lvl="1" indent="-285739">
              <a:buClr>
                <a:schemeClr val="accent1"/>
              </a:buClr>
              <a:buFont typeface="+mj-lt"/>
              <a:buAutoNum type="arabicPeriod"/>
            </a:pPr>
            <a:endParaRPr lang="en-US" sz="1167" dirty="0">
              <a:latin typeface="Helvetica" pitchFamily="2" charset="0"/>
            </a:endParaRPr>
          </a:p>
          <a:p>
            <a:pPr marL="666723" lvl="1" indent="-285739">
              <a:buClr>
                <a:schemeClr val="accent1"/>
              </a:buClr>
              <a:buFont typeface="+mj-lt"/>
              <a:buAutoNum type="arabicPeriod"/>
            </a:pPr>
            <a:endParaRPr lang="en-US" sz="333" dirty="0">
              <a:latin typeface="Helvetica" pitchFamily="2" charset="0"/>
            </a:endParaRPr>
          </a:p>
          <a:p>
            <a:pPr marL="666723" lvl="1" indent="-285739">
              <a:buClr>
                <a:schemeClr val="accent1"/>
              </a:buClr>
              <a:buFont typeface="+mj-lt"/>
              <a:buAutoNum type="arabicPeriod"/>
            </a:pPr>
            <a:r>
              <a:rPr lang="en-US" dirty="0">
                <a:solidFill>
                  <a:srgbClr val="FF0000"/>
                </a:solidFill>
                <a:latin typeface="Helvetica" pitchFamily="2" charset="0"/>
              </a:rPr>
              <a:t>Predictor</a:t>
            </a:r>
            <a:r>
              <a:rPr lang="en-US" dirty="0">
                <a:solidFill>
                  <a:schemeClr val="tx1"/>
                </a:solidFill>
                <a:latin typeface="Helvetica" pitchFamily="2" charset="0"/>
              </a:rPr>
              <a:t>-</a:t>
            </a:r>
            <a:r>
              <a:rPr lang="en-US" dirty="0">
                <a:solidFill>
                  <a:schemeClr val="accent6"/>
                </a:solidFill>
                <a:latin typeface="Helvetica" pitchFamily="2" charset="0"/>
              </a:rPr>
              <a:t>corrector</a:t>
            </a:r>
            <a:r>
              <a:rPr lang="en-US" dirty="0">
                <a:solidFill>
                  <a:schemeClr val="tx1"/>
                </a:solidFill>
                <a:latin typeface="Helvetica" pitchFamily="2" charset="0"/>
              </a:rPr>
              <a:t> methods:</a:t>
            </a:r>
          </a:p>
          <a:p>
            <a:pPr marL="666723" lvl="1" indent="-285739">
              <a:buClr>
                <a:schemeClr val="accent1"/>
              </a:buClr>
              <a:buFont typeface="+mj-lt"/>
              <a:buAutoNum type="arabicPeriod"/>
            </a:pPr>
            <a:endParaRPr lang="en-US" dirty="0">
              <a:latin typeface="Helvetica" pitchFamily="2" charset="0"/>
            </a:endParaRPr>
          </a:p>
          <a:p>
            <a:pPr marL="666723" lvl="1" indent="-285739">
              <a:buClr>
                <a:schemeClr val="accent1"/>
              </a:buClr>
              <a:buFont typeface="+mj-lt"/>
              <a:buAutoNum type="arabicPeriod"/>
            </a:pPr>
            <a:endParaRPr lang="en-US" dirty="0">
              <a:latin typeface="Helvetica" pitchFamily="2" charset="0"/>
            </a:endParaRPr>
          </a:p>
          <a:p>
            <a:pPr marL="666723" lvl="1" indent="-285739">
              <a:buClr>
                <a:schemeClr val="accent1"/>
              </a:buClr>
              <a:buFont typeface="+mj-lt"/>
              <a:buAutoNum type="arabicPeriod"/>
            </a:pPr>
            <a:endParaRPr lang="en-US" dirty="0">
              <a:latin typeface="Helvetica" pitchFamily="2" charset="0"/>
            </a:endParaRPr>
          </a:p>
          <a:p>
            <a:pPr marL="666723" lvl="1" indent="-285739">
              <a:buClr>
                <a:schemeClr val="accent1"/>
              </a:buClr>
              <a:buFont typeface="+mj-lt"/>
              <a:buAutoNum type="arabicPeriod"/>
            </a:pPr>
            <a:endParaRPr lang="en-US" dirty="0">
              <a:latin typeface="Helvetica" pitchFamily="2" charset="0"/>
            </a:endParaRPr>
          </a:p>
          <a:p>
            <a:pPr marL="666723" lvl="1" indent="-285739">
              <a:buClr>
                <a:schemeClr val="accent1"/>
              </a:buClr>
              <a:buFont typeface="+mj-lt"/>
              <a:buAutoNum type="arabicPeriod"/>
            </a:pPr>
            <a:r>
              <a:rPr lang="en-US" dirty="0">
                <a:solidFill>
                  <a:schemeClr val="tx1"/>
                </a:solidFill>
                <a:latin typeface="Helvetica" pitchFamily="2" charset="0"/>
              </a:rPr>
              <a:t>Moment methods:</a:t>
            </a:r>
          </a:p>
          <a:p>
            <a:pPr marL="666723" lvl="1" indent="-285739">
              <a:buClr>
                <a:schemeClr val="accent1"/>
              </a:buClr>
              <a:buFont typeface="+mj-lt"/>
              <a:buAutoNum type="arabicPeriod"/>
            </a:pPr>
            <a:endParaRPr lang="en-US" dirty="0">
              <a:latin typeface="Helvetica" pitchFamily="2" charset="0"/>
            </a:endParaRPr>
          </a:p>
          <a:p>
            <a:pPr marL="666723" lvl="1" indent="-285739">
              <a:buClr>
                <a:schemeClr val="accent1"/>
              </a:buClr>
              <a:buFont typeface="+mj-lt"/>
              <a:buAutoNum type="arabicPeriod"/>
            </a:pPr>
            <a:endParaRPr lang="en-US" dirty="0">
              <a:solidFill>
                <a:schemeClr val="tx1"/>
              </a:solidFill>
              <a:latin typeface="Helvetica" pitchFamily="2" charset="0"/>
            </a:endParaRPr>
          </a:p>
          <a:p>
            <a:pPr marL="434959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0000"/>
                </a:solidFill>
                <a:latin typeface="Helvetica" pitchFamily="2" charset="0"/>
              </a:rPr>
              <a:t>Our approach: implicit </a:t>
            </a:r>
            <a:r>
              <a:rPr lang="en-US" dirty="0" err="1">
                <a:solidFill>
                  <a:srgbClr val="FF0000"/>
                </a:solidFill>
                <a:latin typeface="Helvetica" pitchFamily="2" charset="0"/>
              </a:rPr>
              <a:t>timestepping</a:t>
            </a:r>
            <a:endParaRPr lang="en-US" dirty="0">
              <a:solidFill>
                <a:srgbClr val="FF0000"/>
              </a:solidFill>
              <a:latin typeface="Helvetica" pitchFamily="2" charset="0"/>
            </a:endParaRPr>
          </a:p>
          <a:p>
            <a:pPr lvl="1">
              <a:buClr>
                <a:schemeClr val="accent6"/>
              </a:buClr>
              <a:buFont typeface="Wingdings" charset="2"/>
              <a:buChar char="§"/>
            </a:pPr>
            <a:endParaRPr lang="en-US" sz="167" u="sng" dirty="0"/>
          </a:p>
          <a:p>
            <a:pPr marL="380985" lvl="1" indent="0">
              <a:spcBef>
                <a:spcPts val="271"/>
              </a:spcBef>
              <a:buClr>
                <a:schemeClr val="accent6"/>
              </a:buClr>
            </a:pPr>
            <a:endParaRPr lang="en-US" altLang="en-US" dirty="0">
              <a:ea typeface="ＭＳ Ｐゴシック" panose="020B0600070205080204" pitchFamily="34" charset="-128"/>
            </a:endParaRPr>
          </a:p>
          <a:p>
            <a:pPr marL="380985" lvl="1" indent="0">
              <a:spcBef>
                <a:spcPts val="271"/>
              </a:spcBef>
              <a:buClr>
                <a:schemeClr val="accent6"/>
              </a:buClr>
            </a:pPr>
            <a:endParaRPr lang="en-US" altLang="en-US" dirty="0">
              <a:ea typeface="ＭＳ Ｐゴシック" panose="020B0600070205080204" pitchFamily="34" charset="-128"/>
            </a:endParaRPr>
          </a:p>
          <a:p>
            <a:pPr marL="380985" lvl="1" indent="0">
              <a:spcBef>
                <a:spcPts val="271"/>
              </a:spcBef>
              <a:buClr>
                <a:schemeClr val="accent6"/>
              </a:buClr>
            </a:pPr>
            <a:endParaRPr lang="en-US" altLang="en-US" dirty="0">
              <a:ea typeface="ＭＳ Ｐゴシック" panose="020B0600070205080204" pitchFamily="34" charset="-128"/>
            </a:endParaRPr>
          </a:p>
          <a:p>
            <a:pPr marL="380985" lvl="1" indent="0">
              <a:spcBef>
                <a:spcPts val="271"/>
              </a:spcBef>
              <a:buClr>
                <a:schemeClr val="accent6"/>
              </a:buClr>
            </a:pPr>
            <a:endParaRPr lang="en-US" altLang="en-US" dirty="0">
              <a:ea typeface="ＭＳ Ｐゴシック" panose="020B0600070205080204" pitchFamily="34" charset="-128"/>
            </a:endParaRPr>
          </a:p>
          <a:p>
            <a:pPr marL="380985" lvl="1" indent="0">
              <a:spcBef>
                <a:spcPts val="271"/>
              </a:spcBef>
              <a:buClr>
                <a:schemeClr val="accent6"/>
              </a:buClr>
            </a:pPr>
            <a:endParaRPr lang="en-US" altLang="en-US" dirty="0">
              <a:ea typeface="ＭＳ Ｐゴシック" panose="020B0600070205080204" pitchFamily="34" charset="-128"/>
            </a:endParaRPr>
          </a:p>
          <a:p>
            <a:pPr marL="380985" lvl="1" indent="0">
              <a:spcBef>
                <a:spcPts val="271"/>
              </a:spcBef>
              <a:buClr>
                <a:schemeClr val="accent6"/>
              </a:buClr>
            </a:pPr>
            <a:endParaRPr lang="en-US" altLang="en-US" dirty="0">
              <a:ea typeface="ＭＳ Ｐゴシック" panose="020B0600070205080204" pitchFamily="34" charset="-128"/>
            </a:endParaRPr>
          </a:p>
          <a:p>
            <a:pPr marL="380985" lvl="1" indent="0">
              <a:spcBef>
                <a:spcPts val="271"/>
              </a:spcBef>
              <a:buClr>
                <a:schemeClr val="accent6"/>
              </a:buClr>
            </a:pPr>
            <a:endParaRPr lang="en-US" altLang="en-US" dirty="0">
              <a:ea typeface="ＭＳ Ｐゴシック" panose="020B0600070205080204" pitchFamily="34" charset="-128"/>
            </a:endParaRPr>
          </a:p>
          <a:p>
            <a:pPr lvl="1">
              <a:spcBef>
                <a:spcPts val="271"/>
              </a:spcBef>
              <a:buClr>
                <a:schemeClr val="accent6"/>
              </a:buClr>
              <a:buFont typeface="Wingdings" charset="2"/>
              <a:buChar char="§"/>
            </a:pPr>
            <a:endParaRPr lang="en-US" altLang="en-US" dirty="0">
              <a:ea typeface="ＭＳ Ｐゴシック" panose="020B0600070205080204" pitchFamily="34" charset="-128"/>
            </a:endParaRPr>
          </a:p>
          <a:p>
            <a:pPr lvl="1">
              <a:spcBef>
                <a:spcPts val="271"/>
              </a:spcBef>
              <a:buClr>
                <a:schemeClr val="accent6"/>
              </a:buClr>
              <a:buFont typeface="Wingdings" charset="2"/>
              <a:buChar char="§"/>
            </a:pPr>
            <a:endParaRPr lang="en-US" altLang="en-US" dirty="0">
              <a:ea typeface="ＭＳ Ｐゴシック" panose="020B0600070205080204" pitchFamily="34" charset="-128"/>
            </a:endParaRPr>
          </a:p>
          <a:p>
            <a:pPr lvl="1">
              <a:buClr>
                <a:schemeClr val="accent6"/>
              </a:buClr>
              <a:buFont typeface="Wingdings" charset="2"/>
              <a:buChar char="§"/>
            </a:pP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6" name="Picture 5" descr="extrapolation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500" y="1991337"/>
            <a:ext cx="2222500" cy="37041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7A2285C-FA1A-004B-A279-E944009E158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47" t="13901" r="18649" b="20544"/>
          <a:stretch/>
        </p:blipFill>
        <p:spPr>
          <a:xfrm>
            <a:off x="5267403" y="1088527"/>
            <a:ext cx="2797098" cy="411847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9FDD0B9-3509-D647-8365-D75711C6130B}"/>
              </a:ext>
            </a:extLst>
          </p:cNvPr>
          <p:cNvSpPr txBox="1"/>
          <p:nvPr/>
        </p:nvSpPr>
        <p:spPr>
          <a:xfrm>
            <a:off x="5334000" y="938745"/>
            <a:ext cx="2917786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33" u="sng" dirty="0">
                <a:latin typeface="Helvetica" pitchFamily="2" charset="0"/>
              </a:rPr>
              <a:t>Modern </a:t>
            </a:r>
            <a:r>
              <a:rPr lang="en-US" sz="1333" u="sng" dirty="0">
                <a:solidFill>
                  <a:srgbClr val="FF0000"/>
                </a:solidFill>
                <a:latin typeface="Helvetica" pitchFamily="2" charset="0"/>
              </a:rPr>
              <a:t>predictor</a:t>
            </a:r>
            <a:r>
              <a:rPr lang="en-US" sz="1333" u="sng" baseline="30000" dirty="0">
                <a:latin typeface="Helvetica" pitchFamily="2" charset="0"/>
              </a:rPr>
              <a:t>2</a:t>
            </a:r>
            <a:r>
              <a:rPr lang="en-US" sz="1333" u="sng" dirty="0">
                <a:latin typeface="Helvetica" pitchFamily="2" charset="0"/>
              </a:rPr>
              <a:t>-</a:t>
            </a:r>
            <a:r>
              <a:rPr lang="en-US" sz="1333" u="sng" dirty="0">
                <a:solidFill>
                  <a:schemeClr val="accent6"/>
                </a:solidFill>
                <a:latin typeface="Helvetica" pitchFamily="2" charset="0"/>
              </a:rPr>
              <a:t>corrector</a:t>
            </a:r>
            <a:r>
              <a:rPr lang="en-US" sz="1333" u="sng" dirty="0">
                <a:latin typeface="Helvetica" pitchFamily="2" charset="0"/>
              </a:rPr>
              <a:t> scheme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A17B783-2AC6-8A42-80A2-0C3ED9963512}"/>
              </a:ext>
            </a:extLst>
          </p:cNvPr>
          <p:cNvSpPr txBox="1"/>
          <p:nvPr/>
        </p:nvSpPr>
        <p:spPr>
          <a:xfrm>
            <a:off x="5826857" y="5153576"/>
            <a:ext cx="2457724" cy="2719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67" dirty="0"/>
              <a:t>(Kunz et al., JCP 259, 154 (2014))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5AFDBDD-C9B7-CC4D-8805-ADD5908376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941" y="4315569"/>
            <a:ext cx="4583093" cy="332983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E903DB7A-FB05-ED4C-AB5A-E0908DA40CFD}"/>
              </a:ext>
            </a:extLst>
          </p:cNvPr>
          <p:cNvGrpSpPr/>
          <p:nvPr/>
        </p:nvGrpSpPr>
        <p:grpSpPr>
          <a:xfrm>
            <a:off x="985573" y="2896845"/>
            <a:ext cx="4146212" cy="911990"/>
            <a:chOff x="985573" y="2804566"/>
            <a:chExt cx="4146212" cy="911990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7644BE1-9176-0542-A38F-B9764DE1BA78}"/>
                </a:ext>
              </a:extLst>
            </p:cNvPr>
            <p:cNvSpPr txBox="1"/>
            <p:nvPr/>
          </p:nvSpPr>
          <p:spPr>
            <a:xfrm>
              <a:off x="986139" y="3377508"/>
              <a:ext cx="869149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500" dirty="0">
                  <a:solidFill>
                    <a:schemeClr val="accent2"/>
                  </a:solidFill>
                </a:rPr>
                <a:t>Correct: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23FCA59-9B98-484B-BFE2-A2974F6682A9}"/>
                </a:ext>
              </a:extLst>
            </p:cNvPr>
            <p:cNvSpPr txBox="1"/>
            <p:nvPr/>
          </p:nvSpPr>
          <p:spPr>
            <a:xfrm>
              <a:off x="985573" y="2958868"/>
              <a:ext cx="837089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500" dirty="0">
                  <a:solidFill>
                    <a:srgbClr val="FF0000"/>
                  </a:solidFill>
                </a:rPr>
                <a:t>Predict:</a:t>
              </a:r>
            </a:p>
          </p:txBody>
        </p:sp>
        <p:sp>
          <p:nvSpPr>
            <p:cNvPr id="12" name="Left Brace 11">
              <a:extLst>
                <a:ext uri="{FF2B5EF4-FFF2-40B4-BE49-F238E27FC236}">
                  <a16:creationId xmlns:a16="http://schemas.microsoft.com/office/drawing/2014/main" id="{03821052-B78F-0649-B76B-088FEC0CB9DB}"/>
                </a:ext>
              </a:extLst>
            </p:cNvPr>
            <p:cNvSpPr/>
            <p:nvPr/>
          </p:nvSpPr>
          <p:spPr bwMode="auto">
            <a:xfrm>
              <a:off x="1740929" y="2859677"/>
              <a:ext cx="80986" cy="454331"/>
            </a:xfrm>
            <a:prstGeom prst="leftBrace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76200" tIns="38100" rIns="76200" bIns="38100" numCol="1" rtlCol="0" anchor="t" anchorCtr="0" compatLnSpc="1">
              <a:prstTxWarp prst="textNoShape">
                <a:avLst/>
              </a:prstTxWarp>
            </a:bodyPr>
            <a:lstStyle/>
            <a:p>
              <a:pPr defTabSz="380985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</a:pPr>
              <a:endParaRPr lang="en-US" sz="1500">
                <a:latin typeface="Arial" panose="020B0604020202020204" pitchFamily="34" charset="0"/>
                <a:cs typeface="Noto Sans CJK SC Regular" charset="0"/>
              </a:endParaRP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1DD22363-B474-5243-B266-DA572B98E59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76547" y="2804566"/>
              <a:ext cx="3255238" cy="911990"/>
            </a:xfrm>
            <a:prstGeom prst="rect">
              <a:avLst/>
            </a:prstGeom>
          </p:spPr>
        </p:pic>
      </p:grpSp>
      <p:sp>
        <p:nvSpPr>
          <p:cNvPr id="15" name="Date Placeholder 2">
            <a:extLst>
              <a:ext uri="{FF2B5EF4-FFF2-40B4-BE49-F238E27FC236}">
                <a16:creationId xmlns:a16="http://schemas.microsoft.com/office/drawing/2014/main" id="{C410C5E1-F4E1-3145-A3B2-022D283664D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004050" y="5409848"/>
            <a:ext cx="2133600" cy="305152"/>
          </a:xfrm>
        </p:spPr>
        <p:txBody>
          <a:bodyPr/>
          <a:lstStyle/>
          <a:p>
            <a:fld id="{3BB050BD-D5D4-004B-87E1-382D8D28594F}" type="datetime1">
              <a:rPr lang="en-US" smtClean="0"/>
              <a:t>10/7/19</a:t>
            </a:fld>
            <a:r>
              <a:rPr lang="en-US"/>
              <a:t>   |   </a:t>
            </a:r>
            <a:fld id="{5D01E7E5-6465-7A46-A26D-BAABC2D34D38}" type="slidenum">
              <a:rPr lang="en-US" smtClean="0"/>
              <a:t>13</a:t>
            </a:fld>
            <a:endParaRPr lang="en-US" dirty="0"/>
          </a:p>
        </p:txBody>
      </p:sp>
      <p:sp>
        <p:nvSpPr>
          <p:cNvPr id="17" name="Footer Placeholder 3">
            <a:extLst>
              <a:ext uri="{FF2B5EF4-FFF2-40B4-BE49-F238E27FC236}">
                <a16:creationId xmlns:a16="http://schemas.microsoft.com/office/drawing/2014/main" id="{AB2C9F53-A1B8-6647-8278-154F57565D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1" y="5409848"/>
            <a:ext cx="3310467" cy="305152"/>
          </a:xfrm>
        </p:spPr>
        <p:txBody>
          <a:bodyPr/>
          <a:lstStyle/>
          <a:p>
            <a:r>
              <a:rPr lang="en-US" dirty="0"/>
              <a:t>Los Alamos National Laboratory</a:t>
            </a:r>
          </a:p>
        </p:txBody>
      </p:sp>
    </p:spTree>
    <p:extLst>
      <p:ext uri="{BB962C8B-B14F-4D97-AF65-F5344CB8AC3E}">
        <p14:creationId xmlns:p14="http://schemas.microsoft.com/office/powerpoint/2010/main" val="41405484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Discrete implicit formulation</a:t>
            </a:r>
          </a:p>
        </p:txBody>
      </p:sp>
      <p:sp>
        <p:nvSpPr>
          <p:cNvPr id="26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1583" dirty="0">
                <a:solidFill>
                  <a:srgbClr val="FF0000"/>
                </a:solidFill>
              </a:rPr>
              <a:t>Implicit midpoint</a:t>
            </a:r>
            <a:r>
              <a:rPr lang="en-US" sz="1583" dirty="0"/>
              <a:t> in time, </a:t>
            </a:r>
            <a:r>
              <a:rPr lang="en-US" sz="1583" dirty="0">
                <a:solidFill>
                  <a:srgbClr val="FF0000"/>
                </a:solidFill>
              </a:rPr>
              <a:t>cell-centered</a:t>
            </a:r>
            <a:r>
              <a:rPr lang="en-US" sz="1583" dirty="0"/>
              <a:t> spatial discretization.</a:t>
            </a:r>
          </a:p>
          <a:p>
            <a:pPr lvl="1"/>
            <a:r>
              <a:rPr lang="en-US" sz="1333" dirty="0"/>
              <a:t>Many properties of continuum operators hold, e.g. </a:t>
            </a:r>
          </a:p>
          <a:p>
            <a:pPr lvl="1"/>
            <a:r>
              <a:rPr lang="en-US" sz="1333" dirty="0"/>
              <a:t>Need care with advection, see later.</a:t>
            </a:r>
          </a:p>
          <a:p>
            <a:pPr lvl="1"/>
            <a:endParaRPr lang="en-US" sz="167" dirty="0"/>
          </a:p>
          <a:p>
            <a:r>
              <a:rPr lang="en-US" sz="1583" dirty="0">
                <a:solidFill>
                  <a:srgbClr val="FF0000"/>
                </a:solidFill>
              </a:rPr>
              <a:t>Vector potential</a:t>
            </a:r>
            <a:r>
              <a:rPr lang="en-US" sz="1583" dirty="0"/>
              <a:t> formulation with electrostatic potential </a:t>
            </a:r>
            <a:r>
              <a:rPr lang="en-US" sz="1583" dirty="0" err="1">
                <a:solidFill>
                  <a:srgbClr val="FF0000"/>
                </a:solidFill>
              </a:rPr>
              <a:t>Φ</a:t>
            </a:r>
            <a:r>
              <a:rPr lang="en-US" sz="1583" dirty="0">
                <a:solidFill>
                  <a:srgbClr val="FF0000"/>
                </a:solidFill>
              </a:rPr>
              <a:t> = 0</a:t>
            </a:r>
            <a:r>
              <a:rPr lang="en-US" sz="1583" dirty="0"/>
              <a:t> </a:t>
            </a:r>
            <a:r>
              <a:rPr lang="en-US" sz="1333" dirty="0"/>
              <a:t>(</a:t>
            </a:r>
            <a:r>
              <a:rPr lang="en-US" sz="1333" dirty="0" err="1"/>
              <a:t>Weyl</a:t>
            </a:r>
            <a:r>
              <a:rPr lang="en-US" sz="1333" dirty="0"/>
              <a:t> gauge)</a:t>
            </a:r>
            <a:r>
              <a:rPr lang="en-US" sz="1583" dirty="0"/>
              <a:t>.</a:t>
            </a:r>
          </a:p>
          <a:p>
            <a:pPr lvl="1"/>
            <a:endParaRPr lang="en-US" sz="1333" dirty="0"/>
          </a:p>
          <a:p>
            <a:endParaRPr lang="en-US" sz="1583" dirty="0">
              <a:solidFill>
                <a:srgbClr val="FF0000"/>
              </a:solidFill>
            </a:endParaRPr>
          </a:p>
          <a:p>
            <a:r>
              <a:rPr lang="en-US" sz="1583" dirty="0">
                <a:solidFill>
                  <a:srgbClr val="FF0000"/>
                </a:solidFill>
              </a:rPr>
              <a:t>Fluid electrons</a:t>
            </a:r>
            <a:r>
              <a:rPr lang="en-US" sz="1583" dirty="0"/>
              <a:t>: Ohm’s law and pressure equation on </a:t>
            </a:r>
            <a:r>
              <a:rPr lang="en-US" sz="1583" dirty="0">
                <a:solidFill>
                  <a:srgbClr val="FF0000"/>
                </a:solidFill>
              </a:rPr>
              <a:t>cell-centered</a:t>
            </a:r>
            <a:r>
              <a:rPr lang="en-US" sz="1583" dirty="0"/>
              <a:t> spatial grid:</a:t>
            </a:r>
            <a:r>
              <a:rPr lang="en-US" sz="1583" baseline="30000" dirty="0"/>
              <a:t>1,2</a:t>
            </a:r>
          </a:p>
          <a:p>
            <a:endParaRPr lang="en-US" sz="1500" dirty="0"/>
          </a:p>
          <a:p>
            <a:endParaRPr lang="en-US" sz="1500" dirty="0"/>
          </a:p>
          <a:p>
            <a:pPr lvl="1"/>
            <a:endParaRPr lang="en-US" sz="1333" dirty="0"/>
          </a:p>
          <a:p>
            <a:pPr marL="231775" lvl="1" indent="0">
              <a:buNone/>
            </a:pPr>
            <a:endParaRPr lang="en-US" sz="1333" dirty="0"/>
          </a:p>
          <a:p>
            <a:pPr marL="231775" lvl="1" indent="0">
              <a:buNone/>
            </a:pPr>
            <a:endParaRPr lang="en-US" sz="1333" dirty="0"/>
          </a:p>
          <a:p>
            <a:pPr lvl="1"/>
            <a:endParaRPr lang="en-US" sz="1333" dirty="0"/>
          </a:p>
          <a:p>
            <a:pPr marL="287062" lvl="1" indent="0">
              <a:buNone/>
            </a:pPr>
            <a:endParaRPr lang="en-US" sz="2000" dirty="0"/>
          </a:p>
          <a:p>
            <a:pPr marL="287062" lvl="1" indent="0">
              <a:buNone/>
            </a:pPr>
            <a:r>
              <a:rPr lang="en-US" sz="1333" dirty="0"/>
              <a:t>where</a:t>
            </a:r>
          </a:p>
          <a:p>
            <a:endParaRPr lang="en-US" sz="15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r>
              <a:rPr lang="en-US"/>
              <a:t>Slide </a:t>
            </a:r>
            <a:fld id="{23B0729D-0C76-4DC3-9F59-8792B55E40AA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5" name="Picture 4" descr="discrete-ohms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1500" y="1587500"/>
            <a:ext cx="7239000" cy="507888"/>
          </a:xfrm>
          <a:prstGeom prst="rect">
            <a:avLst/>
          </a:prstGeom>
        </p:spPr>
      </p:pic>
      <p:pic>
        <p:nvPicPr>
          <p:cNvPr id="13" name="Picture 12" descr="discrete-electron-pressure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000" y="2540000"/>
            <a:ext cx="6032500" cy="37774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0033000" y="4191000"/>
            <a:ext cx="3810000" cy="1246495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8384" lvl="1">
              <a:spcBef>
                <a:spcPts val="750"/>
              </a:spcBef>
              <a:buFont typeface="Wingdings" pitchFamily="2" charset="2"/>
              <a:buChar char="§"/>
            </a:pPr>
            <a:r>
              <a:rPr lang="en-US" sz="1500" dirty="0"/>
              <a:t>Easily integrates within the existing PIXIE3D Hall-MHD code (Chacon, </a:t>
            </a:r>
            <a:r>
              <a:rPr lang="en-US" sz="1500" i="1" dirty="0" err="1"/>
              <a:t>Comput</a:t>
            </a:r>
            <a:r>
              <a:rPr lang="en-US" sz="1500" i="1" dirty="0"/>
              <a:t>. Phys. </a:t>
            </a:r>
            <a:r>
              <a:rPr lang="en-US" sz="1500" i="1" dirty="0" err="1"/>
              <a:t>Commun</a:t>
            </a:r>
            <a:r>
              <a:rPr lang="en-US" sz="1500" i="1" dirty="0"/>
              <a:t>.</a:t>
            </a:r>
            <a:r>
              <a:rPr lang="en-US" sz="1500" dirty="0"/>
              <a:t> 2004) using similar JFNK solver and electron-MHD physics based </a:t>
            </a:r>
            <a:r>
              <a:rPr lang="en-US" sz="1500" dirty="0" err="1"/>
              <a:t>preconditioner</a:t>
            </a:r>
            <a:r>
              <a:rPr lang="en-US" sz="1500" dirty="0"/>
              <a:t>.</a:t>
            </a:r>
          </a:p>
        </p:txBody>
      </p:sp>
      <p:pic>
        <p:nvPicPr>
          <p:cNvPr id="7" name="Picture 6" descr="div-curl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1503" y="1244989"/>
            <a:ext cx="1833523" cy="325093"/>
          </a:xfrm>
          <a:prstGeom prst="rect">
            <a:avLst/>
          </a:prstGeom>
        </p:spPr>
      </p:pic>
      <p:pic>
        <p:nvPicPr>
          <p:cNvPr id="9" name="Picture 8" descr="j-ue-definitions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5438" y="4674997"/>
            <a:ext cx="5902174" cy="383563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A9D2F0B3-489D-CF48-AEAA-3EF412FCA501}"/>
              </a:ext>
            </a:extLst>
          </p:cNvPr>
          <p:cNvGrpSpPr/>
          <p:nvPr/>
        </p:nvGrpSpPr>
        <p:grpSpPr>
          <a:xfrm>
            <a:off x="1079500" y="2915939"/>
            <a:ext cx="7048500" cy="1651000"/>
            <a:chOff x="1079500" y="3048000"/>
            <a:chExt cx="7048500" cy="1651000"/>
          </a:xfrm>
        </p:grpSpPr>
        <p:pic>
          <p:nvPicPr>
            <p:cNvPr id="11" name="Picture 10" descr="ohms-with-estar1.pdf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04113" y="3111500"/>
              <a:ext cx="4024527" cy="485041"/>
            </a:xfrm>
            <a:prstGeom prst="rect">
              <a:avLst/>
            </a:prstGeom>
          </p:spPr>
        </p:pic>
        <p:pic>
          <p:nvPicPr>
            <p:cNvPr id="12" name="Picture 11" descr="ohms-with-estar2.pdf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8640" y="3619501"/>
              <a:ext cx="5715000" cy="554854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1101011" y="3175001"/>
              <a:ext cx="420308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500" dirty="0"/>
                <a:t>(1)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101011" y="3746501"/>
              <a:ext cx="420308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500" dirty="0"/>
                <a:t>(2)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1101011" y="4254501"/>
              <a:ext cx="420308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500" dirty="0"/>
                <a:t>(3)</a:t>
              </a:r>
            </a:p>
          </p:txBody>
        </p:sp>
        <p:pic>
          <p:nvPicPr>
            <p:cNvPr id="25" name="Picture 24" descr="discrete-electron-pressure.pdf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55140" y="4258310"/>
              <a:ext cx="6309360" cy="377190"/>
            </a:xfrm>
            <a:prstGeom prst="rect">
              <a:avLst/>
            </a:prstGeom>
          </p:spPr>
        </p:pic>
        <p:sp>
          <p:nvSpPr>
            <p:cNvPr id="27" name="Rectangle 26"/>
            <p:cNvSpPr/>
            <p:nvPr/>
          </p:nvSpPr>
          <p:spPr>
            <a:xfrm>
              <a:off x="1079500" y="3048000"/>
              <a:ext cx="7048500" cy="1651000"/>
            </a:xfrm>
            <a:prstGeom prst="rect">
              <a:avLst/>
            </a:prstGeom>
            <a:noFill/>
            <a:ln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/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E671FFB3-9695-314F-AAF4-E89C8CD213E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93160" y="2208605"/>
            <a:ext cx="2675527" cy="222415"/>
          </a:xfrm>
          <a:prstGeom prst="rect">
            <a:avLst/>
          </a:prstGeom>
        </p:spPr>
      </p:pic>
      <p:sp>
        <p:nvSpPr>
          <p:cNvPr id="19" name="Date Placeholder 2">
            <a:extLst>
              <a:ext uri="{FF2B5EF4-FFF2-40B4-BE49-F238E27FC236}">
                <a16:creationId xmlns:a16="http://schemas.microsoft.com/office/drawing/2014/main" id="{0D9E1833-B7D5-F045-BD3E-75CA289180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004050" y="5409848"/>
            <a:ext cx="2133600" cy="305152"/>
          </a:xfrm>
        </p:spPr>
        <p:txBody>
          <a:bodyPr/>
          <a:lstStyle/>
          <a:p>
            <a:fld id="{3BB050BD-D5D4-004B-87E1-382D8D28594F}" type="datetime1">
              <a:rPr lang="en-US" smtClean="0"/>
              <a:t>10/7/19</a:t>
            </a:fld>
            <a:r>
              <a:rPr lang="en-US"/>
              <a:t>   |   </a:t>
            </a:r>
            <a:fld id="{5D01E7E5-6465-7A46-A26D-BAABC2D34D38}" type="slidenum">
              <a:rPr lang="en-US" smtClean="0"/>
              <a:t>14</a:t>
            </a:fld>
            <a:endParaRPr lang="en-US" dirty="0"/>
          </a:p>
        </p:txBody>
      </p:sp>
      <p:sp>
        <p:nvSpPr>
          <p:cNvPr id="20" name="Footer Placeholder 3">
            <a:extLst>
              <a:ext uri="{FF2B5EF4-FFF2-40B4-BE49-F238E27FC236}">
                <a16:creationId xmlns:a16="http://schemas.microsoft.com/office/drawing/2014/main" id="{905C2232-C604-524F-BAA5-F8BEF7026D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1" y="5409848"/>
            <a:ext cx="3310467" cy="305152"/>
          </a:xfrm>
        </p:spPr>
        <p:txBody>
          <a:bodyPr/>
          <a:lstStyle/>
          <a:p>
            <a:r>
              <a:rPr lang="en-US" dirty="0"/>
              <a:t>Los Alamos National Laboratory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90ECD5C-841E-E644-B7A3-6229A6E8B01C}"/>
              </a:ext>
            </a:extLst>
          </p:cNvPr>
          <p:cNvSpPr txBox="1"/>
          <p:nvPr/>
        </p:nvSpPr>
        <p:spPr>
          <a:xfrm>
            <a:off x="4305045" y="5070148"/>
            <a:ext cx="4371389" cy="307777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/>
              <a:t>1. LC, CPC (2004), 2. Stanier, LC, Chen, JCP (2019)</a:t>
            </a:r>
          </a:p>
        </p:txBody>
      </p:sp>
    </p:spTree>
    <p:extLst>
      <p:ext uri="{BB962C8B-B14F-4D97-AF65-F5344CB8AC3E}">
        <p14:creationId xmlns:p14="http://schemas.microsoft.com/office/powerpoint/2010/main" val="12556542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Discrete particle treatment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idx="1"/>
          </p:nvPr>
        </p:nvSpPr>
        <p:spPr>
          <a:xfrm>
            <a:off x="289652" y="943030"/>
            <a:ext cx="8847998" cy="4328440"/>
          </a:xfrm>
        </p:spPr>
        <p:txBody>
          <a:bodyPr/>
          <a:lstStyle/>
          <a:p>
            <a:r>
              <a:rPr lang="en-US" sz="1583" dirty="0">
                <a:solidFill>
                  <a:srgbClr val="FF0000"/>
                </a:solidFill>
              </a:rPr>
              <a:t>Kinetic ions</a:t>
            </a:r>
            <a:r>
              <a:rPr lang="en-US" sz="1583" dirty="0"/>
              <a:t> are discretized with </a:t>
            </a:r>
            <a:r>
              <a:rPr lang="en-US" sz="1583" dirty="0">
                <a:solidFill>
                  <a:srgbClr val="FF0000"/>
                </a:solidFill>
              </a:rPr>
              <a:t>particles</a:t>
            </a:r>
            <a:r>
              <a:rPr lang="en-US" sz="1583" dirty="0"/>
              <a:t>:</a:t>
            </a:r>
          </a:p>
          <a:p>
            <a:endParaRPr lang="en-US" sz="1583" dirty="0"/>
          </a:p>
          <a:p>
            <a:r>
              <a:rPr lang="en-US" sz="1583" dirty="0"/>
              <a:t>Particles are advanced with </a:t>
            </a:r>
            <a:r>
              <a:rPr lang="en-US" sz="1583" dirty="0" err="1">
                <a:solidFill>
                  <a:srgbClr val="FF0000"/>
                </a:solidFill>
              </a:rPr>
              <a:t>multirate</a:t>
            </a:r>
            <a:r>
              <a:rPr lang="en-US" sz="1583" dirty="0">
                <a:solidFill>
                  <a:srgbClr val="FF0000"/>
                </a:solidFill>
              </a:rPr>
              <a:t> implicit MP Boris push</a:t>
            </a:r>
            <a:r>
              <a:rPr lang="en-US" sz="1583" dirty="0"/>
              <a:t> (orbit-averaged; more later).</a:t>
            </a:r>
          </a:p>
          <a:p>
            <a:endParaRPr lang="en-US" sz="1583" dirty="0"/>
          </a:p>
          <a:p>
            <a:endParaRPr lang="en-US" sz="1583" dirty="0"/>
          </a:p>
          <a:p>
            <a:endParaRPr lang="en-US" sz="1583" dirty="0"/>
          </a:p>
          <a:p>
            <a:endParaRPr lang="en-US" sz="1583" dirty="0"/>
          </a:p>
          <a:p>
            <a:r>
              <a:rPr lang="en-US" sz="1583" dirty="0"/>
              <a:t>Gather and scatter from cell centered grid with </a:t>
            </a:r>
            <a:r>
              <a:rPr lang="en-US" sz="1583" dirty="0">
                <a:solidFill>
                  <a:srgbClr val="FF0000"/>
                </a:solidFill>
              </a:rPr>
              <a:t>arbitrary shape function S</a:t>
            </a:r>
            <a:r>
              <a:rPr lang="en-US" sz="1583" dirty="0"/>
              <a:t>:</a:t>
            </a:r>
          </a:p>
          <a:p>
            <a:endParaRPr lang="en-US" sz="1500" dirty="0"/>
          </a:p>
          <a:p>
            <a:endParaRPr lang="en-US" sz="1500" dirty="0"/>
          </a:p>
          <a:p>
            <a:pPr lvl="1"/>
            <a:endParaRPr lang="en-US" sz="1333" dirty="0"/>
          </a:p>
          <a:p>
            <a:pPr lvl="1"/>
            <a:endParaRPr lang="en-US" sz="1333" dirty="0"/>
          </a:p>
          <a:p>
            <a:pPr lvl="1"/>
            <a:endParaRPr lang="en-US" sz="1333" dirty="0"/>
          </a:p>
          <a:p>
            <a:pPr lvl="1"/>
            <a:endParaRPr lang="en-US" sz="1333" dirty="0"/>
          </a:p>
          <a:p>
            <a:pPr lvl="1"/>
            <a:endParaRPr lang="en-US" sz="1333" dirty="0"/>
          </a:p>
          <a:p>
            <a:endParaRPr lang="en-US" sz="15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7727950" y="5508625"/>
            <a:ext cx="1416050" cy="206375"/>
          </a:xfrm>
        </p:spPr>
        <p:txBody>
          <a:bodyPr/>
          <a:lstStyle/>
          <a:p>
            <a:endParaRPr lang="en-US" dirty="0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B306E0FD-C13B-5F41-A675-FCB285FCC61B}"/>
              </a:ext>
            </a:extLst>
          </p:cNvPr>
          <p:cNvGrpSpPr/>
          <p:nvPr/>
        </p:nvGrpSpPr>
        <p:grpSpPr>
          <a:xfrm>
            <a:off x="289652" y="3431447"/>
            <a:ext cx="6477000" cy="1651000"/>
            <a:chOff x="1397000" y="3238500"/>
            <a:chExt cx="6477000" cy="1651000"/>
          </a:xfrm>
        </p:grpSpPr>
        <p:pic>
          <p:nvPicPr>
            <p:cNvPr id="6" name="Picture 5" descr="momentum-gather.pd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86000" y="3746500"/>
              <a:ext cx="5524500" cy="362263"/>
            </a:xfrm>
            <a:prstGeom prst="rect">
              <a:avLst/>
            </a:prstGeom>
          </p:spPr>
        </p:pic>
        <p:pic>
          <p:nvPicPr>
            <p:cNvPr id="7" name="Picture 6" descr="density-gather.pd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26812" y="3311482"/>
              <a:ext cx="4975688" cy="371518"/>
            </a:xfrm>
            <a:prstGeom prst="rect">
              <a:avLst/>
            </a:prstGeom>
          </p:spPr>
        </p:pic>
        <p:pic>
          <p:nvPicPr>
            <p:cNvPr id="8" name="Picture 7" descr="electric-field-scatter.pd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07167" y="4127500"/>
              <a:ext cx="3788833" cy="306917"/>
            </a:xfrm>
            <a:prstGeom prst="rect">
              <a:avLst/>
            </a:prstGeom>
          </p:spPr>
        </p:pic>
        <p:pic>
          <p:nvPicPr>
            <p:cNvPr id="9" name="Picture 8" descr="magnetic-field-scatter.pdf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86000" y="4508500"/>
              <a:ext cx="4106333" cy="306917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1488257" y="3302001"/>
              <a:ext cx="420308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500" dirty="0"/>
                <a:t>(6)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488257" y="3683001"/>
              <a:ext cx="420308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500" dirty="0"/>
                <a:t>(7)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488257" y="4064001"/>
              <a:ext cx="420308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500" dirty="0"/>
                <a:t>(8)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488257" y="4445001"/>
              <a:ext cx="420308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500" dirty="0"/>
                <a:t>(9)</a:t>
              </a: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1397000" y="3238500"/>
              <a:ext cx="6477000" cy="1651000"/>
            </a:xfrm>
            <a:prstGeom prst="rect">
              <a:avLst/>
            </a:prstGeom>
            <a:noFill/>
            <a:ln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/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B2F4AA57-D56F-0E44-B263-90853B68EC2E}"/>
              </a:ext>
            </a:extLst>
          </p:cNvPr>
          <p:cNvGrpSpPr/>
          <p:nvPr/>
        </p:nvGrpSpPr>
        <p:grpSpPr>
          <a:xfrm>
            <a:off x="2059731" y="1942168"/>
            <a:ext cx="4318000" cy="889000"/>
            <a:chOff x="2059731" y="1371716"/>
            <a:chExt cx="4318000" cy="889000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7F74F169-7138-A343-92E5-54E405222B02}"/>
                </a:ext>
              </a:extLst>
            </p:cNvPr>
            <p:cNvGrpSpPr/>
            <p:nvPr/>
          </p:nvGrpSpPr>
          <p:grpSpPr>
            <a:xfrm>
              <a:off x="2059731" y="1371716"/>
              <a:ext cx="4318000" cy="889000"/>
              <a:chOff x="1397000" y="1841500"/>
              <a:chExt cx="4318000" cy="889000"/>
            </a:xfrm>
          </p:grpSpPr>
          <p:pic>
            <p:nvPicPr>
              <p:cNvPr id="5" name="Picture 4" descr="particle-update-eqns.pdf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49500" y="1887000"/>
                <a:ext cx="3302000" cy="780000"/>
              </a:xfrm>
              <a:prstGeom prst="rect">
                <a:avLst/>
              </a:prstGeom>
            </p:spPr>
          </p:pic>
          <p:sp>
            <p:nvSpPr>
              <p:cNvPr id="10" name="TextBox 9"/>
              <p:cNvSpPr txBox="1"/>
              <p:nvPr/>
            </p:nvSpPr>
            <p:spPr>
              <a:xfrm>
                <a:off x="1488257" y="1886501"/>
                <a:ext cx="420308" cy="3231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500" dirty="0"/>
                  <a:t>(4)</a:t>
                </a:r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1488257" y="2331001"/>
                <a:ext cx="420308" cy="3231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500" dirty="0"/>
                  <a:t>(5)</a:t>
                </a:r>
              </a:p>
            </p:txBody>
          </p:sp>
          <p:sp>
            <p:nvSpPr>
              <p:cNvPr id="17" name="Rectangle 16"/>
              <p:cNvSpPr/>
              <p:nvPr/>
            </p:nvSpPr>
            <p:spPr>
              <a:xfrm>
                <a:off x="1397000" y="1841500"/>
                <a:ext cx="4318000" cy="889000"/>
              </a:xfrm>
              <a:prstGeom prst="rect">
                <a:avLst/>
              </a:prstGeom>
              <a:noFill/>
              <a:ln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/>
              </a:p>
            </p:txBody>
          </p:sp>
        </p:grpSp>
        <p:sp>
          <p:nvSpPr>
            <p:cNvPr id="3" name="TextBox 2"/>
            <p:cNvSpPr txBox="1"/>
            <p:nvPr/>
          </p:nvSpPr>
          <p:spPr>
            <a:xfrm>
              <a:off x="3969303" y="1842598"/>
              <a:ext cx="498855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i="1" dirty="0">
                  <a:latin typeface="Times New Roman"/>
                  <a:cs typeface="Times New Roman"/>
                </a:rPr>
                <a:t>n+1/2</a:t>
              </a:r>
            </a:p>
          </p:txBody>
        </p:sp>
      </p:grpSp>
      <p:sp>
        <p:nvSpPr>
          <p:cNvPr id="23" name="Date Placeholder 2">
            <a:extLst>
              <a:ext uri="{FF2B5EF4-FFF2-40B4-BE49-F238E27FC236}">
                <a16:creationId xmlns:a16="http://schemas.microsoft.com/office/drawing/2014/main" id="{F09E83B8-2ED7-9440-928F-E659B743AD6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004050" y="5409848"/>
            <a:ext cx="2133600" cy="305152"/>
          </a:xfrm>
        </p:spPr>
        <p:txBody>
          <a:bodyPr/>
          <a:lstStyle/>
          <a:p>
            <a:fld id="{3BB050BD-D5D4-004B-87E1-382D8D28594F}" type="datetime1">
              <a:rPr lang="en-US" smtClean="0"/>
              <a:t>10/7/19</a:t>
            </a:fld>
            <a:r>
              <a:rPr lang="en-US" dirty="0"/>
              <a:t>   |   </a:t>
            </a:r>
            <a:fld id="{5D01E7E5-6465-7A46-A26D-BAABC2D34D38}" type="slidenum">
              <a:rPr lang="en-US" smtClean="0"/>
              <a:t>15</a:t>
            </a:fld>
            <a:endParaRPr lang="en-US" dirty="0"/>
          </a:p>
        </p:txBody>
      </p:sp>
      <p:sp>
        <p:nvSpPr>
          <p:cNvPr id="24" name="Footer Placeholder 3">
            <a:extLst>
              <a:ext uri="{FF2B5EF4-FFF2-40B4-BE49-F238E27FC236}">
                <a16:creationId xmlns:a16="http://schemas.microsoft.com/office/drawing/2014/main" id="{A5BBF0AE-CFC0-214A-915A-28A99FE0A0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1" y="5409848"/>
            <a:ext cx="3310467" cy="305152"/>
          </a:xfrm>
        </p:spPr>
        <p:txBody>
          <a:bodyPr/>
          <a:lstStyle/>
          <a:p>
            <a:r>
              <a:rPr lang="en-US" dirty="0"/>
              <a:t>Los Alamos National Laboratory</a:t>
            </a:r>
          </a:p>
        </p:txBody>
      </p:sp>
      <p:pic>
        <p:nvPicPr>
          <p:cNvPr id="25" name="Picture 24" descr="shape-functions.pdf">
            <a:extLst>
              <a:ext uri="{FF2B5EF4-FFF2-40B4-BE49-F238E27FC236}">
                <a16:creationId xmlns:a16="http://schemas.microsoft.com/office/drawing/2014/main" id="{4C61FD94-00EC-3140-A315-62CB37570B5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7909" y="3411876"/>
            <a:ext cx="2299752" cy="1779667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3C241371-F855-E64B-85FC-122114FD0FE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59525" y="959290"/>
            <a:ext cx="3687253" cy="548014"/>
          </a:xfrm>
          <a:prstGeom prst="rect">
            <a:avLst/>
          </a:prstGeom>
          <a:ln>
            <a:solidFill>
              <a:schemeClr val="accent3"/>
            </a:solidFill>
          </a:ln>
        </p:spPr>
      </p:pic>
    </p:spTree>
    <p:extLst>
      <p:ext uri="{BB962C8B-B14F-4D97-AF65-F5344CB8AC3E}">
        <p14:creationId xmlns:p14="http://schemas.microsoft.com/office/powerpoint/2010/main" val="11918137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250" dirty="0"/>
              <a:t>Discrete charge and mass conservation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34316"/>
            <a:ext cx="8229600" cy="4328440"/>
          </a:xfrm>
        </p:spPr>
        <p:txBody>
          <a:bodyPr/>
          <a:lstStyle/>
          <a:p>
            <a:r>
              <a:rPr lang="en-US" sz="1583" dirty="0">
                <a:solidFill>
                  <a:srgbClr val="FF0000"/>
                </a:solidFill>
              </a:rPr>
              <a:t>Quasi-neutrality</a:t>
            </a:r>
            <a:r>
              <a:rPr lang="en-US" sz="1583" dirty="0"/>
              <a:t> gives </a:t>
            </a:r>
            <a:r>
              <a:rPr lang="en-US" sz="1583" dirty="0">
                <a:solidFill>
                  <a:schemeClr val="accent5"/>
                </a:solidFill>
              </a:rPr>
              <a:t>local </a:t>
            </a:r>
            <a:r>
              <a:rPr lang="en-US" sz="1583" dirty="0">
                <a:solidFill>
                  <a:srgbClr val="FF0000"/>
                </a:solidFill>
              </a:rPr>
              <a:t>charge conservation</a:t>
            </a:r>
            <a:r>
              <a:rPr lang="en-US" sz="1583" dirty="0"/>
              <a:t> condition                 , which is discretely satisfied exactly because                      .</a:t>
            </a:r>
          </a:p>
          <a:p>
            <a:r>
              <a:rPr lang="en-US" sz="1583" dirty="0">
                <a:solidFill>
                  <a:srgbClr val="FF0000"/>
                </a:solidFill>
              </a:rPr>
              <a:t>Global mass conservation</a:t>
            </a:r>
            <a:r>
              <a:rPr lang="en-US" sz="1583" dirty="0"/>
              <a:t> is trivially enforced when particles do not leave domain.</a:t>
            </a:r>
          </a:p>
          <a:p>
            <a:r>
              <a:rPr lang="en-US" sz="1583" dirty="0">
                <a:solidFill>
                  <a:srgbClr val="FF0000"/>
                </a:solidFill>
              </a:rPr>
              <a:t>Local mass conservation</a:t>
            </a:r>
            <a:r>
              <a:rPr lang="en-US" sz="1583" dirty="0">
                <a:solidFill>
                  <a:schemeClr val="accent5"/>
                </a:solidFill>
              </a:rPr>
              <a:t> </a:t>
            </a:r>
            <a:r>
              <a:rPr lang="en-US" sz="1583" dirty="0"/>
              <a:t>is achieved when densities and fluxes are measured as:</a:t>
            </a:r>
          </a:p>
          <a:p>
            <a:endParaRPr lang="en-US" sz="1583" dirty="0"/>
          </a:p>
          <a:p>
            <a:endParaRPr lang="en-US" sz="1583" dirty="0"/>
          </a:p>
          <a:p>
            <a:endParaRPr lang="en-US" sz="1583" dirty="0"/>
          </a:p>
          <a:p>
            <a:endParaRPr lang="en-US" sz="1583" dirty="0"/>
          </a:p>
          <a:p>
            <a:pPr marL="0" indent="0">
              <a:buNone/>
            </a:pPr>
            <a:endParaRPr lang="en-US" sz="1583" dirty="0"/>
          </a:p>
          <a:p>
            <a:endParaRPr lang="en-US" sz="1583" dirty="0"/>
          </a:p>
          <a:p>
            <a:r>
              <a:rPr lang="en-US" sz="1583" dirty="0">
                <a:solidFill>
                  <a:srgbClr val="FF0000"/>
                </a:solidFill>
              </a:rPr>
              <a:t>These measures</a:t>
            </a:r>
            <a:r>
              <a:rPr lang="en-US" sz="1583" dirty="0"/>
              <a:t> are always conserved for our particle push, but we do not use them because they </a:t>
            </a:r>
            <a:r>
              <a:rPr lang="en-US" sz="1583" dirty="0">
                <a:solidFill>
                  <a:srgbClr val="FF0000"/>
                </a:solidFill>
              </a:rPr>
              <a:t>break momentum and energy conservation</a:t>
            </a:r>
            <a:r>
              <a:rPr lang="en-US" sz="1583" dirty="0"/>
              <a:t>.</a:t>
            </a:r>
          </a:p>
          <a:p>
            <a:r>
              <a:rPr lang="en-US" sz="1583" dirty="0"/>
              <a:t>Instead, we use density and flux measures that enforce these conservation properties (more later).</a:t>
            </a:r>
          </a:p>
          <a:p>
            <a:r>
              <a:rPr lang="en-US" sz="1583" dirty="0"/>
              <a:t>The </a:t>
            </a:r>
            <a:r>
              <a:rPr lang="en-US" sz="1583" dirty="0">
                <a:solidFill>
                  <a:srgbClr val="FF0000"/>
                </a:solidFill>
              </a:rPr>
              <a:t>local mass conservation error is bounded</a:t>
            </a:r>
            <a:r>
              <a:rPr lang="en-US" sz="1583" dirty="0"/>
              <a:t> by global mass conservation and by existence of locally conserved measure.</a:t>
            </a:r>
          </a:p>
          <a:p>
            <a:endParaRPr lang="en-US" sz="1583" dirty="0"/>
          </a:p>
          <a:p>
            <a:pPr marL="0" indent="0">
              <a:buNone/>
            </a:pPr>
            <a:endParaRPr lang="en-US" sz="1667" dirty="0"/>
          </a:p>
          <a:p>
            <a:pPr lvl="1"/>
            <a:endParaRPr lang="en-US" sz="1250" dirty="0"/>
          </a:p>
          <a:p>
            <a:pPr lvl="1"/>
            <a:endParaRPr lang="en-US" sz="1250" dirty="0"/>
          </a:p>
          <a:p>
            <a:pPr lvl="1"/>
            <a:endParaRPr lang="en-US" sz="1250" dirty="0"/>
          </a:p>
          <a:p>
            <a:pPr lvl="1"/>
            <a:endParaRPr lang="en-US" sz="1333" dirty="0"/>
          </a:p>
          <a:p>
            <a:pPr lvl="1"/>
            <a:endParaRPr lang="en-US" sz="833" dirty="0"/>
          </a:p>
          <a:p>
            <a:pPr lvl="1"/>
            <a:endParaRPr lang="en-US" sz="1500" dirty="0"/>
          </a:p>
          <a:p>
            <a:pPr lvl="1"/>
            <a:endParaRPr lang="en-US" sz="1500" dirty="0"/>
          </a:p>
          <a:p>
            <a:pPr lvl="1"/>
            <a:endParaRPr lang="en-US" sz="1500" dirty="0"/>
          </a:p>
          <a:p>
            <a:pPr lvl="1"/>
            <a:endParaRPr lang="en-US" sz="1500" dirty="0"/>
          </a:p>
          <a:p>
            <a:pPr lvl="1"/>
            <a:endParaRPr lang="en-US" sz="1500" dirty="0"/>
          </a:p>
          <a:p>
            <a:pPr lvl="1"/>
            <a:endParaRPr lang="en-US" sz="1500" dirty="0"/>
          </a:p>
          <a:p>
            <a:pPr lvl="1"/>
            <a:endParaRPr lang="en-US" sz="15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r>
              <a:rPr lang="en-US"/>
              <a:t>Slide </a:t>
            </a:r>
            <a:fld id="{23B0729D-0C76-4DC3-9F59-8792B55E40AA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9969500" y="2603501"/>
            <a:ext cx="3810000" cy="209345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667" dirty="0"/>
              <a:t>that features:</a:t>
            </a:r>
          </a:p>
          <a:p>
            <a:pPr lvl="1"/>
            <a:r>
              <a:rPr lang="en-US" sz="1417" dirty="0"/>
              <a:t>Kinetic enslavement: particles orbits calculated in the function evaluation (Picard iterated) &amp; only moments passed to residual to avoid large </a:t>
            </a:r>
            <a:r>
              <a:rPr lang="en-US" sz="1417" dirty="0" err="1"/>
              <a:t>Krylov</a:t>
            </a:r>
            <a:r>
              <a:rPr lang="en-US" sz="1417" dirty="0"/>
              <a:t> vectors.</a:t>
            </a:r>
          </a:p>
          <a:p>
            <a:pPr lvl="1"/>
            <a:r>
              <a:rPr lang="en-US" sz="1417" dirty="0"/>
              <a:t>Orbits are </a:t>
            </a:r>
            <a:r>
              <a:rPr lang="en-US" sz="1417" dirty="0">
                <a:solidFill>
                  <a:srgbClr val="FF0000"/>
                </a:solidFill>
              </a:rPr>
              <a:t>sub-cycled</a:t>
            </a:r>
            <a:r>
              <a:rPr lang="en-US" sz="1417" dirty="0"/>
              <a:t> with adaptive </a:t>
            </a:r>
            <a:r>
              <a:rPr lang="en-US" sz="1417" dirty="0" err="1"/>
              <a:t>timestep</a:t>
            </a:r>
            <a:r>
              <a:rPr lang="en-US" sz="1417" dirty="0"/>
              <a:t> &amp; partial deposition within each cell that is crossed.</a:t>
            </a:r>
          </a:p>
        </p:txBody>
      </p:sp>
      <p:sp>
        <p:nvSpPr>
          <p:cNvPr id="8" name="Rectangle 7"/>
          <p:cNvSpPr/>
          <p:nvPr/>
        </p:nvSpPr>
        <p:spPr>
          <a:xfrm>
            <a:off x="9652000" y="4406949"/>
            <a:ext cx="3810000" cy="263149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500" dirty="0"/>
              <a:t>However, we choose to use different fluxes (cell-centered) in the above equations to give simultaneous </a:t>
            </a:r>
            <a:r>
              <a:rPr lang="en-US" sz="1500" dirty="0" err="1"/>
              <a:t>momentum+energy</a:t>
            </a:r>
            <a:r>
              <a:rPr lang="en-US" sz="1500" dirty="0"/>
              <a:t> conservation.</a:t>
            </a:r>
          </a:p>
          <a:p>
            <a:endParaRPr lang="en-US" sz="1500" dirty="0"/>
          </a:p>
          <a:p>
            <a:r>
              <a:rPr lang="en-US" sz="1500" dirty="0"/>
              <a:t>The </a:t>
            </a:r>
            <a:r>
              <a:rPr lang="en-US" sz="1500" dirty="0">
                <a:solidFill>
                  <a:srgbClr val="FF0000"/>
                </a:solidFill>
              </a:rPr>
              <a:t>local mass conservation </a:t>
            </a:r>
            <a:r>
              <a:rPr lang="en-US" sz="1500" dirty="0"/>
              <a:t>with respect to these cell centered fluxes always remains within a finite truncation error (</a:t>
            </a:r>
            <a:r>
              <a:rPr lang="en-US" sz="1500" dirty="0">
                <a:solidFill>
                  <a:srgbClr val="FF0000"/>
                </a:solidFill>
              </a:rPr>
              <a:t>it is bounded</a:t>
            </a:r>
            <a:r>
              <a:rPr lang="en-US" sz="1500" dirty="0"/>
              <a:t>). Global mass conservation is also ensured by conservation of particles as in other PIC methods.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016A3C5-C51C-784E-858C-9632AD5F4415}"/>
              </a:ext>
            </a:extLst>
          </p:cNvPr>
          <p:cNvGrpSpPr/>
          <p:nvPr/>
        </p:nvGrpSpPr>
        <p:grpSpPr>
          <a:xfrm>
            <a:off x="848993" y="2234699"/>
            <a:ext cx="7446014" cy="1438598"/>
            <a:chOff x="1460500" y="1497551"/>
            <a:chExt cx="6318477" cy="1143000"/>
          </a:xfrm>
        </p:grpSpPr>
        <p:pic>
          <p:nvPicPr>
            <p:cNvPr id="6" name="Picture 5" descr="dpic-density-moment.pd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49588" y="1497551"/>
              <a:ext cx="4940300" cy="355600"/>
            </a:xfrm>
            <a:prstGeom prst="rect">
              <a:avLst/>
            </a:prstGeom>
          </p:spPr>
        </p:pic>
        <p:pic>
          <p:nvPicPr>
            <p:cNvPr id="7" name="Picture 6" descr="dpic-momentum-flux.pdf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910"/>
            <a:stretch/>
          </p:blipFill>
          <p:spPr>
            <a:xfrm>
              <a:off x="1460500" y="2263342"/>
              <a:ext cx="6318477" cy="377209"/>
            </a:xfrm>
            <a:prstGeom prst="rect">
              <a:avLst/>
            </a:prstGeom>
          </p:spPr>
        </p:pic>
        <p:pic>
          <p:nvPicPr>
            <p:cNvPr id="9" name="Picture 8" descr="dpic-momentum-flux.pd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79738" y="1878551"/>
              <a:ext cx="5080000" cy="403708"/>
            </a:xfrm>
            <a:prstGeom prst="rect">
              <a:avLst/>
            </a:prstGeom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B37CC6E2-6020-0045-B887-D222E1AAA5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45956" y="1007753"/>
            <a:ext cx="866448" cy="21661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6CB2E43-7BAC-4B4A-946B-1668929B61B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06240" y="1258684"/>
            <a:ext cx="1068561" cy="215016"/>
          </a:xfrm>
          <a:prstGeom prst="rect">
            <a:avLst/>
          </a:prstGeom>
        </p:spPr>
      </p:pic>
      <p:sp>
        <p:nvSpPr>
          <p:cNvPr id="14" name="Date Placeholder 2">
            <a:extLst>
              <a:ext uri="{FF2B5EF4-FFF2-40B4-BE49-F238E27FC236}">
                <a16:creationId xmlns:a16="http://schemas.microsoft.com/office/drawing/2014/main" id="{06B8DEA0-1AE6-1149-9FC4-457C8B5210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004050" y="5409848"/>
            <a:ext cx="2133600" cy="305152"/>
          </a:xfrm>
        </p:spPr>
        <p:txBody>
          <a:bodyPr/>
          <a:lstStyle/>
          <a:p>
            <a:fld id="{3BB050BD-D5D4-004B-87E1-382D8D28594F}" type="datetime1">
              <a:rPr lang="en-US" smtClean="0"/>
              <a:t>10/7/19</a:t>
            </a:fld>
            <a:r>
              <a:rPr lang="en-US"/>
              <a:t>   |   </a:t>
            </a:r>
            <a:fld id="{5D01E7E5-6465-7A46-A26D-BAABC2D34D38}" type="slidenum">
              <a:rPr lang="en-US" smtClean="0"/>
              <a:t>16</a:t>
            </a:fld>
            <a:endParaRPr lang="en-US" dirty="0"/>
          </a:p>
        </p:txBody>
      </p:sp>
      <p:sp>
        <p:nvSpPr>
          <p:cNvPr id="15" name="Footer Placeholder 3">
            <a:extLst>
              <a:ext uri="{FF2B5EF4-FFF2-40B4-BE49-F238E27FC236}">
                <a16:creationId xmlns:a16="http://schemas.microsoft.com/office/drawing/2014/main" id="{EE0DB977-C946-B640-9C8C-D22347133C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1" y="5409848"/>
            <a:ext cx="3310467" cy="305152"/>
          </a:xfrm>
        </p:spPr>
        <p:txBody>
          <a:bodyPr/>
          <a:lstStyle/>
          <a:p>
            <a:r>
              <a:rPr lang="en-US" dirty="0"/>
              <a:t>Los Alamos National Laboratory</a:t>
            </a:r>
          </a:p>
        </p:txBody>
      </p:sp>
    </p:spTree>
    <p:extLst>
      <p:ext uri="{BB962C8B-B14F-4D97-AF65-F5344CB8AC3E}">
        <p14:creationId xmlns:p14="http://schemas.microsoft.com/office/powerpoint/2010/main" val="13776440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250" dirty="0"/>
              <a:t>Discrete momentum conservation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1600" dirty="0"/>
              <a:t>The ion momentum is</a:t>
            </a:r>
          </a:p>
          <a:p>
            <a:endParaRPr lang="en-US" sz="400" dirty="0"/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  <a:p>
            <a:endParaRPr lang="en-US" dirty="0"/>
          </a:p>
          <a:p>
            <a:endParaRPr lang="en-US" sz="1600" dirty="0"/>
          </a:p>
          <a:p>
            <a:r>
              <a:rPr lang="en-US" sz="1600" dirty="0"/>
              <a:t>+ Ohm’s law for total momentum:</a:t>
            </a:r>
          </a:p>
          <a:p>
            <a:endParaRPr lang="en-US" sz="2800" dirty="0"/>
          </a:p>
          <a:p>
            <a:r>
              <a:rPr lang="en-US" sz="1600" dirty="0"/>
              <a:t>For suitable boundaries (e.g. periodic) we can </a:t>
            </a:r>
            <a:r>
              <a:rPr lang="en-US" sz="1600" dirty="0">
                <a:solidFill>
                  <a:srgbClr val="FF0000"/>
                </a:solidFill>
              </a:rPr>
              <a:t>“telescope sums” </a:t>
            </a:r>
            <a:r>
              <a:rPr lang="en-US" sz="1600" dirty="0"/>
              <a:t>(discrete integration by parts) e.g.                                           . This gives</a:t>
            </a:r>
          </a:p>
          <a:p>
            <a:endParaRPr lang="en-US" sz="1600" dirty="0"/>
          </a:p>
          <a:p>
            <a:endParaRPr lang="en-US" sz="15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r>
              <a:rPr lang="en-US"/>
              <a:t>Slide </a:t>
            </a:r>
            <a:fld id="{23B0729D-0C76-4DC3-9F59-8792B55E40AA}" type="slidenum">
              <a:rPr lang="en-US" smtClean="0"/>
              <a:pPr/>
              <a:t>17</a:t>
            </a:fld>
            <a:endParaRPr lang="en-US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CE72ED5-0274-A04A-8EE6-78A9B2EA68E3}"/>
              </a:ext>
            </a:extLst>
          </p:cNvPr>
          <p:cNvGrpSpPr/>
          <p:nvPr/>
        </p:nvGrpSpPr>
        <p:grpSpPr>
          <a:xfrm>
            <a:off x="762000" y="1395718"/>
            <a:ext cx="7302500" cy="1270000"/>
            <a:chOff x="762000" y="1714500"/>
            <a:chExt cx="7302500" cy="1270000"/>
          </a:xfrm>
        </p:grpSpPr>
        <p:pic>
          <p:nvPicPr>
            <p:cNvPr id="6" name="Picture 5" descr="discrete-momentum-consv1.pd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7210" y="1714500"/>
              <a:ext cx="6777290" cy="1270000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825501" y="2222501"/>
              <a:ext cx="1192955" cy="2846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50" dirty="0">
                  <a:solidFill>
                    <a:srgbClr val="FF0000"/>
                  </a:solidFill>
                </a:rPr>
                <a:t>(scatter fields)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762000" y="2603501"/>
              <a:ext cx="1452642" cy="2846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50" dirty="0">
                  <a:solidFill>
                    <a:srgbClr val="FF0000"/>
                  </a:solidFill>
                </a:rPr>
                <a:t>(gather moments)</a:t>
              </a:r>
            </a:p>
          </p:txBody>
        </p:sp>
      </p:grpSp>
      <p:pic>
        <p:nvPicPr>
          <p:cNvPr id="11" name="Picture 10" descr="discrete-momentum-consv2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9500" y="3218906"/>
            <a:ext cx="3674533" cy="367453"/>
          </a:xfrm>
          <a:prstGeom prst="rect">
            <a:avLst/>
          </a:prstGeom>
        </p:spPr>
      </p:pic>
      <p:pic>
        <p:nvPicPr>
          <p:cNvPr id="12" name="Picture 11" descr="telescope-sums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9360" y="3934466"/>
            <a:ext cx="2334095" cy="353268"/>
          </a:xfrm>
          <a:prstGeom prst="rect">
            <a:avLst/>
          </a:prstGeom>
        </p:spPr>
      </p:pic>
      <p:pic>
        <p:nvPicPr>
          <p:cNvPr id="13" name="Picture 12" descr="discrete-momentum-consv3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9500" y="4525217"/>
            <a:ext cx="4101253" cy="403013"/>
          </a:xfrm>
          <a:prstGeom prst="rect">
            <a:avLst/>
          </a:prstGeom>
        </p:spPr>
      </p:pic>
      <p:sp>
        <p:nvSpPr>
          <p:cNvPr id="14" name="Date Placeholder 2">
            <a:extLst>
              <a:ext uri="{FF2B5EF4-FFF2-40B4-BE49-F238E27FC236}">
                <a16:creationId xmlns:a16="http://schemas.microsoft.com/office/drawing/2014/main" id="{7AC08FB8-14AC-2D49-A3F2-29AAB7866EF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004050" y="5409848"/>
            <a:ext cx="2133600" cy="305152"/>
          </a:xfrm>
        </p:spPr>
        <p:txBody>
          <a:bodyPr/>
          <a:lstStyle/>
          <a:p>
            <a:fld id="{3BB050BD-D5D4-004B-87E1-382D8D28594F}" type="datetime1">
              <a:rPr lang="en-US" smtClean="0"/>
              <a:t>10/7/19</a:t>
            </a:fld>
            <a:r>
              <a:rPr lang="en-US"/>
              <a:t>   |   </a:t>
            </a:r>
            <a:fld id="{5D01E7E5-6465-7A46-A26D-BAABC2D34D38}" type="slidenum">
              <a:rPr lang="en-US" smtClean="0"/>
              <a:t>17</a:t>
            </a:fld>
            <a:endParaRPr lang="en-US" dirty="0"/>
          </a:p>
        </p:txBody>
      </p:sp>
      <p:sp>
        <p:nvSpPr>
          <p:cNvPr id="15" name="Footer Placeholder 3">
            <a:extLst>
              <a:ext uri="{FF2B5EF4-FFF2-40B4-BE49-F238E27FC236}">
                <a16:creationId xmlns:a16="http://schemas.microsoft.com/office/drawing/2014/main" id="{D6C9519A-224E-F640-B0AE-CC845116DC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1" y="5409848"/>
            <a:ext cx="3310467" cy="305152"/>
          </a:xfrm>
        </p:spPr>
        <p:txBody>
          <a:bodyPr/>
          <a:lstStyle/>
          <a:p>
            <a:r>
              <a:rPr lang="en-US" dirty="0"/>
              <a:t>Los Alamos National Laboratory</a:t>
            </a:r>
          </a:p>
        </p:txBody>
      </p:sp>
    </p:spTree>
    <p:extLst>
      <p:ext uri="{BB962C8B-B14F-4D97-AF65-F5344CB8AC3E}">
        <p14:creationId xmlns:p14="http://schemas.microsoft.com/office/powerpoint/2010/main" val="28392558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Text Box 1">
            <a:extLst>
              <a:ext uri="{FF2B5EF4-FFF2-40B4-BE49-F238E27FC236}">
                <a16:creationId xmlns:a16="http://schemas.microsoft.com/office/drawing/2014/main" id="{B8E319E9-B4C6-440C-A057-820A6DF2BE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8658" y="1143000"/>
            <a:ext cx="6858000" cy="37716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marL="342900" indent="-341313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1pPr>
            <a:lvl2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9pPr>
          </a:lstStyle>
          <a:p>
            <a:pPr marL="287337" indent="-285750">
              <a:spcBef>
                <a:spcPts val="75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altLang="en-US" sz="1500" b="1" dirty="0">
                <a:ea typeface="ＭＳ Ｐゴシック" panose="020B0600070205080204" pitchFamily="34" charset="-128"/>
                <a:cs typeface="Arial" panose="020B0604020202020204" pitchFamily="34" charset="0"/>
              </a:rPr>
              <a:t>The ion momentum is</a:t>
            </a:r>
          </a:p>
          <a:p>
            <a:pPr marL="287337" indent="-285750">
              <a:spcBef>
                <a:spcPts val="167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endParaRPr lang="en-US" altLang="en-US" sz="1500" b="1" dirty="0"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 marL="287337" indent="-285750">
              <a:spcBef>
                <a:spcPts val="75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endParaRPr lang="en-US" altLang="en-US" sz="1500" b="1" dirty="0"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 marL="287337" indent="-285750">
              <a:spcBef>
                <a:spcPts val="75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endParaRPr lang="en-US" altLang="en-US" sz="1500" b="1" dirty="0"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 marL="287337" indent="-285750">
              <a:spcBef>
                <a:spcPts val="833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endParaRPr lang="en-US" altLang="en-US" sz="1500" b="1" dirty="0"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 marL="173037" indent="-171450">
              <a:spcBef>
                <a:spcPts val="833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endParaRPr lang="en-US" altLang="en-US" sz="1000" b="1" dirty="0"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 marL="287337" indent="-285750">
              <a:spcBef>
                <a:spcPts val="75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altLang="en-US" sz="1500" b="1" dirty="0">
                <a:ea typeface="ＭＳ Ｐゴシック" panose="020B0600070205080204" pitchFamily="34" charset="-128"/>
                <a:cs typeface="Arial" panose="020B0604020202020204" pitchFamily="34" charset="0"/>
              </a:rPr>
              <a:t>+ Ohm’s law for total momentum:</a:t>
            </a:r>
          </a:p>
          <a:p>
            <a:pPr marL="287337" indent="-285750">
              <a:spcBef>
                <a:spcPts val="75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endParaRPr lang="en-US" altLang="en-US" sz="1500" b="1" dirty="0"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 marL="173037" indent="-171450">
              <a:spcBef>
                <a:spcPts val="75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endParaRPr lang="en-US" altLang="en-US" sz="833" b="1" dirty="0"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 marL="287337" indent="-285750">
              <a:spcBef>
                <a:spcPts val="75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altLang="en-US" sz="1500" b="1" dirty="0">
                <a:ea typeface="ＭＳ Ｐゴシック" panose="020B0600070205080204" pitchFamily="34" charset="-128"/>
                <a:cs typeface="Arial" panose="020B0604020202020204" pitchFamily="34" charset="0"/>
              </a:rPr>
              <a:t>For suitable boundaries (e.g. periodic) we can </a:t>
            </a:r>
            <a:r>
              <a:rPr lang="en-US" altLang="en-US" sz="1500" b="1" dirty="0">
                <a:solidFill>
                  <a:srgbClr val="FF0000"/>
                </a:solidFill>
                <a:ea typeface="ＭＳ Ｐゴシック" panose="020B0600070205080204" pitchFamily="34" charset="-128"/>
                <a:cs typeface="Arial" panose="020B0604020202020204" pitchFamily="34" charset="0"/>
              </a:rPr>
              <a:t>“telescope sums” </a:t>
            </a:r>
            <a:r>
              <a:rPr lang="en-US" altLang="en-US" sz="1500" b="1" dirty="0">
                <a:ea typeface="ＭＳ Ｐゴシック" panose="020B0600070205080204" pitchFamily="34" charset="-128"/>
                <a:cs typeface="Arial" panose="020B0604020202020204" pitchFamily="34" charset="0"/>
              </a:rPr>
              <a:t>(discrete integration by parts) e.g.                                           . This gives</a:t>
            </a:r>
          </a:p>
          <a:p>
            <a:pPr>
              <a:spcBef>
                <a:spcPts val="750"/>
              </a:spcBef>
            </a:pPr>
            <a:endParaRPr lang="en-US" altLang="en-US" sz="1500" b="1" dirty="0">
              <a:latin typeface="Helvetica" pitchFamily="2" charset="0"/>
              <a:ea typeface="ＭＳ Ｐゴシック" panose="020B0600070205080204" pitchFamily="34" charset="-128"/>
            </a:endParaRPr>
          </a:p>
          <a:p>
            <a:pPr>
              <a:spcBef>
                <a:spcPts val="750"/>
              </a:spcBef>
            </a:pPr>
            <a:endParaRPr lang="en-US" altLang="en-US" sz="1500" b="1" dirty="0">
              <a:ea typeface="ＭＳ Ｐゴシック" panose="020B0600070205080204" pitchFamily="34" charset="-128"/>
            </a:endParaRPr>
          </a:p>
        </p:txBody>
      </p:sp>
      <p:sp>
        <p:nvSpPr>
          <p:cNvPr id="12290" name="Rectangle 2">
            <a:extLst>
              <a:ext uri="{FF2B5EF4-FFF2-40B4-BE49-F238E27FC236}">
                <a16:creationId xmlns:a16="http://schemas.microsoft.com/office/drawing/2014/main" id="{5C3C0C94-B5FE-48DC-A98D-440DFDEF658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pPr>
              <a:tabLst>
                <a:tab pos="380985" algn="l"/>
                <a:tab pos="761970" algn="l"/>
                <a:tab pos="1142954" algn="l"/>
                <a:tab pos="1523939" algn="l"/>
                <a:tab pos="1904924" algn="l"/>
                <a:tab pos="2285909" algn="l"/>
                <a:tab pos="2666893" algn="l"/>
                <a:tab pos="3047878" algn="l"/>
                <a:tab pos="3428863" algn="l"/>
                <a:tab pos="3809848" algn="l"/>
                <a:tab pos="4190832" algn="l"/>
                <a:tab pos="4571817" algn="l"/>
                <a:tab pos="4952802" algn="l"/>
                <a:tab pos="5333787" algn="l"/>
                <a:tab pos="5714771" algn="l"/>
                <a:tab pos="6095756" algn="l"/>
                <a:tab pos="6476741" algn="l"/>
                <a:tab pos="6857726" algn="l"/>
              </a:tabLst>
            </a:pPr>
            <a:r>
              <a:rPr lang="en-US" altLang="en-US" sz="2000" dirty="0">
                <a:solidFill>
                  <a:schemeClr val="bg1"/>
                </a:solidFill>
                <a:latin typeface="Helvetica" pitchFamily="2" charset="0"/>
              </a:rPr>
              <a:t>Discrete momentum conservation</a:t>
            </a:r>
          </a:p>
        </p:txBody>
      </p:sp>
      <p:sp>
        <p:nvSpPr>
          <p:cNvPr id="12291" name="Text Box 3">
            <a:extLst>
              <a:ext uri="{FF2B5EF4-FFF2-40B4-BE49-F238E27FC236}">
                <a16:creationId xmlns:a16="http://schemas.microsoft.com/office/drawing/2014/main" id="{0CAAB160-FBB0-4390-AD09-05F554736D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13500" y="5181865"/>
            <a:ext cx="1661583" cy="28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>
              <a:tabLst>
                <a:tab pos="457200" algn="l"/>
                <a:tab pos="914400" algn="l"/>
                <a:tab pos="1371600" algn="l"/>
                <a:tab pos="1828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1pPr>
            <a:lvl2pPr>
              <a:tabLst>
                <a:tab pos="457200" algn="l"/>
                <a:tab pos="914400" algn="l"/>
                <a:tab pos="1371600" algn="l"/>
                <a:tab pos="1828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9pPr>
          </a:lstStyle>
          <a:p>
            <a:pPr algn="r">
              <a:lnSpc>
                <a:spcPct val="100000"/>
              </a:lnSpc>
            </a:pPr>
            <a:r>
              <a:rPr lang="en-US" altLang="en-US" sz="667" i="1">
                <a:ea typeface="ＭＳ Ｐゴシック" panose="020B0600070205080204" pitchFamily="34" charset="-128"/>
              </a:rPr>
              <a:t>Slide </a:t>
            </a:r>
            <a:fld id="{A51B933E-284C-4516-A997-3EF4478F0C9E}" type="slidenum">
              <a:rPr lang="en-US" altLang="en-US" sz="667" i="1">
                <a:ea typeface="ＭＳ Ｐゴシック" panose="020B0600070205080204" pitchFamily="34" charset="-128"/>
              </a:rPr>
              <a:pPr algn="r">
                <a:lnSpc>
                  <a:spcPct val="100000"/>
                </a:lnSpc>
              </a:pPr>
              <a:t>18</a:t>
            </a:fld>
            <a:endParaRPr lang="en-US" altLang="en-US" sz="667" i="1">
              <a:ea typeface="ＭＳ Ｐゴシック" panose="020B0600070205080204" pitchFamily="34" charset="-128"/>
            </a:endParaRPr>
          </a:p>
        </p:txBody>
      </p:sp>
      <p:sp>
        <p:nvSpPr>
          <p:cNvPr id="12292" name="Rectangle 4">
            <a:extLst>
              <a:ext uri="{FF2B5EF4-FFF2-40B4-BE49-F238E27FC236}">
                <a16:creationId xmlns:a16="http://schemas.microsoft.com/office/drawing/2014/main" id="{0887513A-A4C0-4627-A206-4EBA5193CF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29771" y="2020094"/>
            <a:ext cx="1159754" cy="2680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75000" tIns="37500" rIns="75000" bIns="37500">
            <a:spAutoFit/>
          </a:bodyPr>
          <a:lstStyle>
            <a:lvl1pPr>
              <a:tabLst>
                <a:tab pos="457200" algn="l"/>
                <a:tab pos="914400" algn="l"/>
                <a:tab pos="1371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1pPr>
            <a:lvl2pPr>
              <a:tabLst>
                <a:tab pos="457200" algn="l"/>
                <a:tab pos="914400" algn="l"/>
                <a:tab pos="1371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2pPr>
            <a:lvl3pPr>
              <a:tabLst>
                <a:tab pos="457200" algn="l"/>
                <a:tab pos="914400" algn="l"/>
                <a:tab pos="1371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3pPr>
            <a:lvl4pPr>
              <a:tabLst>
                <a:tab pos="457200" algn="l"/>
                <a:tab pos="914400" algn="l"/>
                <a:tab pos="1371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4pPr>
            <a:lvl5pPr>
              <a:tabLst>
                <a:tab pos="457200" algn="l"/>
                <a:tab pos="914400" algn="l"/>
                <a:tab pos="1371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9pPr>
          </a:lstStyle>
          <a:p>
            <a:pPr>
              <a:spcBef>
                <a:spcPts val="625"/>
              </a:spcBef>
              <a:spcAft>
                <a:spcPts val="625"/>
              </a:spcAft>
            </a:pPr>
            <a:r>
              <a:rPr lang="en-US" altLang="en-US" sz="1250">
                <a:solidFill>
                  <a:srgbClr val="FF0000"/>
                </a:solidFill>
                <a:ea typeface="ＭＳ Ｐゴシック" panose="020B0600070205080204" pitchFamily="34" charset="-128"/>
              </a:rPr>
              <a:t>(scatter fields)</a:t>
            </a:r>
          </a:p>
        </p:txBody>
      </p:sp>
      <p:sp>
        <p:nvSpPr>
          <p:cNvPr id="12293" name="Rectangle 5">
            <a:extLst>
              <a:ext uri="{FF2B5EF4-FFF2-40B4-BE49-F238E27FC236}">
                <a16:creationId xmlns:a16="http://schemas.microsoft.com/office/drawing/2014/main" id="{B7A3AA99-41F4-4B7E-AF59-8C184F733F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2771" y="2464594"/>
            <a:ext cx="1419441" cy="2680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75000" tIns="37500" rIns="75000" bIns="37500">
            <a:spAutoFit/>
          </a:bodyPr>
          <a:lstStyle>
            <a:lvl1pPr>
              <a:tabLst>
                <a:tab pos="457200" algn="l"/>
                <a:tab pos="914400" algn="l"/>
                <a:tab pos="1371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1pPr>
            <a:lvl2pPr>
              <a:tabLst>
                <a:tab pos="457200" algn="l"/>
                <a:tab pos="914400" algn="l"/>
                <a:tab pos="1371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2pPr>
            <a:lvl3pPr>
              <a:tabLst>
                <a:tab pos="457200" algn="l"/>
                <a:tab pos="914400" algn="l"/>
                <a:tab pos="1371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3pPr>
            <a:lvl4pPr>
              <a:tabLst>
                <a:tab pos="457200" algn="l"/>
                <a:tab pos="914400" algn="l"/>
                <a:tab pos="1371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4pPr>
            <a:lvl5pPr>
              <a:tabLst>
                <a:tab pos="457200" algn="l"/>
                <a:tab pos="914400" algn="l"/>
                <a:tab pos="1371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9pPr>
          </a:lstStyle>
          <a:p>
            <a:pPr>
              <a:spcBef>
                <a:spcPts val="625"/>
              </a:spcBef>
              <a:spcAft>
                <a:spcPts val="625"/>
              </a:spcAft>
            </a:pPr>
            <a:r>
              <a:rPr lang="en-US" altLang="en-US" sz="1250">
                <a:solidFill>
                  <a:srgbClr val="FF0000"/>
                </a:solidFill>
                <a:ea typeface="ＭＳ Ｐゴシック" panose="020B0600070205080204" pitchFamily="34" charset="-128"/>
              </a:rPr>
              <a:t>(gather moments)</a:t>
            </a:r>
          </a:p>
        </p:txBody>
      </p:sp>
      <p:pic>
        <p:nvPicPr>
          <p:cNvPr id="12294" name="Picture 6">
            <a:extLst>
              <a:ext uri="{FF2B5EF4-FFF2-40B4-BE49-F238E27FC236}">
                <a16:creationId xmlns:a16="http://schemas.microsoft.com/office/drawing/2014/main" id="{1225CD9D-76DE-498A-B42F-D80CE3C6B6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0" y="4427488"/>
            <a:ext cx="2192073" cy="3320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2295" name="Picture 7">
            <a:extLst>
              <a:ext uri="{FF2B5EF4-FFF2-40B4-BE49-F238E27FC236}">
                <a16:creationId xmlns:a16="http://schemas.microsoft.com/office/drawing/2014/main" id="{59762BAC-F536-4AF0-A3B8-359B68B301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1500" y="1634464"/>
            <a:ext cx="6652948" cy="13268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2296" name="Picture 8">
            <a:extLst>
              <a:ext uri="{FF2B5EF4-FFF2-40B4-BE49-F238E27FC236}">
                <a16:creationId xmlns:a16="http://schemas.microsoft.com/office/drawing/2014/main" id="{9711FA80-C8FC-4655-8806-6F243326E4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3500" y="3472727"/>
            <a:ext cx="3026833" cy="3545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2297" name="Picture 9">
            <a:extLst>
              <a:ext uri="{FF2B5EF4-FFF2-40B4-BE49-F238E27FC236}">
                <a16:creationId xmlns:a16="http://schemas.microsoft.com/office/drawing/2014/main" id="{233386BE-76BA-4907-B35B-5E8DE2979D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1000" y="3036164"/>
            <a:ext cx="4761177" cy="436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FF9A859-462B-E142-B620-442E1D2B5B8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1500" y="627787"/>
            <a:ext cx="5472113" cy="4953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60914F0-008E-C841-B1B8-F5C4699ECE3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7763" y="1454613"/>
            <a:ext cx="5378450" cy="140462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C04E6DA-D279-3344-8072-0FCD934DA48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6510" y="3352334"/>
            <a:ext cx="3920490" cy="3956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0AE214F-E07E-B244-9CA3-9E0E91B4844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2570" y="4148455"/>
            <a:ext cx="2106930" cy="36004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C5D46BB-C8BF-D446-8944-0B65A27C13D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4617720"/>
            <a:ext cx="3844925" cy="46228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D89A80D-644C-7047-B52F-7E0885C4F39F}"/>
              </a:ext>
            </a:extLst>
          </p:cNvPr>
          <p:cNvSpPr/>
          <p:nvPr/>
        </p:nvSpPr>
        <p:spPr bwMode="auto">
          <a:xfrm>
            <a:off x="2556510" y="4508500"/>
            <a:ext cx="4047490" cy="635000"/>
          </a:xfrm>
          <a:prstGeom prst="rect">
            <a:avLst/>
          </a:prstGeom>
          <a:noFill/>
          <a:ln w="1905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76200" tIns="38100" rIns="76200" bIns="38100" numCol="1" rtlCol="0" anchor="t" anchorCtr="0" compatLnSpc="1">
            <a:prstTxWarp prst="textNoShape">
              <a:avLst/>
            </a:prstTxWarp>
          </a:bodyPr>
          <a:lstStyle/>
          <a:p>
            <a:pPr defTabSz="380985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en-US" sz="1500">
              <a:latin typeface="Arial" panose="020B0604020202020204" pitchFamily="34" charset="0"/>
              <a:cs typeface="Noto Sans CJK SC Regular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561A56B-5173-CB46-AE43-6C6E3A160095}"/>
              </a:ext>
            </a:extLst>
          </p:cNvPr>
          <p:cNvSpPr/>
          <p:nvPr/>
        </p:nvSpPr>
        <p:spPr bwMode="auto">
          <a:xfrm>
            <a:off x="6159500" y="4696609"/>
            <a:ext cx="411586" cy="281528"/>
          </a:xfrm>
          <a:prstGeom prst="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76200" tIns="38100" rIns="76200" bIns="38100" numCol="1" rtlCol="0" anchor="t" anchorCtr="0" compatLnSpc="1">
            <a:prstTxWarp prst="textNoShape">
              <a:avLst/>
            </a:prstTxWarp>
          </a:bodyPr>
          <a:lstStyle/>
          <a:p>
            <a:pPr defTabSz="380985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en-US" sz="1500">
              <a:latin typeface="Arial" panose="020B0604020202020204" pitchFamily="34" charset="0"/>
              <a:cs typeface="Noto Sans CJK SC Regular" charset="0"/>
            </a:endParaRPr>
          </a:p>
        </p:txBody>
      </p:sp>
      <p:sp>
        <p:nvSpPr>
          <p:cNvPr id="19" name="Date Placeholder 2">
            <a:extLst>
              <a:ext uri="{FF2B5EF4-FFF2-40B4-BE49-F238E27FC236}">
                <a16:creationId xmlns:a16="http://schemas.microsoft.com/office/drawing/2014/main" id="{649FC8AA-844D-744B-8E31-20ADED04460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004050" y="5409848"/>
            <a:ext cx="2133600" cy="305152"/>
          </a:xfrm>
        </p:spPr>
        <p:txBody>
          <a:bodyPr/>
          <a:lstStyle/>
          <a:p>
            <a:fld id="{3BB050BD-D5D4-004B-87E1-382D8D28594F}" type="datetime1">
              <a:rPr lang="en-US" smtClean="0"/>
              <a:t>10/7/19</a:t>
            </a:fld>
            <a:r>
              <a:rPr lang="en-US"/>
              <a:t>   |   </a:t>
            </a:r>
            <a:fld id="{5D01E7E5-6465-7A46-A26D-BAABC2D34D38}" type="slidenum">
              <a:rPr lang="en-US" smtClean="0"/>
              <a:t>18</a:t>
            </a:fld>
            <a:endParaRPr lang="en-US" dirty="0"/>
          </a:p>
        </p:txBody>
      </p:sp>
      <p:sp>
        <p:nvSpPr>
          <p:cNvPr id="20" name="Footer Placeholder 3">
            <a:extLst>
              <a:ext uri="{FF2B5EF4-FFF2-40B4-BE49-F238E27FC236}">
                <a16:creationId xmlns:a16="http://schemas.microsoft.com/office/drawing/2014/main" id="{20F79EBC-1421-1C4E-892B-BB1A4C5483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1" y="5409848"/>
            <a:ext cx="3310467" cy="305152"/>
          </a:xfrm>
        </p:spPr>
        <p:txBody>
          <a:bodyPr/>
          <a:lstStyle/>
          <a:p>
            <a:r>
              <a:rPr lang="en-US" dirty="0"/>
              <a:t>Los Alamos National Laboratory</a:t>
            </a:r>
          </a:p>
        </p:txBody>
      </p:sp>
    </p:spTree>
    <p:extLst>
      <p:ext uri="{BB962C8B-B14F-4D97-AF65-F5344CB8AC3E}">
        <p14:creationId xmlns:p14="http://schemas.microsoft.com/office/powerpoint/2010/main" val="231764304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250" dirty="0"/>
              <a:t>Discrete energy conservation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1500" dirty="0"/>
              <a:t>The total ion kinetic energy is given by</a:t>
            </a:r>
          </a:p>
          <a:p>
            <a:endParaRPr lang="en-US" sz="1500" dirty="0"/>
          </a:p>
          <a:p>
            <a:endParaRPr lang="en-US" sz="1500" dirty="0"/>
          </a:p>
          <a:p>
            <a:endParaRPr lang="en-US" sz="1500" dirty="0"/>
          </a:p>
          <a:p>
            <a:endParaRPr lang="en-US" sz="1500" dirty="0"/>
          </a:p>
          <a:p>
            <a:endParaRPr lang="en-US" sz="1500" dirty="0"/>
          </a:p>
          <a:p>
            <a:endParaRPr lang="en-US" sz="1500" dirty="0"/>
          </a:p>
          <a:p>
            <a:r>
              <a:rPr lang="en-US" sz="1500" dirty="0"/>
              <a:t>Magnetic energy:</a:t>
            </a:r>
          </a:p>
          <a:p>
            <a:pPr marL="0" indent="0">
              <a:buNone/>
            </a:pPr>
            <a:endParaRPr lang="en-US" sz="15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r>
              <a:rPr lang="en-US"/>
              <a:t>Slide </a:t>
            </a:r>
            <a:fld id="{23B0729D-0C76-4DC3-9F59-8792B55E40AA}" type="slidenum">
              <a:rPr lang="en-US" smtClean="0"/>
              <a:pPr/>
              <a:t>19</a:t>
            </a:fld>
            <a:endParaRPr lang="en-US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C8743BA5-DAC1-5A43-BDA4-E0FA3687CF51}"/>
              </a:ext>
            </a:extLst>
          </p:cNvPr>
          <p:cNvGrpSpPr/>
          <p:nvPr/>
        </p:nvGrpSpPr>
        <p:grpSpPr>
          <a:xfrm>
            <a:off x="1143000" y="874613"/>
            <a:ext cx="6739632" cy="2178269"/>
            <a:chOff x="2010086" y="1227661"/>
            <a:chExt cx="5609915" cy="1629839"/>
          </a:xfrm>
        </p:grpSpPr>
        <p:pic>
          <p:nvPicPr>
            <p:cNvPr id="5" name="Picture 4" descr="ion-kinetic-energy.pdf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178" t="24448"/>
            <a:stretch/>
          </p:blipFill>
          <p:spPr>
            <a:xfrm>
              <a:off x="3534865" y="1666108"/>
              <a:ext cx="4085136" cy="1191392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2139312" y="1651001"/>
              <a:ext cx="1192955" cy="2846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50" dirty="0">
                  <a:solidFill>
                    <a:srgbClr val="FF0000"/>
                  </a:solidFill>
                </a:rPr>
                <a:t>(scatter fields)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2010086" y="2032001"/>
              <a:ext cx="1452642" cy="2846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50" dirty="0">
                  <a:solidFill>
                    <a:srgbClr val="FF0000"/>
                  </a:solidFill>
                </a:rPr>
                <a:t>(gather moments)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216566" y="2476501"/>
              <a:ext cx="1036181" cy="2846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50" dirty="0">
                  <a:solidFill>
                    <a:srgbClr val="FF0000"/>
                  </a:solidFill>
                </a:rPr>
                <a:t>(Ohm’s law)</a:t>
              </a:r>
            </a:p>
          </p:txBody>
        </p:sp>
        <p:pic>
          <p:nvPicPr>
            <p:cNvPr id="13" name="Picture 12" descr="ion-kinetic-energy.pdf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9741" b="73154"/>
            <a:stretch/>
          </p:blipFill>
          <p:spPr>
            <a:xfrm>
              <a:off x="4889501" y="1227661"/>
              <a:ext cx="2638263" cy="423339"/>
            </a:xfrm>
            <a:prstGeom prst="rect">
              <a:avLst/>
            </a:prstGeom>
          </p:spPr>
        </p:pic>
      </p:grpSp>
      <p:pic>
        <p:nvPicPr>
          <p:cNvPr id="15" name="Picture 14" descr="discrete-magnetic-energy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3175000"/>
            <a:ext cx="6074833" cy="1862667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 flipH="1">
            <a:off x="4127500" y="4137224"/>
            <a:ext cx="34925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solidFill>
                  <a:srgbClr val="FF0000"/>
                </a:solidFill>
              </a:rPr>
              <a:t>(telescope sums)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239001" y="4652495"/>
            <a:ext cx="1036181" cy="2846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50" dirty="0">
                <a:solidFill>
                  <a:srgbClr val="FF0000"/>
                </a:solidFill>
              </a:rPr>
              <a:t>(Ohm’s law)</a:t>
            </a:r>
          </a:p>
        </p:txBody>
      </p:sp>
      <p:sp>
        <p:nvSpPr>
          <p:cNvPr id="18" name="Date Placeholder 2">
            <a:extLst>
              <a:ext uri="{FF2B5EF4-FFF2-40B4-BE49-F238E27FC236}">
                <a16:creationId xmlns:a16="http://schemas.microsoft.com/office/drawing/2014/main" id="{EFFF0548-1698-7D4D-846F-6D86448ECE1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004050" y="5409848"/>
            <a:ext cx="2133600" cy="305152"/>
          </a:xfrm>
        </p:spPr>
        <p:txBody>
          <a:bodyPr/>
          <a:lstStyle/>
          <a:p>
            <a:fld id="{3BB050BD-D5D4-004B-87E1-382D8D28594F}" type="datetime1">
              <a:rPr lang="en-US" smtClean="0"/>
              <a:t>10/7/19</a:t>
            </a:fld>
            <a:r>
              <a:rPr lang="en-US"/>
              <a:t>   |   </a:t>
            </a:r>
            <a:fld id="{5D01E7E5-6465-7A46-A26D-BAABC2D34D38}" type="slidenum">
              <a:rPr lang="en-US" smtClean="0"/>
              <a:t>19</a:t>
            </a:fld>
            <a:endParaRPr lang="en-US" dirty="0"/>
          </a:p>
        </p:txBody>
      </p:sp>
      <p:sp>
        <p:nvSpPr>
          <p:cNvPr id="19" name="Footer Placeholder 3">
            <a:extLst>
              <a:ext uri="{FF2B5EF4-FFF2-40B4-BE49-F238E27FC236}">
                <a16:creationId xmlns:a16="http://schemas.microsoft.com/office/drawing/2014/main" id="{70710767-8A87-3B4B-B62B-6A36BD9DA4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1" y="5409848"/>
            <a:ext cx="3310467" cy="305152"/>
          </a:xfrm>
        </p:spPr>
        <p:txBody>
          <a:bodyPr/>
          <a:lstStyle/>
          <a:p>
            <a:r>
              <a:rPr lang="en-US" dirty="0"/>
              <a:t>Los Alamos National Laboratory</a:t>
            </a:r>
          </a:p>
        </p:txBody>
      </p:sp>
    </p:spTree>
    <p:extLst>
      <p:ext uri="{BB962C8B-B14F-4D97-AF65-F5344CB8AC3E}">
        <p14:creationId xmlns:p14="http://schemas.microsoft.com/office/powerpoint/2010/main" val="8122653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0E33F1-788E-E143-A34E-524A443CAC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73BCC43-6BF6-3D48-BECB-7D06AB5614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B050BD-D5D4-004B-87E1-382D8D28594F}" type="datetime1">
              <a:rPr lang="en-US" smtClean="0"/>
              <a:t>10/8/19</a:t>
            </a:fld>
            <a:r>
              <a:rPr lang="en-US"/>
              <a:t>   |   </a:t>
            </a:r>
            <a:fld id="{5D01E7E5-6465-7A46-A26D-BAABC2D34D38}" type="slidenum">
              <a:rPr lang="en-US" smtClean="0"/>
              <a:t>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171B89D-7C69-854A-B2CE-46206A4D1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Los Alamos National Laboratory</a:t>
            </a: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7305A91-4DF8-FA44-8627-280854A52F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Motivation</a:t>
            </a:r>
          </a:p>
          <a:p>
            <a:r>
              <a:rPr lang="en-US" dirty="0"/>
              <a:t>Continuum model and its conservation properties</a:t>
            </a:r>
          </a:p>
          <a:p>
            <a:r>
              <a:rPr lang="en-US" dirty="0"/>
              <a:t>Discrete formulation</a:t>
            </a:r>
          </a:p>
          <a:p>
            <a:pPr lvl="1"/>
            <a:r>
              <a:rPr lang="en-US" dirty="0"/>
              <a:t>Particle-in-cell (PIC) + collocated fields (PIXIE3D) + implicit </a:t>
            </a:r>
            <a:r>
              <a:rPr lang="en-US" dirty="0" err="1"/>
              <a:t>timestepping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Strict conservation properties</a:t>
            </a:r>
          </a:p>
          <a:p>
            <a:r>
              <a:rPr lang="en-US" dirty="0"/>
              <a:t>Nonlinear solution method</a:t>
            </a:r>
          </a:p>
          <a:p>
            <a:pPr lvl="1"/>
            <a:r>
              <a:rPr lang="en-US" dirty="0"/>
              <a:t>XMHD-based preconditioning (PIXIE3D)</a:t>
            </a:r>
          </a:p>
          <a:p>
            <a:r>
              <a:rPr lang="en-US" dirty="0"/>
              <a:t>Verification and performance</a:t>
            </a:r>
          </a:p>
          <a:p>
            <a:r>
              <a:rPr lang="en-US" dirty="0"/>
              <a:t>Extension to curvilinear meshes</a:t>
            </a:r>
          </a:p>
          <a:p>
            <a:r>
              <a:rPr lang="en-US" dirty="0"/>
              <a:t>Asymptotic well-</a:t>
            </a:r>
            <a:r>
              <a:rPr lang="en-US" dirty="0" err="1"/>
              <a:t>posedness</a:t>
            </a:r>
            <a:r>
              <a:rPr lang="en-US" dirty="0"/>
              <a:t> of hybrid-PIC: a cancellation issue</a:t>
            </a:r>
          </a:p>
          <a:p>
            <a:r>
              <a:rPr lang="en-US" dirty="0"/>
              <a:t>Conclusions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733683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250" dirty="0"/>
              <a:t>Discrete energy conservation (cont.)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1500" dirty="0"/>
              <a:t>Total energy = Ion kinetic + magnetic + electron thermal</a:t>
            </a:r>
          </a:p>
          <a:p>
            <a:endParaRPr lang="en-US" sz="1500" dirty="0"/>
          </a:p>
          <a:p>
            <a:endParaRPr lang="en-US" sz="1500" dirty="0"/>
          </a:p>
          <a:p>
            <a:endParaRPr lang="en-US" sz="1500" dirty="0"/>
          </a:p>
          <a:p>
            <a:endParaRPr lang="en-US" sz="1500" dirty="0"/>
          </a:p>
          <a:p>
            <a:endParaRPr lang="en-US" sz="1500" dirty="0"/>
          </a:p>
          <a:p>
            <a:endParaRPr lang="en-US" sz="167" dirty="0"/>
          </a:p>
          <a:p>
            <a:endParaRPr lang="en-US" sz="1500" dirty="0"/>
          </a:p>
          <a:p>
            <a:endParaRPr lang="en-US" sz="1500" dirty="0"/>
          </a:p>
          <a:p>
            <a:r>
              <a:rPr lang="en-US" sz="1500" dirty="0"/>
              <a:t>The discrete momentum and energy theorems hold for </a:t>
            </a:r>
            <a:r>
              <a:rPr lang="en-US" sz="1500" dirty="0">
                <a:solidFill>
                  <a:srgbClr val="FF0000"/>
                </a:solidFill>
              </a:rPr>
              <a:t>arbitrary shape S</a:t>
            </a:r>
            <a:r>
              <a:rPr lang="en-US" sz="1500" dirty="0"/>
              <a:t>, provided the same is consistently used throughout.</a:t>
            </a:r>
          </a:p>
          <a:p>
            <a:endParaRPr lang="en-US" sz="167" dirty="0"/>
          </a:p>
          <a:p>
            <a:r>
              <a:rPr lang="en-US" sz="1500" dirty="0"/>
              <a:t>For the cancellation between fluid and particle quantities, it is crucial to use the </a:t>
            </a:r>
            <a:r>
              <a:rPr lang="en-US" sz="1500" dirty="0">
                <a:solidFill>
                  <a:srgbClr val="FF0000"/>
                </a:solidFill>
              </a:rPr>
              <a:t>implicit midpoint rule</a:t>
            </a:r>
            <a:r>
              <a:rPr lang="en-US" sz="1500" dirty="0"/>
              <a:t>.</a:t>
            </a:r>
          </a:p>
          <a:p>
            <a:endParaRPr lang="en-US" sz="167" dirty="0"/>
          </a:p>
          <a:p>
            <a:r>
              <a:rPr lang="en-US" sz="1500" dirty="0"/>
              <a:t>In practice, momentum and energy </a:t>
            </a:r>
            <a:r>
              <a:rPr lang="en-US" sz="1500" dirty="0">
                <a:solidFill>
                  <a:srgbClr val="FF0000"/>
                </a:solidFill>
              </a:rPr>
              <a:t>conservation is ensured down to non-linear tolerance</a:t>
            </a:r>
            <a:r>
              <a:rPr lang="en-US" sz="1500" dirty="0"/>
              <a:t> of the outer Newton iteration. </a:t>
            </a:r>
          </a:p>
          <a:p>
            <a:endParaRPr lang="en-US" sz="1500" dirty="0"/>
          </a:p>
          <a:p>
            <a:endParaRPr lang="en-US" sz="1500" dirty="0"/>
          </a:p>
          <a:p>
            <a:endParaRPr lang="en-US" sz="1500" dirty="0"/>
          </a:p>
          <a:p>
            <a:endParaRPr lang="en-US" sz="1500" dirty="0"/>
          </a:p>
          <a:p>
            <a:pPr marL="0" indent="0">
              <a:buNone/>
            </a:pPr>
            <a:endParaRPr lang="en-US" sz="1500" dirty="0"/>
          </a:p>
          <a:p>
            <a:endParaRPr lang="en-US" sz="1500" dirty="0"/>
          </a:p>
          <a:p>
            <a:endParaRPr lang="en-US" sz="1500" dirty="0"/>
          </a:p>
          <a:p>
            <a:endParaRPr lang="en-US" sz="1500" dirty="0"/>
          </a:p>
          <a:p>
            <a:pPr marL="0" indent="0">
              <a:buNone/>
            </a:pPr>
            <a:endParaRPr lang="en-US" sz="1500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r>
              <a:rPr lang="en-US"/>
              <a:t>Slide </a:t>
            </a:r>
            <a:fld id="{23B0729D-0C76-4DC3-9F59-8792B55E40AA}" type="slidenum">
              <a:rPr lang="en-US" smtClean="0"/>
              <a:pPr/>
              <a:t>20</a:t>
            </a:fld>
            <a:endParaRPr lang="en-US" dirty="0"/>
          </a:p>
        </p:txBody>
      </p:sp>
      <p:pic>
        <p:nvPicPr>
          <p:cNvPr id="11" name="Picture 10" descr="discrete-total-energy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500" y="1402942"/>
            <a:ext cx="6841227" cy="12700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 flipH="1">
            <a:off x="1176438" y="2759280"/>
            <a:ext cx="663371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solidFill>
                  <a:srgbClr val="FF0000"/>
                </a:solidFill>
              </a:rPr>
              <a:t>(using definition of </a:t>
            </a:r>
            <a:r>
              <a:rPr lang="en-US" sz="1500" dirty="0" err="1">
                <a:solidFill>
                  <a:srgbClr val="FF0000"/>
                </a:solidFill>
              </a:rPr>
              <a:t>u</a:t>
            </a:r>
            <a:r>
              <a:rPr lang="en-US" sz="1500" baseline="-25000" dirty="0" err="1">
                <a:solidFill>
                  <a:srgbClr val="FF0000"/>
                </a:solidFill>
              </a:rPr>
              <a:t>e</a:t>
            </a:r>
            <a:r>
              <a:rPr lang="en-US" sz="1500" dirty="0">
                <a:solidFill>
                  <a:srgbClr val="FF0000"/>
                </a:solidFill>
              </a:rPr>
              <a:t> and telescoping sums for hyper-resistive contribution).</a:t>
            </a:r>
          </a:p>
        </p:txBody>
      </p:sp>
      <p:sp>
        <p:nvSpPr>
          <p:cNvPr id="7" name="Date Placeholder 2">
            <a:extLst>
              <a:ext uri="{FF2B5EF4-FFF2-40B4-BE49-F238E27FC236}">
                <a16:creationId xmlns:a16="http://schemas.microsoft.com/office/drawing/2014/main" id="{92C371EE-87AB-9C4A-966A-308301BD753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004050" y="5409848"/>
            <a:ext cx="2133600" cy="305152"/>
          </a:xfrm>
        </p:spPr>
        <p:txBody>
          <a:bodyPr/>
          <a:lstStyle/>
          <a:p>
            <a:fld id="{3BB050BD-D5D4-004B-87E1-382D8D28594F}" type="datetime1">
              <a:rPr lang="en-US" smtClean="0"/>
              <a:t>10/7/19</a:t>
            </a:fld>
            <a:r>
              <a:rPr lang="en-US"/>
              <a:t>   |   </a:t>
            </a:r>
            <a:fld id="{5D01E7E5-6465-7A46-A26D-BAABC2D34D38}" type="slidenum">
              <a:rPr lang="en-US" smtClean="0"/>
              <a:t>20</a:t>
            </a:fld>
            <a:endParaRPr lang="en-US" dirty="0"/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33601D8F-086F-DF40-8ECA-6842F34D76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1" y="5409848"/>
            <a:ext cx="3310467" cy="305152"/>
          </a:xfrm>
        </p:spPr>
        <p:txBody>
          <a:bodyPr/>
          <a:lstStyle/>
          <a:p>
            <a:r>
              <a:rPr lang="en-US" dirty="0"/>
              <a:t>Los Alamos National Laboratory</a:t>
            </a:r>
          </a:p>
        </p:txBody>
      </p:sp>
    </p:spTree>
    <p:extLst>
      <p:ext uri="{BB962C8B-B14F-4D97-AF65-F5344CB8AC3E}">
        <p14:creationId xmlns:p14="http://schemas.microsoft.com/office/powerpoint/2010/main" val="240379268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1">
            <a:extLst>
              <a:ext uri="{FF2B5EF4-FFF2-40B4-BE49-F238E27FC236}">
                <a16:creationId xmlns:a16="http://schemas.microsoft.com/office/drawing/2014/main" id="{67538BDF-B785-4AAB-8052-511B3BB945D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pPr>
              <a:tabLst>
                <a:tab pos="380985" algn="l"/>
                <a:tab pos="761970" algn="l"/>
                <a:tab pos="1142954" algn="l"/>
                <a:tab pos="1523939" algn="l"/>
                <a:tab pos="1904924" algn="l"/>
                <a:tab pos="2285909" algn="l"/>
                <a:tab pos="2666893" algn="l"/>
                <a:tab pos="3047878" algn="l"/>
                <a:tab pos="3428863" algn="l"/>
                <a:tab pos="3809848" algn="l"/>
                <a:tab pos="4190832" algn="l"/>
                <a:tab pos="4571817" algn="l"/>
                <a:tab pos="4952802" algn="l"/>
                <a:tab pos="5333787" algn="l"/>
                <a:tab pos="5714771" algn="l"/>
                <a:tab pos="6095756" algn="l"/>
                <a:tab pos="6476741" algn="l"/>
                <a:tab pos="6857726" algn="l"/>
              </a:tabLst>
            </a:pPr>
            <a:r>
              <a:rPr lang="en-US" altLang="en-US" sz="2000" dirty="0">
                <a:solidFill>
                  <a:schemeClr val="bg1"/>
                </a:solidFill>
                <a:latin typeface="Helvetica" pitchFamily="2" charset="0"/>
              </a:rPr>
              <a:t>Discrete energy conservation</a:t>
            </a:r>
          </a:p>
        </p:txBody>
      </p:sp>
      <p:sp>
        <p:nvSpPr>
          <p:cNvPr id="14338" name="Text Box 2">
            <a:extLst>
              <a:ext uri="{FF2B5EF4-FFF2-40B4-BE49-F238E27FC236}">
                <a16:creationId xmlns:a16="http://schemas.microsoft.com/office/drawing/2014/main" id="{DFCA4FB1-9E2A-4A6C-9762-007AF90E49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8151" y="1075293"/>
            <a:ext cx="71755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marL="342900" indent="-341313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1pPr>
            <a:lvl2pPr marL="669925" indent="-32385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9pPr>
          </a:lstStyle>
          <a:p>
            <a:pPr marL="287337" indent="-285750">
              <a:spcBef>
                <a:spcPts val="75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altLang="en-US" sz="1500" b="1" dirty="0">
                <a:ea typeface="ＭＳ Ｐゴシック" panose="020B0600070205080204" pitchFamily="34" charset="-128"/>
                <a:cs typeface="Arial" panose="020B0604020202020204" pitchFamily="34" charset="0"/>
              </a:rPr>
              <a:t>Total energy = </a:t>
            </a:r>
            <a:r>
              <a:rPr lang="en-US" altLang="en-US" sz="1500" b="1" dirty="0">
                <a:solidFill>
                  <a:srgbClr val="00B050"/>
                </a:solidFill>
                <a:ea typeface="ＭＳ Ｐゴシック" panose="020B0600070205080204" pitchFamily="34" charset="-128"/>
                <a:cs typeface="Arial" panose="020B0604020202020204" pitchFamily="34" charset="0"/>
              </a:rPr>
              <a:t>Ion kinetic </a:t>
            </a:r>
            <a:r>
              <a:rPr lang="en-US" altLang="en-US" sz="1500" b="1" dirty="0">
                <a:solidFill>
                  <a:srgbClr val="FFC000"/>
                </a:solidFill>
                <a:ea typeface="ＭＳ Ｐゴシック" panose="020B0600070205080204" pitchFamily="34" charset="-128"/>
                <a:cs typeface="Arial" panose="020B0604020202020204" pitchFamily="34" charset="0"/>
              </a:rPr>
              <a:t>+</a:t>
            </a:r>
            <a:r>
              <a:rPr lang="en-US" altLang="en-US" sz="1500" b="1" dirty="0"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en-US" altLang="en-US" sz="1500" b="1" dirty="0">
                <a:solidFill>
                  <a:srgbClr val="FF0000"/>
                </a:solidFill>
                <a:ea typeface="ＭＳ Ｐゴシック" panose="020B0600070205080204" pitchFamily="34" charset="-128"/>
                <a:cs typeface="Arial" panose="020B0604020202020204" pitchFamily="34" charset="0"/>
              </a:rPr>
              <a:t>magnetic </a:t>
            </a:r>
            <a:r>
              <a:rPr lang="en-US" altLang="en-US" sz="1500" b="1" dirty="0">
                <a:solidFill>
                  <a:srgbClr val="FFC000"/>
                </a:solidFill>
                <a:ea typeface="ＭＳ Ｐゴシック" panose="020B0600070205080204" pitchFamily="34" charset="-128"/>
                <a:cs typeface="Arial" panose="020B0604020202020204" pitchFamily="34" charset="0"/>
              </a:rPr>
              <a:t>+</a:t>
            </a:r>
            <a:r>
              <a:rPr lang="en-US" altLang="en-US" sz="1500" b="1" dirty="0"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en-US" altLang="en-US" sz="1500" b="1" dirty="0">
                <a:solidFill>
                  <a:srgbClr val="0000FF"/>
                </a:solidFill>
                <a:ea typeface="ＭＳ Ｐゴシック" panose="020B0600070205080204" pitchFamily="34" charset="-128"/>
                <a:cs typeface="Arial" panose="020B0604020202020204" pitchFamily="34" charset="0"/>
              </a:rPr>
              <a:t>electron thermal</a:t>
            </a:r>
          </a:p>
          <a:p>
            <a:pPr marL="287337" indent="-285750">
              <a:spcBef>
                <a:spcPts val="75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endParaRPr lang="en-US" altLang="en-US" sz="1500" b="1" dirty="0">
              <a:solidFill>
                <a:srgbClr val="0000FF"/>
              </a:solidFill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 marL="287337" indent="-285750">
              <a:spcBef>
                <a:spcPts val="75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endParaRPr lang="en-US" altLang="en-US" sz="1500" b="1" dirty="0">
              <a:solidFill>
                <a:srgbClr val="0000FF"/>
              </a:solidFill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 marL="287337" indent="-285750">
              <a:spcBef>
                <a:spcPts val="75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endParaRPr lang="en-US" altLang="en-US" sz="1500" b="1" dirty="0">
              <a:solidFill>
                <a:srgbClr val="0000FF"/>
              </a:solidFill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 marL="287337" indent="-285750">
              <a:spcBef>
                <a:spcPts val="75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endParaRPr lang="en-US" altLang="en-US" sz="1500" b="1" dirty="0">
              <a:solidFill>
                <a:srgbClr val="0000FF"/>
              </a:solidFill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 marL="287337" indent="-285750">
              <a:spcBef>
                <a:spcPts val="75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endParaRPr lang="en-US" altLang="en-US" sz="1500" b="1" dirty="0">
              <a:solidFill>
                <a:srgbClr val="0000FF"/>
              </a:solidFill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 marL="287337" indent="-285750">
              <a:spcBef>
                <a:spcPts val="75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endParaRPr lang="en-US" altLang="en-US" sz="1500" b="1" dirty="0">
              <a:solidFill>
                <a:srgbClr val="0000FF"/>
              </a:solidFill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 marL="287337" indent="-285750">
              <a:spcBef>
                <a:spcPts val="75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endParaRPr lang="en-US" altLang="en-US" sz="1500" b="1" dirty="0">
              <a:solidFill>
                <a:srgbClr val="0000FF"/>
              </a:solidFill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 marL="287337" indent="-285750">
              <a:spcBef>
                <a:spcPts val="75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endParaRPr lang="en-US" altLang="en-US" sz="1500" b="1" dirty="0">
              <a:solidFill>
                <a:srgbClr val="0000FF"/>
              </a:solidFill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 marL="287337" indent="-285750">
              <a:spcBef>
                <a:spcPts val="75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endParaRPr lang="en-US" altLang="en-US" sz="1500" b="1" dirty="0">
              <a:solidFill>
                <a:srgbClr val="0000FF"/>
              </a:solidFill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 marL="287337" indent="-285750">
              <a:spcBef>
                <a:spcPts val="75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altLang="en-US" sz="1600" b="1" dirty="0">
                <a:ea typeface="ＭＳ Ｐゴシック" panose="020B0600070205080204" pitchFamily="34" charset="-128"/>
                <a:cs typeface="Arial" panose="020B0604020202020204" pitchFamily="34" charset="0"/>
              </a:rPr>
              <a:t>In practice, conservation is ensured down to non-linear tolerance</a:t>
            </a:r>
            <a:r>
              <a:rPr lang="en-US" altLang="en-US" sz="1400" b="1" dirty="0">
                <a:ea typeface="ＭＳ Ｐゴシック" panose="020B0600070205080204" pitchFamily="34" charset="-128"/>
                <a:cs typeface="Arial" panose="020B0604020202020204" pitchFamily="34" charset="0"/>
              </a:rPr>
              <a:t>.</a:t>
            </a:r>
            <a:endParaRPr lang="en-US" altLang="en-US" sz="1500" b="1" dirty="0"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>
              <a:spcBef>
                <a:spcPts val="750"/>
              </a:spcBef>
            </a:pPr>
            <a:endParaRPr lang="en-US" altLang="en-US" sz="1500" b="1" dirty="0"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>
              <a:spcBef>
                <a:spcPts val="750"/>
              </a:spcBef>
            </a:pPr>
            <a:endParaRPr lang="en-US" altLang="en-US" sz="1500" b="1" dirty="0">
              <a:ea typeface="ＭＳ Ｐゴシック" panose="020B0600070205080204" pitchFamily="34" charset="-128"/>
            </a:endParaRPr>
          </a:p>
          <a:p>
            <a:pPr>
              <a:spcBef>
                <a:spcPts val="750"/>
              </a:spcBef>
            </a:pPr>
            <a:endParaRPr lang="en-US" altLang="en-US" sz="1500" b="1" dirty="0">
              <a:ea typeface="ＭＳ Ｐゴシック" panose="020B0600070205080204" pitchFamily="34" charset="-128"/>
            </a:endParaRPr>
          </a:p>
          <a:p>
            <a:pPr>
              <a:spcBef>
                <a:spcPts val="750"/>
              </a:spcBef>
            </a:pPr>
            <a:endParaRPr lang="en-US" altLang="en-US" sz="1500" b="1" dirty="0">
              <a:ea typeface="ＭＳ Ｐゴシック" panose="020B0600070205080204" pitchFamily="34" charset="-128"/>
            </a:endParaRPr>
          </a:p>
          <a:p>
            <a:pPr>
              <a:spcBef>
                <a:spcPts val="750"/>
              </a:spcBef>
            </a:pPr>
            <a:endParaRPr lang="en-US" altLang="en-US" sz="1500" b="1" dirty="0">
              <a:ea typeface="ＭＳ Ｐゴシック" panose="020B0600070205080204" pitchFamily="34" charset="-128"/>
            </a:endParaRPr>
          </a:p>
          <a:p>
            <a:pPr>
              <a:spcBef>
                <a:spcPts val="750"/>
              </a:spcBef>
            </a:pPr>
            <a:endParaRPr lang="en-US" altLang="en-US" sz="1500" b="1" dirty="0">
              <a:ea typeface="ＭＳ Ｐゴシック" panose="020B0600070205080204" pitchFamily="34" charset="-128"/>
            </a:endParaRPr>
          </a:p>
          <a:p>
            <a:pPr>
              <a:spcBef>
                <a:spcPts val="750"/>
              </a:spcBef>
            </a:pPr>
            <a:endParaRPr lang="en-US" altLang="en-US" sz="1500" b="1" dirty="0">
              <a:ea typeface="ＭＳ Ｐゴシック" panose="020B0600070205080204" pitchFamily="34" charset="-128"/>
            </a:endParaRPr>
          </a:p>
          <a:p>
            <a:pPr>
              <a:spcBef>
                <a:spcPts val="750"/>
              </a:spcBef>
            </a:pPr>
            <a:endParaRPr lang="en-US" altLang="en-US" sz="1500" b="1" dirty="0">
              <a:solidFill>
                <a:srgbClr val="FF000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14339" name="Text Box 3">
            <a:extLst>
              <a:ext uri="{FF2B5EF4-FFF2-40B4-BE49-F238E27FC236}">
                <a16:creationId xmlns:a16="http://schemas.microsoft.com/office/drawing/2014/main" id="{784705C4-D30C-4F6B-B22D-6C422881A8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13500" y="5181865"/>
            <a:ext cx="1661583" cy="28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>
              <a:tabLst>
                <a:tab pos="457200" algn="l"/>
                <a:tab pos="914400" algn="l"/>
                <a:tab pos="1371600" algn="l"/>
                <a:tab pos="1828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1pPr>
            <a:lvl2pPr>
              <a:tabLst>
                <a:tab pos="457200" algn="l"/>
                <a:tab pos="914400" algn="l"/>
                <a:tab pos="1371600" algn="l"/>
                <a:tab pos="1828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9pPr>
          </a:lstStyle>
          <a:p>
            <a:pPr algn="r">
              <a:lnSpc>
                <a:spcPct val="100000"/>
              </a:lnSpc>
            </a:pPr>
            <a:r>
              <a:rPr lang="en-US" altLang="en-US" sz="667" i="1">
                <a:ea typeface="ＭＳ Ｐゴシック" panose="020B0600070205080204" pitchFamily="34" charset="-128"/>
              </a:rPr>
              <a:t>Slide </a:t>
            </a:r>
            <a:fld id="{D35B8623-AA2C-4317-8BA6-CC21B5BEF638}" type="slidenum">
              <a:rPr lang="en-US" altLang="en-US" sz="667" i="1">
                <a:ea typeface="ＭＳ Ｐゴシック" panose="020B0600070205080204" pitchFamily="34" charset="-128"/>
              </a:rPr>
              <a:pPr algn="r">
                <a:lnSpc>
                  <a:spcPct val="100000"/>
                </a:lnSpc>
              </a:pPr>
              <a:t>21</a:t>
            </a:fld>
            <a:endParaRPr lang="en-US" altLang="en-US" sz="667" i="1">
              <a:ea typeface="ＭＳ Ｐゴシック" panose="020B0600070205080204" pitchFamily="34" charset="-128"/>
            </a:endParaRPr>
          </a:p>
        </p:txBody>
      </p:sp>
      <p:pic>
        <p:nvPicPr>
          <p:cNvPr id="14340" name="Picture 4">
            <a:extLst>
              <a:ext uri="{FF2B5EF4-FFF2-40B4-BE49-F238E27FC236}">
                <a16:creationId xmlns:a16="http://schemas.microsoft.com/office/drawing/2014/main" id="{63B5EEE7-4EB9-41DA-877A-F5FBD0CE6C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500" y="5842000"/>
            <a:ext cx="6840803" cy="127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4342" name="Picture 6">
            <a:extLst>
              <a:ext uri="{FF2B5EF4-FFF2-40B4-BE49-F238E27FC236}">
                <a16:creationId xmlns:a16="http://schemas.microsoft.com/office/drawing/2014/main" id="{CCC168C8-F398-4EA0-8BD8-C3C6A15736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923"/>
          <a:stretch/>
        </p:blipFill>
        <p:spPr bwMode="auto">
          <a:xfrm>
            <a:off x="1185333" y="2222500"/>
            <a:ext cx="6889750" cy="375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FE75611-7741-124F-91B5-0AD4BDE5037C}"/>
              </a:ext>
            </a:extLst>
          </p:cNvPr>
          <p:cNvSpPr txBox="1"/>
          <p:nvPr/>
        </p:nvSpPr>
        <p:spPr>
          <a:xfrm>
            <a:off x="5351649" y="1573547"/>
            <a:ext cx="3337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C000"/>
                </a:solidFill>
                <a:latin typeface="Helvetica" pitchFamily="2" charset="0"/>
              </a:rPr>
              <a:t>+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BB954DC-E0E5-6847-BE25-46FD591C85B3}"/>
              </a:ext>
            </a:extLst>
          </p:cNvPr>
          <p:cNvSpPr txBox="1"/>
          <p:nvPr/>
        </p:nvSpPr>
        <p:spPr>
          <a:xfrm>
            <a:off x="3253871" y="1573547"/>
            <a:ext cx="2969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C000"/>
                </a:solidFill>
                <a:latin typeface="Helvetica" pitchFamily="2" charset="0"/>
              </a:rPr>
              <a:t>+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105F8AE-4D5C-7749-B788-E7F6198EF6E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1871" y="1524000"/>
            <a:ext cx="1417955" cy="46228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6CD9674-8175-2444-ACC2-30CAF5AF8D0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4705" y="1528445"/>
            <a:ext cx="1471295" cy="45339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F93BC70-4BDD-8141-BE71-48E6F05D50A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4607" y="1524000"/>
            <a:ext cx="1302385" cy="462280"/>
          </a:xfrm>
          <a:prstGeom prst="rect">
            <a:avLst/>
          </a:prstGeom>
        </p:spPr>
      </p:pic>
      <p:pic>
        <p:nvPicPr>
          <p:cNvPr id="20" name="Picture 6">
            <a:extLst>
              <a:ext uri="{FF2B5EF4-FFF2-40B4-BE49-F238E27FC236}">
                <a16:creationId xmlns:a16="http://schemas.microsoft.com/office/drawing/2014/main" id="{4949BC2F-45E1-294C-BF37-973D387ED4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675" b="-8545"/>
          <a:stretch/>
        </p:blipFill>
        <p:spPr bwMode="auto">
          <a:xfrm>
            <a:off x="9779000" y="2820115"/>
            <a:ext cx="6889750" cy="7931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AC0AB90-74FC-A947-8100-5296DF69E2D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4059" y="2413000"/>
            <a:ext cx="764540" cy="6223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129EA26-64EF-4047-A01E-6D3D31D1D57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7745" y="2751482"/>
            <a:ext cx="6712162" cy="800312"/>
          </a:xfrm>
          <a:prstGeom prst="rect">
            <a:avLst/>
          </a:prstGeom>
        </p:spPr>
      </p:pic>
      <p:sp>
        <p:nvSpPr>
          <p:cNvPr id="19" name="Left Brace 18">
            <a:extLst>
              <a:ext uri="{FF2B5EF4-FFF2-40B4-BE49-F238E27FC236}">
                <a16:creationId xmlns:a16="http://schemas.microsoft.com/office/drawing/2014/main" id="{E77186C5-D64C-5640-9696-188DAF681EB1}"/>
              </a:ext>
            </a:extLst>
          </p:cNvPr>
          <p:cNvSpPr/>
          <p:nvPr/>
        </p:nvSpPr>
        <p:spPr bwMode="auto">
          <a:xfrm rot="16200000">
            <a:off x="3224602" y="2653101"/>
            <a:ext cx="408528" cy="1905271"/>
          </a:xfrm>
          <a:prstGeom prst="leftBrace">
            <a:avLst/>
          </a:prstGeom>
          <a:noFill/>
          <a:ln w="222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76200" tIns="38100" rIns="76200" bIns="38100" numCol="1" rtlCol="0" anchor="t" anchorCtr="0" compatLnSpc="1">
            <a:prstTxWarp prst="textNoShape">
              <a:avLst/>
            </a:prstTxWarp>
          </a:bodyPr>
          <a:lstStyle/>
          <a:p>
            <a:pPr defTabSz="380985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en-US" sz="1500">
              <a:latin typeface="Arial" panose="020B0604020202020204" pitchFamily="34" charset="0"/>
              <a:cs typeface="Noto Sans CJK SC Regular" charset="0"/>
            </a:endParaRPr>
          </a:p>
        </p:txBody>
      </p:sp>
      <p:sp>
        <p:nvSpPr>
          <p:cNvPr id="27" name="Text Box 2">
            <a:extLst>
              <a:ext uri="{FF2B5EF4-FFF2-40B4-BE49-F238E27FC236}">
                <a16:creationId xmlns:a16="http://schemas.microsoft.com/office/drawing/2014/main" id="{DFB4542F-3F78-8041-ACD4-A3CA2D25AF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3810000"/>
            <a:ext cx="6712162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marL="342900" indent="-341313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1pPr>
            <a:lvl2pPr marL="669925" indent="-32385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9pPr>
          </a:lstStyle>
          <a:p>
            <a:pPr marL="346075" lvl="1" indent="0">
              <a:spcBef>
                <a:spcPts val="750"/>
              </a:spcBef>
              <a:buClr>
                <a:srgbClr val="C00000"/>
              </a:buClr>
              <a:buSzPct val="65000"/>
            </a:pPr>
            <a:r>
              <a:rPr lang="en-US" altLang="en-US" sz="1333" dirty="0">
                <a:latin typeface="Helvetica" pitchFamily="2" charset="0"/>
                <a:ea typeface="ＭＳ Ｐゴシック" panose="020B0600070205080204" pitchFamily="34" charset="-128"/>
              </a:rPr>
              <a:t>For nonlinear problems with strong flows use monotonicity preserving SMART method for conservative fluxes </a:t>
            </a:r>
            <a:r>
              <a:rPr lang="en-US" altLang="en-US" sz="1167" dirty="0">
                <a:latin typeface="Helvetica" pitchFamily="2" charset="0"/>
                <a:ea typeface="ＭＳ Ｐゴシック" panose="020B0600070205080204" pitchFamily="34" charset="-128"/>
              </a:rPr>
              <a:t>(Gaskell and Lau,  1988).</a:t>
            </a:r>
          </a:p>
          <a:p>
            <a:pPr lvl="1">
              <a:spcBef>
                <a:spcPts val="750"/>
              </a:spcBef>
              <a:buClr>
                <a:srgbClr val="C00000"/>
              </a:buClr>
              <a:buSzPct val="65000"/>
              <a:buFont typeface="Arial" panose="020B0604020202020204" pitchFamily="34" charset="0"/>
              <a:buChar char="•"/>
            </a:pPr>
            <a:endParaRPr lang="en-US" altLang="en-US" sz="667" dirty="0">
              <a:latin typeface="Helvetica" pitchFamily="2" charset="0"/>
              <a:ea typeface="ＭＳ Ｐゴシック" panose="020B0600070205080204" pitchFamily="34" charset="-128"/>
            </a:endParaRPr>
          </a:p>
          <a:p>
            <a:pPr>
              <a:spcBef>
                <a:spcPts val="750"/>
              </a:spcBef>
            </a:pPr>
            <a:endParaRPr lang="en-US" altLang="en-US" sz="1333" b="1" dirty="0">
              <a:latin typeface="Helvetica" pitchFamily="2" charset="0"/>
              <a:ea typeface="ＭＳ Ｐゴシック" panose="020B0600070205080204" pitchFamily="34" charset="-128"/>
            </a:endParaRPr>
          </a:p>
          <a:p>
            <a:pPr>
              <a:spcBef>
                <a:spcPts val="750"/>
              </a:spcBef>
            </a:pPr>
            <a:endParaRPr lang="en-US" altLang="en-US" sz="1500" b="1" dirty="0">
              <a:ea typeface="ＭＳ Ｐゴシック" panose="020B0600070205080204" pitchFamily="34" charset="-128"/>
            </a:endParaRPr>
          </a:p>
          <a:p>
            <a:pPr>
              <a:spcBef>
                <a:spcPts val="750"/>
              </a:spcBef>
            </a:pPr>
            <a:endParaRPr lang="en-US" altLang="en-US" sz="1500" b="1" dirty="0">
              <a:ea typeface="ＭＳ Ｐゴシック" panose="020B0600070205080204" pitchFamily="34" charset="-128"/>
            </a:endParaRPr>
          </a:p>
          <a:p>
            <a:pPr>
              <a:spcBef>
                <a:spcPts val="750"/>
              </a:spcBef>
            </a:pPr>
            <a:endParaRPr lang="en-US" altLang="en-US" sz="1500" b="1" dirty="0">
              <a:ea typeface="ＭＳ Ｐゴシック" panose="020B0600070205080204" pitchFamily="34" charset="-128"/>
            </a:endParaRPr>
          </a:p>
          <a:p>
            <a:pPr>
              <a:spcBef>
                <a:spcPts val="750"/>
              </a:spcBef>
            </a:pPr>
            <a:endParaRPr lang="en-US" altLang="en-US" sz="1500" b="1" dirty="0">
              <a:ea typeface="ＭＳ Ｐゴシック" panose="020B0600070205080204" pitchFamily="34" charset="-128"/>
            </a:endParaRPr>
          </a:p>
          <a:p>
            <a:pPr>
              <a:spcBef>
                <a:spcPts val="750"/>
              </a:spcBef>
            </a:pPr>
            <a:endParaRPr lang="en-US" altLang="en-US" sz="1500" b="1" dirty="0">
              <a:ea typeface="ＭＳ Ｐゴシック" panose="020B0600070205080204" pitchFamily="34" charset="-128"/>
            </a:endParaRPr>
          </a:p>
          <a:p>
            <a:pPr>
              <a:spcBef>
                <a:spcPts val="750"/>
              </a:spcBef>
            </a:pPr>
            <a:endParaRPr lang="en-US" altLang="en-US" sz="1500" b="1" dirty="0">
              <a:solidFill>
                <a:srgbClr val="FF000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833970F-082E-AD4A-88A1-94332EA03B36}"/>
              </a:ext>
            </a:extLst>
          </p:cNvPr>
          <p:cNvSpPr/>
          <p:nvPr/>
        </p:nvSpPr>
        <p:spPr bwMode="auto">
          <a:xfrm>
            <a:off x="1143000" y="3401473"/>
            <a:ext cx="444500" cy="218028"/>
          </a:xfrm>
          <a:prstGeom prst="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76200" tIns="38100" rIns="76200" bIns="38100" numCol="1" rtlCol="0" anchor="t" anchorCtr="0" compatLnSpc="1">
            <a:prstTxWarp prst="textNoShape">
              <a:avLst/>
            </a:prstTxWarp>
          </a:bodyPr>
          <a:lstStyle/>
          <a:p>
            <a:pPr defTabSz="380985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en-US" sz="1500">
              <a:latin typeface="Arial" panose="020B0604020202020204" pitchFamily="34" charset="0"/>
              <a:cs typeface="Noto Sans CJK SC Regular" charset="0"/>
            </a:endParaRPr>
          </a:p>
        </p:txBody>
      </p:sp>
      <p:sp>
        <p:nvSpPr>
          <p:cNvPr id="22" name="Date Placeholder 2">
            <a:extLst>
              <a:ext uri="{FF2B5EF4-FFF2-40B4-BE49-F238E27FC236}">
                <a16:creationId xmlns:a16="http://schemas.microsoft.com/office/drawing/2014/main" id="{EBC0DEAB-677F-3B43-A733-FDF9366C80C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004050" y="5409848"/>
            <a:ext cx="2133600" cy="305152"/>
          </a:xfrm>
        </p:spPr>
        <p:txBody>
          <a:bodyPr/>
          <a:lstStyle/>
          <a:p>
            <a:fld id="{3BB050BD-D5D4-004B-87E1-382D8D28594F}" type="datetime1">
              <a:rPr lang="en-US" smtClean="0"/>
              <a:t>10/7/19</a:t>
            </a:fld>
            <a:r>
              <a:rPr lang="en-US"/>
              <a:t>   |   </a:t>
            </a:r>
            <a:fld id="{5D01E7E5-6465-7A46-A26D-BAABC2D34D38}" type="slidenum">
              <a:rPr lang="en-US" smtClean="0"/>
              <a:t>21</a:t>
            </a:fld>
            <a:endParaRPr lang="en-US" dirty="0"/>
          </a:p>
        </p:txBody>
      </p:sp>
      <p:sp>
        <p:nvSpPr>
          <p:cNvPr id="23" name="Footer Placeholder 3">
            <a:extLst>
              <a:ext uri="{FF2B5EF4-FFF2-40B4-BE49-F238E27FC236}">
                <a16:creationId xmlns:a16="http://schemas.microsoft.com/office/drawing/2014/main" id="{8030BF4C-FF06-D142-A9BA-4CC4187560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1" y="5409848"/>
            <a:ext cx="3310467" cy="305152"/>
          </a:xfrm>
        </p:spPr>
        <p:txBody>
          <a:bodyPr/>
          <a:lstStyle/>
          <a:p>
            <a:r>
              <a:rPr lang="en-US" dirty="0"/>
              <a:t>Los Alamos National Laboratory</a:t>
            </a:r>
          </a:p>
        </p:txBody>
      </p:sp>
    </p:spTree>
    <p:extLst>
      <p:ext uri="{BB962C8B-B14F-4D97-AF65-F5344CB8AC3E}">
        <p14:creationId xmlns:p14="http://schemas.microsoft.com/office/powerpoint/2010/main" val="254081195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93E519-9137-C948-A837-E7AA302AB4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Conservative smoothing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44B590F-4A4C-394B-9771-BC2B606BB0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B050BD-D5D4-004B-87E1-382D8D28594F}" type="datetime1">
              <a:rPr lang="en-US" smtClean="0"/>
              <a:t>10/7/19</a:t>
            </a:fld>
            <a:r>
              <a:rPr lang="en-US"/>
              <a:t>   |   </a:t>
            </a:r>
            <a:fld id="{5D01E7E5-6465-7A46-A26D-BAABC2D34D38}" type="slidenum">
              <a:rPr lang="en-US" smtClean="0"/>
              <a:t>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62EA64C-848D-9A43-AEE5-D1E342C6D6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Los Alamos National Laboratory</a:t>
            </a: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030A14A-F6E5-864E-946F-603BDA745E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Smoothing is also used to reduce the effects of discrete particle noise. We do this conservatively with </a:t>
            </a:r>
            <a:r>
              <a:rPr lang="en-US" dirty="0">
                <a:solidFill>
                  <a:srgbClr val="FF0000"/>
                </a:solidFill>
              </a:rPr>
              <a:t>binomial smoothing</a:t>
            </a:r>
            <a:r>
              <a:rPr lang="en-US" dirty="0"/>
              <a:t> ‘</a:t>
            </a:r>
            <a:r>
              <a:rPr lang="en-US" dirty="0">
                <a:solidFill>
                  <a:srgbClr val="FF0000"/>
                </a:solidFill>
              </a:rPr>
              <a:t>SM</a:t>
            </a:r>
            <a:r>
              <a:rPr lang="en-US" dirty="0"/>
              <a:t>’: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Binomial filter is of the form: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Obeys telescoping property in periodic domains: 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>
                <a:solidFill>
                  <a:srgbClr val="FF0000"/>
                </a:solidFill>
              </a:rPr>
              <a:t>Preserves momentum and energy conservation</a:t>
            </a:r>
          </a:p>
          <a:p>
            <a:endParaRPr lang="en-US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6564CCC3-D196-3041-AFF9-6989A84A6609}"/>
              </a:ext>
            </a:extLst>
          </p:cNvPr>
          <p:cNvGrpSpPr/>
          <p:nvPr/>
        </p:nvGrpSpPr>
        <p:grpSpPr>
          <a:xfrm>
            <a:off x="1622937" y="1706842"/>
            <a:ext cx="5381113" cy="1207461"/>
            <a:chOff x="1894075" y="3873501"/>
            <a:chExt cx="5381113" cy="1207461"/>
          </a:xfrm>
        </p:grpSpPr>
        <p:pic>
          <p:nvPicPr>
            <p:cNvPr id="7" name="Picture 6" descr="moment-smoothing.pdf">
              <a:extLst>
                <a:ext uri="{FF2B5EF4-FFF2-40B4-BE49-F238E27FC236}">
                  <a16:creationId xmlns:a16="http://schemas.microsoft.com/office/drawing/2014/main" id="{9623A61A-B228-714C-A8FA-198750A5110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94075" y="3873501"/>
              <a:ext cx="5080000" cy="307879"/>
            </a:xfrm>
            <a:prstGeom prst="rect">
              <a:avLst/>
            </a:prstGeom>
          </p:spPr>
        </p:pic>
        <p:pic>
          <p:nvPicPr>
            <p:cNvPr id="8" name="Picture 7" descr="smoothed-E-scatter.pdf">
              <a:extLst>
                <a:ext uri="{FF2B5EF4-FFF2-40B4-BE49-F238E27FC236}">
                  <a16:creationId xmlns:a16="http://schemas.microsoft.com/office/drawing/2014/main" id="{B0D75722-D93E-344E-887A-D2D210A83CD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94075" y="4297796"/>
              <a:ext cx="5027425" cy="391583"/>
            </a:xfrm>
            <a:prstGeom prst="rect">
              <a:avLst/>
            </a:prstGeom>
          </p:spPr>
        </p:pic>
        <p:pic>
          <p:nvPicPr>
            <p:cNvPr id="9" name="Picture 8" descr="smoothed-B-scatter.pdf">
              <a:extLst>
                <a:ext uri="{FF2B5EF4-FFF2-40B4-BE49-F238E27FC236}">
                  <a16:creationId xmlns:a16="http://schemas.microsoft.com/office/drawing/2014/main" id="{F23420E1-FDC5-A247-B963-8A79ABD4A10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94075" y="4689379"/>
              <a:ext cx="5381113" cy="391583"/>
            </a:xfrm>
            <a:prstGeom prst="rect">
              <a:avLst/>
            </a:prstGeom>
          </p:spPr>
        </p:pic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B7591881-064B-9644-8B59-E7AE523AD8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38516" y="3217161"/>
            <a:ext cx="4004188" cy="101310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DDAA835-4ACA-AD4C-A311-D12E7BF8AD4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10466" y="4551495"/>
            <a:ext cx="2358444" cy="384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00968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7F2BC9-B388-3B4C-984A-083576C064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Nonlinear solution iterative method</a:t>
            </a:r>
          </a:p>
        </p:txBody>
      </p:sp>
    </p:spTree>
    <p:extLst>
      <p:ext uri="{BB962C8B-B14F-4D97-AF65-F5344CB8AC3E}">
        <p14:creationId xmlns:p14="http://schemas.microsoft.com/office/powerpoint/2010/main" val="118892817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BA3827-7DBD-AB43-A768-F4D5C43F85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Nonlinear elimination of particles: </a:t>
            </a:r>
            <a:r>
              <a:rPr lang="en-US" dirty="0">
                <a:solidFill>
                  <a:srgbClr val="FF0000"/>
                </a:solidFill>
              </a:rPr>
              <a:t>kinetic enslavement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4EB45D4-E369-7C4A-BDB3-A4CE66694E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B050BD-D5D4-004B-87E1-382D8D28594F}" type="datetime1">
              <a:rPr lang="en-US" smtClean="0"/>
              <a:t>10/7/19</a:t>
            </a:fld>
            <a:r>
              <a:rPr lang="en-US"/>
              <a:t>   |   </a:t>
            </a:r>
            <a:fld id="{5D01E7E5-6465-7A46-A26D-BAABC2D34D38}" type="slidenum">
              <a:rPr lang="en-US" smtClean="0"/>
              <a:t>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77D3277-A25E-EE4F-849A-00D124592D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Los Alamos National Laboratory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41FB31E-7B6E-AE4F-9D85-A5EAA28287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43030"/>
            <a:ext cx="8229600" cy="4328440"/>
          </a:xfrm>
        </p:spPr>
        <p:txBody>
          <a:bodyPr/>
          <a:lstStyle/>
          <a:p>
            <a:r>
              <a:rPr lang="en-US" dirty="0"/>
              <a:t>Fully implicit formulation couples particles and fields: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This leads to iterative vectors sized by the particle population: </a:t>
            </a:r>
            <a:r>
              <a:rPr lang="en-US" dirty="0">
                <a:solidFill>
                  <a:srgbClr val="FF0000"/>
                </a:solidFill>
              </a:rPr>
              <a:t>too memory demanding</a:t>
            </a:r>
          </a:p>
          <a:p>
            <a:r>
              <a:rPr lang="en-US" dirty="0"/>
              <a:t>Alternative is to realize that particle EOMs can be formulated as simple operation on fields: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Formally, this results in new, much smaller, residual: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Requires performing a particle push per residual evaluation: premium on preconditioning!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18F5F6D-30B9-F948-9768-0BD2D937A7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5676" y="1524000"/>
            <a:ext cx="2432648" cy="27594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DDCEFC2-97EB-2B4A-B613-B9A3931211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9368" y="3140367"/>
            <a:ext cx="3145264" cy="29080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BBBE5E1-4DAD-7141-BF3B-E57F5BF05B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47109" y="4023639"/>
            <a:ext cx="4607708" cy="33935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0BEF3F6-5015-D644-8CD7-C35D9ACED6E6}"/>
              </a:ext>
            </a:extLst>
          </p:cNvPr>
          <p:cNvSpPr txBox="1"/>
          <p:nvPr/>
        </p:nvSpPr>
        <p:spPr>
          <a:xfrm>
            <a:off x="6607754" y="4902138"/>
            <a:ext cx="2279342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/>
              <a:t>Chen, LC, JCP 2011</a:t>
            </a:r>
          </a:p>
        </p:txBody>
      </p:sp>
    </p:spTree>
    <p:extLst>
      <p:ext uri="{BB962C8B-B14F-4D97-AF65-F5344CB8AC3E}">
        <p14:creationId xmlns:p14="http://schemas.microsoft.com/office/powerpoint/2010/main" val="330100473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FEE2EDAE-91AB-3147-8D90-82F846DD6F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057" y="3014534"/>
            <a:ext cx="3462199" cy="2379054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3841" y="943030"/>
            <a:ext cx="8725988" cy="4328440"/>
          </a:xfrm>
        </p:spPr>
        <p:txBody>
          <a:bodyPr/>
          <a:lstStyle/>
          <a:p>
            <a:r>
              <a:rPr lang="en-US" sz="1500" dirty="0"/>
              <a:t>Particle orbit timescales can be much faster (e.g., local acceleration) than field timescales.</a:t>
            </a:r>
          </a:p>
          <a:p>
            <a:r>
              <a:rPr lang="en-US" sz="1500" dirty="0"/>
              <a:t>Lock-stepping particles and fields is a bad idea: </a:t>
            </a:r>
            <a:r>
              <a:rPr lang="en-US" sz="1500" dirty="0" err="1">
                <a:solidFill>
                  <a:schemeClr val="accent5"/>
                </a:solidFill>
              </a:rPr>
              <a:t>multirate</a:t>
            </a:r>
            <a:r>
              <a:rPr lang="en-US" sz="1500" dirty="0">
                <a:solidFill>
                  <a:schemeClr val="accent5"/>
                </a:solidFill>
              </a:rPr>
              <a:t> integration</a:t>
            </a:r>
          </a:p>
          <a:p>
            <a:pPr lvl="1"/>
            <a:r>
              <a:rPr lang="en-US" sz="1300" dirty="0">
                <a:solidFill>
                  <a:srgbClr val="FF0000"/>
                </a:solidFill>
              </a:rPr>
              <a:t>Adaptive </a:t>
            </a:r>
            <a:r>
              <a:rPr lang="en-US" sz="1300" dirty="0" err="1">
                <a:solidFill>
                  <a:srgbClr val="FF0000"/>
                </a:solidFill>
              </a:rPr>
              <a:t>subcycling</a:t>
            </a:r>
            <a:r>
              <a:rPr lang="en-US" sz="1300" dirty="0">
                <a:solidFill>
                  <a:srgbClr val="FF0000"/>
                </a:solidFill>
              </a:rPr>
              <a:t> </a:t>
            </a:r>
            <a:r>
              <a:rPr lang="en-US" sz="1300" dirty="0" err="1">
                <a:solidFill>
                  <a:srgbClr val="FF0000"/>
                </a:solidFill>
              </a:rPr>
              <a:t>timestep</a:t>
            </a:r>
            <a:r>
              <a:rPr lang="en-US" sz="1300" dirty="0"/>
              <a:t> per particle according to local field conditions</a:t>
            </a:r>
          </a:p>
          <a:p>
            <a:pPr lvl="1"/>
            <a:r>
              <a:rPr lang="en-US" sz="1300" dirty="0"/>
              <a:t>Moment gathering can be </a:t>
            </a:r>
            <a:r>
              <a:rPr lang="en-US" sz="1300" dirty="0">
                <a:solidFill>
                  <a:srgbClr val="FF0000"/>
                </a:solidFill>
              </a:rPr>
              <a:t>orbit-averaged</a:t>
            </a:r>
            <a:r>
              <a:rPr lang="en-US" sz="1300" dirty="0"/>
              <a:t> to increase sampling rate, accuracy (e.g., it is needed for strict conservation), and better hardware use (increases FLOPs)</a:t>
            </a:r>
          </a:p>
          <a:p>
            <a:pPr marL="0" indent="0">
              <a:buNone/>
            </a:pPr>
            <a:endParaRPr lang="en-US" sz="1500" dirty="0"/>
          </a:p>
          <a:p>
            <a:endParaRPr lang="en-US" sz="1167" dirty="0"/>
          </a:p>
          <a:p>
            <a:endParaRPr lang="en-US" sz="1167" dirty="0"/>
          </a:p>
          <a:p>
            <a:endParaRPr lang="en-US" sz="1167" dirty="0"/>
          </a:p>
          <a:p>
            <a:endParaRPr lang="en-US" sz="167" dirty="0"/>
          </a:p>
          <a:p>
            <a:endParaRPr lang="en-US" sz="15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250" dirty="0" err="1"/>
              <a:t>Multirate</a:t>
            </a:r>
            <a:r>
              <a:rPr lang="en-US" sz="2250" dirty="0"/>
              <a:t> particle integration (</a:t>
            </a:r>
            <a:r>
              <a:rPr lang="en-US" sz="2250" dirty="0" err="1"/>
              <a:t>subcycling</a:t>
            </a:r>
            <a:r>
              <a:rPr lang="en-US" sz="2250" dirty="0"/>
              <a:t> + orbit averaging)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r>
              <a:rPr lang="en-US"/>
              <a:t>Slide </a:t>
            </a:r>
            <a:fld id="{23B0729D-0C76-4DC3-9F59-8792B55E40AA}" type="slidenum">
              <a:rPr lang="en-US" smtClean="0"/>
              <a:pPr/>
              <a:t>25</a:t>
            </a:fld>
            <a:endParaRPr lang="en-US" dirty="0"/>
          </a:p>
        </p:txBody>
      </p:sp>
      <p:pic>
        <p:nvPicPr>
          <p:cNvPr id="5" name="Picture 4" descr="electrostatic-e-field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9500" y="1841501"/>
            <a:ext cx="1221154" cy="200949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 flipH="1">
            <a:off x="10731500" y="1788449"/>
            <a:ext cx="444500" cy="635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1112500" y="1607673"/>
            <a:ext cx="210185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>
                <a:solidFill>
                  <a:srgbClr val="FF0000"/>
                </a:solidFill>
              </a:rPr>
              <a:t>Amplifies high k noise.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D9ACF06E-ADF9-F54B-88A0-E1A1AF7F29F2}"/>
              </a:ext>
            </a:extLst>
          </p:cNvPr>
          <p:cNvGrpSpPr/>
          <p:nvPr/>
        </p:nvGrpSpPr>
        <p:grpSpPr>
          <a:xfrm>
            <a:off x="1388476" y="2033024"/>
            <a:ext cx="5867681" cy="1109780"/>
            <a:chOff x="1519106" y="1449548"/>
            <a:chExt cx="5867681" cy="1109780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785C78EA-79B8-6345-A6EC-B662024655ED}"/>
                </a:ext>
              </a:extLst>
            </p:cNvPr>
            <p:cNvGrpSpPr/>
            <p:nvPr/>
          </p:nvGrpSpPr>
          <p:grpSpPr>
            <a:xfrm>
              <a:off x="1519106" y="1449548"/>
              <a:ext cx="5867681" cy="1109780"/>
              <a:chOff x="1905000" y="1717996"/>
              <a:chExt cx="5867681" cy="1109780"/>
            </a:xfrm>
          </p:grpSpPr>
          <p:pic>
            <p:nvPicPr>
              <p:cNvPr id="12" name="Picture 11" descr="density-gather-orbitaverage.pdf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032000" y="1908495"/>
                <a:ext cx="5334000" cy="446512"/>
              </a:xfrm>
              <a:prstGeom prst="rect">
                <a:avLst/>
              </a:prstGeom>
            </p:spPr>
          </p:pic>
          <p:pic>
            <p:nvPicPr>
              <p:cNvPr id="16" name="Picture 15" descr="momentum-gather-orbitaverage.pdf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05000" y="2416495"/>
                <a:ext cx="5524500" cy="411281"/>
              </a:xfrm>
              <a:prstGeom prst="rect">
                <a:avLst/>
              </a:prstGeom>
            </p:spPr>
          </p:pic>
          <p:sp>
            <p:nvSpPr>
              <p:cNvPr id="17" name="TextBox 16"/>
              <p:cNvSpPr txBox="1"/>
              <p:nvPr/>
            </p:nvSpPr>
            <p:spPr>
              <a:xfrm>
                <a:off x="6680715" y="1717996"/>
                <a:ext cx="1091966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dirty="0">
                    <a:solidFill>
                      <a:srgbClr val="FF0000"/>
                    </a:solidFill>
                  </a:rPr>
                  <a:t>Particle </a:t>
                </a:r>
                <a:r>
                  <a:rPr lang="en-US" sz="1000" dirty="0" err="1">
                    <a:solidFill>
                      <a:srgbClr val="FF0000"/>
                    </a:solidFill>
                  </a:rPr>
                  <a:t>substep</a:t>
                </a:r>
                <a:endParaRPr lang="en-US" sz="1000" dirty="0">
                  <a:solidFill>
                    <a:srgbClr val="FF0000"/>
                  </a:solidFill>
                </a:endParaRPr>
              </a:p>
            </p:txBody>
          </p:sp>
        </p:grpSp>
        <p:cxnSp>
          <p:nvCxnSpPr>
            <p:cNvPr id="9" name="Straight Arrow Connector 8"/>
            <p:cNvCxnSpPr/>
            <p:nvPr/>
          </p:nvCxnSpPr>
          <p:spPr>
            <a:xfrm flipH="1">
              <a:off x="6121050" y="1598102"/>
              <a:ext cx="190500" cy="127000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  <a:effectLst>
              <a:outerShdw blurRad="40000" dist="20000" dir="5400000" sx="24000" sy="24000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32DD9034-0944-6C48-8E64-CE6433F1308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121050" y="1640047"/>
              <a:ext cx="305876" cy="624182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  <a:effectLst>
              <a:outerShdw blurRad="40000" dist="20000" dir="5400000" sx="24000" sy="24000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88E2C862-D9E8-4E4C-828D-F189966C388A}"/>
              </a:ext>
            </a:extLst>
          </p:cNvPr>
          <p:cNvSpPr txBox="1"/>
          <p:nvPr/>
        </p:nvSpPr>
        <p:spPr>
          <a:xfrm>
            <a:off x="4892534" y="3635406"/>
            <a:ext cx="2501647" cy="92333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/>
              <a:t>Cohen et al, JCP 1982</a:t>
            </a:r>
          </a:p>
          <a:p>
            <a:r>
              <a:rPr lang="en-US" dirty="0"/>
              <a:t>Chen, LC, JCP 2011</a:t>
            </a:r>
          </a:p>
          <a:p>
            <a:r>
              <a:rPr lang="en-US" dirty="0"/>
              <a:t>Chen, LC, JCP 2015</a:t>
            </a:r>
          </a:p>
        </p:txBody>
      </p:sp>
      <p:sp>
        <p:nvSpPr>
          <p:cNvPr id="24" name="Date Placeholder 2">
            <a:extLst>
              <a:ext uri="{FF2B5EF4-FFF2-40B4-BE49-F238E27FC236}">
                <a16:creationId xmlns:a16="http://schemas.microsoft.com/office/drawing/2014/main" id="{659E970F-FC3B-A247-BFD3-324F43D20AD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004050" y="5409848"/>
            <a:ext cx="2133600" cy="305152"/>
          </a:xfrm>
        </p:spPr>
        <p:txBody>
          <a:bodyPr/>
          <a:lstStyle/>
          <a:p>
            <a:fld id="{3BB050BD-D5D4-004B-87E1-382D8D28594F}" type="datetime1">
              <a:rPr lang="en-US" smtClean="0"/>
              <a:t>10/7/19</a:t>
            </a:fld>
            <a:r>
              <a:rPr lang="en-US"/>
              <a:t>   |   </a:t>
            </a:r>
            <a:fld id="{5D01E7E5-6465-7A46-A26D-BAABC2D34D38}" type="slidenum">
              <a:rPr lang="en-US" smtClean="0"/>
              <a:t>25</a:t>
            </a:fld>
            <a:endParaRPr lang="en-US" dirty="0"/>
          </a:p>
        </p:txBody>
      </p:sp>
      <p:sp>
        <p:nvSpPr>
          <p:cNvPr id="25" name="Footer Placeholder 3">
            <a:extLst>
              <a:ext uri="{FF2B5EF4-FFF2-40B4-BE49-F238E27FC236}">
                <a16:creationId xmlns:a16="http://schemas.microsoft.com/office/drawing/2014/main" id="{62DA32F8-18A9-6C4F-A8E9-43EA3F809D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1" y="5409848"/>
            <a:ext cx="3310467" cy="305152"/>
          </a:xfrm>
        </p:spPr>
        <p:txBody>
          <a:bodyPr/>
          <a:lstStyle/>
          <a:p>
            <a:r>
              <a:rPr lang="en-US" dirty="0"/>
              <a:t>Los Alamos National Laboratory</a:t>
            </a:r>
          </a:p>
        </p:txBody>
      </p:sp>
    </p:spTree>
    <p:extLst>
      <p:ext uri="{BB962C8B-B14F-4D97-AF65-F5344CB8AC3E}">
        <p14:creationId xmlns:p14="http://schemas.microsoft.com/office/powerpoint/2010/main" val="416038438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>
            <a:extLst>
              <a:ext uri="{FF2B5EF4-FFF2-40B4-BE49-F238E27FC236}">
                <a16:creationId xmlns:a16="http://schemas.microsoft.com/office/drawing/2014/main" id="{67538BDF-B785-4AAB-8052-511B3BB945D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pPr>
              <a:tabLst>
                <a:tab pos="380985" algn="l"/>
                <a:tab pos="761970" algn="l"/>
                <a:tab pos="1142954" algn="l"/>
                <a:tab pos="1523939" algn="l"/>
                <a:tab pos="1904924" algn="l"/>
                <a:tab pos="2285909" algn="l"/>
                <a:tab pos="2666893" algn="l"/>
                <a:tab pos="3047878" algn="l"/>
                <a:tab pos="3428863" algn="l"/>
                <a:tab pos="3809848" algn="l"/>
                <a:tab pos="4190832" algn="l"/>
                <a:tab pos="4571817" algn="l"/>
                <a:tab pos="4952802" algn="l"/>
                <a:tab pos="5333787" algn="l"/>
                <a:tab pos="5714771" algn="l"/>
                <a:tab pos="6095756" algn="l"/>
                <a:tab pos="6476741" algn="l"/>
                <a:tab pos="6857726" algn="l"/>
              </a:tabLst>
            </a:pPr>
            <a:r>
              <a:rPr lang="en-US" altLang="en-US" sz="2000" dirty="0">
                <a:solidFill>
                  <a:schemeClr val="bg1"/>
                </a:solidFill>
              </a:rPr>
              <a:t>Jacobian-free Newton-</a:t>
            </a:r>
            <a:r>
              <a:rPr lang="en-US" altLang="en-US" sz="2000" dirty="0" err="1">
                <a:solidFill>
                  <a:schemeClr val="bg1"/>
                </a:solidFill>
              </a:rPr>
              <a:t>Krylov</a:t>
            </a:r>
            <a:r>
              <a:rPr lang="en-US" altLang="en-US" sz="2000" dirty="0">
                <a:solidFill>
                  <a:schemeClr val="bg1"/>
                </a:solidFill>
              </a:rPr>
              <a:t> implementation</a:t>
            </a:r>
          </a:p>
        </p:txBody>
      </p:sp>
      <p:sp>
        <p:nvSpPr>
          <p:cNvPr id="7" name="Text Box 2">
            <a:extLst>
              <a:ext uri="{FF2B5EF4-FFF2-40B4-BE49-F238E27FC236}">
                <a16:creationId xmlns:a16="http://schemas.microsoft.com/office/drawing/2014/main" id="{A27DA1E0-DC20-440D-9142-D5E648A4DC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2338" y="1079500"/>
            <a:ext cx="8403110" cy="463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marL="342900" indent="-341313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1pPr>
            <a:lvl2pPr marL="669925" indent="-32385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9pPr>
          </a:lstStyle>
          <a:p>
            <a:pPr>
              <a:spcBef>
                <a:spcPts val="792"/>
              </a:spcBef>
              <a:buClr>
                <a:srgbClr val="004080"/>
              </a:buClr>
              <a:buSzPct val="65000"/>
              <a:buFont typeface="Arial" panose="020B0604020202020204" pitchFamily="34" charset="0"/>
              <a:buChar char="•"/>
            </a:pPr>
            <a:r>
              <a:rPr lang="en-US" altLang="en-US" dirty="0">
                <a:ea typeface="ＭＳ Ｐゴシック" panose="020B0600070205080204" pitchFamily="34" charset="-128"/>
              </a:rPr>
              <a:t>The discretization yields a the set of non-linear residuals:</a:t>
            </a:r>
            <a:endParaRPr lang="en-US" altLang="en-US" b="1" u="sng" dirty="0">
              <a:ea typeface="ＭＳ Ｐゴシック" panose="020B0600070205080204" pitchFamily="34" charset="-128"/>
            </a:endParaRPr>
          </a:p>
          <a:p>
            <a:pPr>
              <a:spcBef>
                <a:spcPts val="792"/>
              </a:spcBef>
              <a:buClr>
                <a:srgbClr val="004080"/>
              </a:buClr>
              <a:buSzPct val="65000"/>
              <a:buFont typeface="Arial" panose="020B0604020202020204" pitchFamily="34" charset="0"/>
              <a:buChar char="•"/>
            </a:pPr>
            <a:r>
              <a:rPr lang="en-US" altLang="en-US" dirty="0">
                <a:ea typeface="ＭＳ Ｐゴシック" panose="020B0600070205080204" pitchFamily="34" charset="-128"/>
              </a:rPr>
              <a:t>Solve with Newton-Raphson linearization</a:t>
            </a:r>
            <a:endParaRPr lang="en-US" altLang="en-US" b="1" u="sng" dirty="0">
              <a:ea typeface="ＭＳ Ｐゴシック" panose="020B0600070205080204" pitchFamily="34" charset="-128"/>
            </a:endParaRPr>
          </a:p>
          <a:p>
            <a:pPr marL="1322" indent="0">
              <a:spcBef>
                <a:spcPts val="792"/>
              </a:spcBef>
              <a:buClr>
                <a:srgbClr val="004080"/>
              </a:buClr>
              <a:buSzPct val="65000"/>
            </a:pPr>
            <a:r>
              <a:rPr lang="en-US" altLang="en-US" b="1" u="sng" dirty="0">
                <a:ea typeface="ＭＳ Ｐゴシック" panose="020B0600070205080204" pitchFamily="34" charset="-128"/>
              </a:rPr>
              <a:t>Outer non-linear iteration:</a:t>
            </a:r>
            <a:endParaRPr lang="en-US" altLang="en-US" dirty="0">
              <a:ea typeface="ＭＳ Ｐゴシック" panose="020B0600070205080204" pitchFamily="34" charset="-128"/>
            </a:endParaRPr>
          </a:p>
          <a:p>
            <a:pPr>
              <a:spcBef>
                <a:spcPts val="792"/>
              </a:spcBef>
              <a:buClr>
                <a:srgbClr val="004080"/>
              </a:buClr>
              <a:buSzPct val="65000"/>
              <a:buFont typeface="Arial" panose="020B0604020202020204" pitchFamily="34" charset="0"/>
              <a:buChar char="•"/>
            </a:pPr>
            <a:r>
              <a:rPr lang="en-US" altLang="en-US" dirty="0">
                <a:ea typeface="ＭＳ Ｐゴシック" panose="020B0600070205080204" pitchFamily="34" charset="-128"/>
              </a:rPr>
              <a:t>Newton linearization:</a:t>
            </a:r>
          </a:p>
          <a:p>
            <a:pPr>
              <a:spcBef>
                <a:spcPts val="792"/>
              </a:spcBef>
              <a:buClr>
                <a:srgbClr val="004080"/>
              </a:buClr>
              <a:buSzPct val="65000"/>
              <a:buFont typeface="Arial" panose="020B0604020202020204" pitchFamily="34" charset="0"/>
              <a:buChar char="•"/>
            </a:pPr>
            <a:r>
              <a:rPr lang="en-US" altLang="en-US" dirty="0">
                <a:ea typeface="ＭＳ Ｐゴシック" panose="020B0600070205080204" pitchFamily="34" charset="-128"/>
              </a:rPr>
              <a:t>Iterate until</a:t>
            </a:r>
          </a:p>
          <a:p>
            <a:pPr>
              <a:spcBef>
                <a:spcPts val="792"/>
              </a:spcBef>
              <a:buClr>
                <a:srgbClr val="004080"/>
              </a:buClr>
              <a:buSzPct val="65000"/>
              <a:buFont typeface="Arial" panose="020B0604020202020204" pitchFamily="34" charset="0"/>
              <a:buChar char="•"/>
            </a:pPr>
            <a:r>
              <a:rPr lang="en-US" altLang="en-US" dirty="0">
                <a:ea typeface="ＭＳ Ｐゴシック" panose="020B0600070205080204" pitchFamily="34" charset="-128"/>
              </a:rPr>
              <a:t>In practice, momentum and energy conservation errors depend on </a:t>
            </a:r>
            <a:r>
              <a:rPr lang="en-US" altLang="en-US" i="1" dirty="0">
                <a:latin typeface="Symbol" pitchFamily="2" charset="2"/>
                <a:ea typeface="ＭＳ Ｐゴシック" panose="020B0600070205080204" pitchFamily="34" charset="-128"/>
              </a:rPr>
              <a:t>e</a:t>
            </a:r>
            <a:r>
              <a:rPr lang="en-US" altLang="en-US" i="1" baseline="-25000" dirty="0">
                <a:ea typeface="ＭＳ Ｐゴシック" panose="020B0600070205080204" pitchFamily="34" charset="-128"/>
              </a:rPr>
              <a:t>t</a:t>
            </a:r>
            <a:endParaRPr lang="en-US" altLang="en-US" dirty="0">
              <a:ea typeface="ＭＳ Ｐゴシック" panose="020B0600070205080204" pitchFamily="34" charset="-128"/>
            </a:endParaRPr>
          </a:p>
          <a:p>
            <a:pPr marL="1587" indent="0">
              <a:spcBef>
                <a:spcPts val="792"/>
              </a:spcBef>
            </a:pPr>
            <a:r>
              <a:rPr lang="en-US" altLang="en-US" b="1" u="sng" dirty="0">
                <a:ea typeface="ＭＳ Ｐゴシック" panose="020B0600070205080204" pitchFamily="34" charset="-128"/>
              </a:rPr>
              <a:t>Inner linear iteration:</a:t>
            </a:r>
          </a:p>
          <a:p>
            <a:pPr>
              <a:spcBef>
                <a:spcPts val="792"/>
              </a:spcBef>
              <a:buClr>
                <a:srgbClr val="004080"/>
              </a:buClr>
              <a:buSzPct val="65000"/>
              <a:buFont typeface="Arial" panose="020B0604020202020204" pitchFamily="34" charset="0"/>
              <a:buChar char="•"/>
            </a:pPr>
            <a:r>
              <a:rPr lang="en-US" altLang="en-US" dirty="0">
                <a:ea typeface="ＭＳ Ｐゴシック" panose="020B0600070205080204" pitchFamily="34" charset="-128"/>
              </a:rPr>
              <a:t>Use GMRES method to invert linear system</a:t>
            </a:r>
          </a:p>
          <a:p>
            <a:pPr>
              <a:spcBef>
                <a:spcPts val="792"/>
              </a:spcBef>
              <a:buClr>
                <a:srgbClr val="004080"/>
              </a:buClr>
              <a:buSzPct val="65000"/>
              <a:buFont typeface="Arial" panose="020B0604020202020204" pitchFamily="34" charset="0"/>
              <a:buChar char="•"/>
            </a:pPr>
            <a:r>
              <a:rPr lang="en-US" altLang="en-US" dirty="0">
                <a:ea typeface="ＭＳ Ｐゴシック" panose="020B0600070205080204" pitchFamily="34" charset="-128"/>
              </a:rPr>
              <a:t>Can </a:t>
            </a:r>
            <a:r>
              <a:rPr lang="en-US" altLang="en-US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precondition</a:t>
            </a:r>
            <a:r>
              <a:rPr lang="en-US" altLang="en-US" dirty="0">
                <a:ea typeface="ＭＳ Ｐゴシック" panose="020B0600070205080204" pitchFamily="34" charset="-128"/>
              </a:rPr>
              <a:t> as                                                         </a:t>
            </a:r>
          </a:p>
          <a:p>
            <a:pPr>
              <a:spcBef>
                <a:spcPts val="792"/>
              </a:spcBef>
              <a:buClr>
                <a:srgbClr val="004080"/>
              </a:buClr>
              <a:buSzPct val="65000"/>
              <a:buFont typeface="Arial" panose="020B0604020202020204" pitchFamily="34" charset="0"/>
              <a:buChar char="•"/>
            </a:pPr>
            <a:r>
              <a:rPr lang="en-US" altLang="en-US" dirty="0">
                <a:ea typeface="ＭＳ Ｐゴシック" panose="020B0600070205080204" pitchFamily="34" charset="-128"/>
              </a:rPr>
              <a:t>We will discuss </a:t>
            </a:r>
            <a:r>
              <a:rPr lang="en-US" altLang="en-US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fluid preconditioners</a:t>
            </a:r>
            <a:r>
              <a:rPr lang="en-US" altLang="en-US" dirty="0">
                <a:ea typeface="ＭＳ Ｐゴシック" panose="020B0600070205080204" pitchFamily="34" charset="-128"/>
              </a:rPr>
              <a:t> for the hybrid system later in this talk</a:t>
            </a:r>
          </a:p>
          <a:p>
            <a:pPr>
              <a:spcBef>
                <a:spcPts val="1187"/>
              </a:spcBef>
            </a:pPr>
            <a:endParaRPr lang="en-US" altLang="en-US" sz="167" dirty="0">
              <a:ea typeface="ＭＳ Ｐゴシック" panose="020B0600070205080204" pitchFamily="34" charset="-128"/>
            </a:endParaRPr>
          </a:p>
        </p:txBody>
      </p:sp>
      <p:pic>
        <p:nvPicPr>
          <p:cNvPr id="10" name="Picture 9" descr="newton-linearization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8142" y="2074995"/>
            <a:ext cx="2632236" cy="662250"/>
          </a:xfrm>
          <a:prstGeom prst="rect">
            <a:avLst/>
          </a:prstGeom>
        </p:spPr>
      </p:pic>
      <p:pic>
        <p:nvPicPr>
          <p:cNvPr id="12" name="Picture 11" descr="convergence-tolerance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3968" y="2626797"/>
            <a:ext cx="3787588" cy="30342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5C93027-FD0D-9948-9F8A-463D7DBEA1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59342" y="4101056"/>
            <a:ext cx="3452885" cy="32516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0F2E35C-FFE7-0A47-8FC1-7EEDEA6AFD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40575" y="1116321"/>
            <a:ext cx="2114873" cy="347748"/>
          </a:xfrm>
          <a:prstGeom prst="rect">
            <a:avLst/>
          </a:prstGeom>
        </p:spPr>
      </p:pic>
      <p:sp>
        <p:nvSpPr>
          <p:cNvPr id="8" name="Date Placeholder 2">
            <a:extLst>
              <a:ext uri="{FF2B5EF4-FFF2-40B4-BE49-F238E27FC236}">
                <a16:creationId xmlns:a16="http://schemas.microsoft.com/office/drawing/2014/main" id="{B30F4AB2-6A6E-B343-A971-091A709FFD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004050" y="5409848"/>
            <a:ext cx="2133600" cy="305152"/>
          </a:xfrm>
        </p:spPr>
        <p:txBody>
          <a:bodyPr/>
          <a:lstStyle/>
          <a:p>
            <a:fld id="{3BB050BD-D5D4-004B-87E1-382D8D28594F}" type="datetime1">
              <a:rPr lang="en-US" smtClean="0"/>
              <a:t>10/7/19</a:t>
            </a:fld>
            <a:r>
              <a:rPr lang="en-US"/>
              <a:t>   |   </a:t>
            </a:r>
            <a:fld id="{5D01E7E5-6465-7A46-A26D-BAABC2D34D38}" type="slidenum">
              <a:rPr lang="en-US" smtClean="0"/>
              <a:t>26</a:t>
            </a:fld>
            <a:endParaRPr lang="en-US" dirty="0"/>
          </a:p>
        </p:txBody>
      </p:sp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2D904895-1917-534F-8D42-6E0318EC4E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1" y="5409848"/>
            <a:ext cx="3310467" cy="305152"/>
          </a:xfrm>
        </p:spPr>
        <p:txBody>
          <a:bodyPr/>
          <a:lstStyle/>
          <a:p>
            <a:r>
              <a:rPr lang="en-US" dirty="0"/>
              <a:t>Los Alamos National Laboratory</a:t>
            </a:r>
          </a:p>
        </p:txBody>
      </p:sp>
    </p:spTree>
    <p:extLst>
      <p:ext uri="{BB962C8B-B14F-4D97-AF65-F5344CB8AC3E}">
        <p14:creationId xmlns:p14="http://schemas.microsoft.com/office/powerpoint/2010/main" val="106866601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250" dirty="0"/>
              <a:t>Non-linear solver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7171" y="820912"/>
            <a:ext cx="8640659" cy="4464152"/>
          </a:xfrm>
        </p:spPr>
        <p:txBody>
          <a:bodyPr/>
          <a:lstStyle/>
          <a:p>
            <a:r>
              <a:rPr lang="en-US" dirty="0"/>
              <a:t>The discretization yields a large set of non-linear equations: </a:t>
            </a:r>
            <a:r>
              <a:rPr lang="en-US" dirty="0">
                <a:solidFill>
                  <a:srgbClr val="FF0000"/>
                </a:solidFill>
              </a:rPr>
              <a:t>F(x</a:t>
            </a:r>
            <a:r>
              <a:rPr lang="en-US" baseline="30000" dirty="0">
                <a:solidFill>
                  <a:srgbClr val="FF0000"/>
                </a:solidFill>
              </a:rPr>
              <a:t>n+1</a:t>
            </a:r>
            <a:r>
              <a:rPr lang="en-US" dirty="0">
                <a:solidFill>
                  <a:srgbClr val="FF0000"/>
                </a:solidFill>
              </a:rPr>
              <a:t>)=0</a:t>
            </a:r>
            <a:r>
              <a:rPr lang="en-US" dirty="0"/>
              <a:t>.</a:t>
            </a:r>
          </a:p>
          <a:p>
            <a:endParaRPr lang="en-US" sz="400" dirty="0"/>
          </a:p>
          <a:p>
            <a:r>
              <a:rPr lang="en-US" dirty="0"/>
              <a:t>This is solved iteratively by one of two methods: </a:t>
            </a:r>
          </a:p>
          <a:p>
            <a:pPr lvl="1"/>
            <a:r>
              <a:rPr lang="en-US" sz="1800" dirty="0" err="1"/>
              <a:t>Jacobian</a:t>
            </a:r>
            <a:r>
              <a:rPr lang="en-US" sz="1800" dirty="0"/>
              <a:t> Free Newton </a:t>
            </a:r>
            <a:r>
              <a:rPr lang="en-US" sz="1800" dirty="0" err="1"/>
              <a:t>Krylov</a:t>
            </a:r>
            <a:r>
              <a:rPr lang="en-US" sz="1800" dirty="0"/>
              <a:t> (JFNK) with GMRES.</a:t>
            </a:r>
          </a:p>
          <a:p>
            <a:pPr lvl="1"/>
            <a:r>
              <a:rPr lang="en-US" sz="1800" dirty="0"/>
              <a:t>Anderson Acceleration (AA) (Non-linear GMRES, Quasi-Newton).</a:t>
            </a:r>
          </a:p>
          <a:p>
            <a:pPr lvl="1"/>
            <a:r>
              <a:rPr lang="en-US" sz="1800" dirty="0">
                <a:solidFill>
                  <a:srgbClr val="FF0000"/>
                </a:solidFill>
              </a:rPr>
              <a:t>AA is found to be faster for many problems by ~2x</a:t>
            </a:r>
            <a:r>
              <a:rPr lang="en-US" sz="1800" dirty="0"/>
              <a:t>.</a:t>
            </a:r>
          </a:p>
          <a:p>
            <a:pPr lvl="1"/>
            <a:r>
              <a:rPr lang="en-US" sz="1800" b="1" dirty="0"/>
              <a:t>Both require preconditioning</a:t>
            </a:r>
            <a:r>
              <a:rPr lang="en-US" sz="1800" dirty="0"/>
              <a:t>: use moment-based preconditioner (Hall MHD)</a:t>
            </a:r>
          </a:p>
          <a:p>
            <a:r>
              <a:rPr lang="en-US" dirty="0"/>
              <a:t>For particles, we recycle the particle mover from the DPIC implicit Particle-In-Cell code </a:t>
            </a:r>
            <a:r>
              <a:rPr lang="en-US" sz="1100" dirty="0"/>
              <a:t>(Chen and LC, </a:t>
            </a:r>
            <a:r>
              <a:rPr lang="en-US" sz="1100" i="1" dirty="0" err="1"/>
              <a:t>Comput</a:t>
            </a:r>
            <a:r>
              <a:rPr lang="en-US" sz="1100" i="1" dirty="0"/>
              <a:t>. Phys. </a:t>
            </a:r>
            <a:r>
              <a:rPr lang="en-US" sz="1100" i="1" dirty="0" err="1"/>
              <a:t>Commun</a:t>
            </a:r>
            <a:r>
              <a:rPr lang="en-US" sz="1100" i="1" dirty="0"/>
              <a:t>. 2015)</a:t>
            </a:r>
            <a:r>
              <a:rPr lang="en-US" sz="1100" dirty="0"/>
              <a:t>.</a:t>
            </a:r>
            <a:r>
              <a:rPr lang="en-US" sz="1100" i="1" dirty="0"/>
              <a:t> </a:t>
            </a:r>
          </a:p>
          <a:p>
            <a:pPr lvl="1"/>
            <a:r>
              <a:rPr lang="en-US" sz="1800" dirty="0"/>
              <a:t>Particles are advanced within the function evaluation instead of the residual (kinetic enslavement) using </a:t>
            </a:r>
            <a:r>
              <a:rPr lang="en-US" sz="1800" dirty="0">
                <a:solidFill>
                  <a:srgbClr val="FF0000"/>
                </a:solidFill>
              </a:rPr>
              <a:t>Picard iterated implicit MP Boris push</a:t>
            </a:r>
            <a:r>
              <a:rPr lang="en-US" sz="1800" dirty="0"/>
              <a:t>.</a:t>
            </a:r>
          </a:p>
          <a:p>
            <a:pPr lvl="1"/>
            <a:r>
              <a:rPr lang="en-US" sz="1800" dirty="0"/>
              <a:t>We also use </a:t>
            </a:r>
            <a:r>
              <a:rPr lang="en-US" sz="1800" dirty="0">
                <a:solidFill>
                  <a:srgbClr val="FF0000"/>
                </a:solidFill>
              </a:rPr>
              <a:t>sub-cycling &amp; orbit averaging</a:t>
            </a:r>
            <a:r>
              <a:rPr lang="en-US" sz="1800" dirty="0"/>
              <a:t>.</a:t>
            </a:r>
          </a:p>
          <a:p>
            <a:pPr lvl="1"/>
            <a:r>
              <a:rPr lang="en-US" sz="1800" dirty="0">
                <a:solidFill>
                  <a:srgbClr val="FF0000"/>
                </a:solidFill>
              </a:rPr>
              <a:t>Fully vectorized data structure</a:t>
            </a:r>
            <a:r>
              <a:rPr lang="en-US" sz="1800" dirty="0"/>
              <a:t> (</a:t>
            </a:r>
            <a:r>
              <a:rPr lang="en-US" sz="1800" dirty="0" err="1"/>
              <a:t>AoSoA</a:t>
            </a:r>
            <a:r>
              <a:rPr lang="en-US" sz="1800" dirty="0"/>
              <a:t>), </a:t>
            </a:r>
            <a:r>
              <a:rPr lang="en-US" sz="1800" dirty="0" err="1"/>
              <a:t>MPI+OpenMP</a:t>
            </a:r>
            <a:r>
              <a:rPr lang="en-US" sz="1800" dirty="0"/>
              <a:t>, ~20ns/push in double precision and second-order interpolation with 48 threads on Intel Xeon</a:t>
            </a:r>
            <a:endParaRPr lang="en-US" sz="1417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r>
              <a:rPr lang="en-US"/>
              <a:t>Slide </a:t>
            </a:r>
            <a:fld id="{23B0729D-0C76-4DC3-9F59-8792B55E40AA}" type="slidenum">
              <a:rPr lang="en-US" smtClean="0"/>
              <a:pPr/>
              <a:t>27</a:t>
            </a:fld>
            <a:endParaRPr lang="en-US" dirty="0"/>
          </a:p>
        </p:txBody>
      </p:sp>
      <p:sp>
        <p:nvSpPr>
          <p:cNvPr id="5" name="Date Placeholder 2">
            <a:extLst>
              <a:ext uri="{FF2B5EF4-FFF2-40B4-BE49-F238E27FC236}">
                <a16:creationId xmlns:a16="http://schemas.microsoft.com/office/drawing/2014/main" id="{ABA2D87D-D126-FF49-97DB-CC331A91A6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004050" y="5409848"/>
            <a:ext cx="2133600" cy="305152"/>
          </a:xfrm>
        </p:spPr>
        <p:txBody>
          <a:bodyPr/>
          <a:lstStyle/>
          <a:p>
            <a:fld id="{3BB050BD-D5D4-004B-87E1-382D8D28594F}" type="datetime1">
              <a:rPr lang="en-US" smtClean="0"/>
              <a:t>10/7/19</a:t>
            </a:fld>
            <a:r>
              <a:rPr lang="en-US"/>
              <a:t>   |   </a:t>
            </a:r>
            <a:fld id="{5D01E7E5-6465-7A46-A26D-BAABC2D34D38}" type="slidenum">
              <a:rPr lang="en-US" smtClean="0"/>
              <a:t>27</a:t>
            </a:fld>
            <a:endParaRPr lang="en-US" dirty="0"/>
          </a:p>
        </p:txBody>
      </p:sp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6B20C875-3E1E-154D-B8FD-320475C2FA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1" y="5409848"/>
            <a:ext cx="3310467" cy="305152"/>
          </a:xfrm>
        </p:spPr>
        <p:txBody>
          <a:bodyPr/>
          <a:lstStyle/>
          <a:p>
            <a:r>
              <a:rPr lang="en-US" dirty="0"/>
              <a:t>Los Alamos National Laboratory</a:t>
            </a:r>
          </a:p>
        </p:txBody>
      </p:sp>
    </p:spTree>
    <p:extLst>
      <p:ext uri="{BB962C8B-B14F-4D97-AF65-F5344CB8AC3E}">
        <p14:creationId xmlns:p14="http://schemas.microsoft.com/office/powerpoint/2010/main" val="161400094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7F2BC9-B388-3B4C-984A-083576C064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Verification</a:t>
            </a:r>
          </a:p>
        </p:txBody>
      </p:sp>
    </p:spTree>
    <p:extLst>
      <p:ext uri="{BB962C8B-B14F-4D97-AF65-F5344CB8AC3E}">
        <p14:creationId xmlns:p14="http://schemas.microsoft.com/office/powerpoint/2010/main" val="238447389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1">
            <a:extLst>
              <a:ext uri="{FF2B5EF4-FFF2-40B4-BE49-F238E27FC236}">
                <a16:creationId xmlns:a16="http://schemas.microsoft.com/office/drawing/2014/main" id="{ABD28F7A-2BFF-441C-852B-8B16EB1C415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pPr>
              <a:tabLst>
                <a:tab pos="380985" algn="l"/>
                <a:tab pos="761970" algn="l"/>
                <a:tab pos="1142954" algn="l"/>
                <a:tab pos="1523939" algn="l"/>
                <a:tab pos="1904924" algn="l"/>
                <a:tab pos="2285909" algn="l"/>
                <a:tab pos="2666893" algn="l"/>
                <a:tab pos="3047878" algn="l"/>
                <a:tab pos="3428863" algn="l"/>
                <a:tab pos="3809848" algn="l"/>
                <a:tab pos="4190832" algn="l"/>
                <a:tab pos="4571817" algn="l"/>
                <a:tab pos="4952802" algn="l"/>
                <a:tab pos="5333787" algn="l"/>
                <a:tab pos="5714771" algn="l"/>
                <a:tab pos="6095756" algn="l"/>
                <a:tab pos="6476741" algn="l"/>
                <a:tab pos="6857726" algn="l"/>
              </a:tabLst>
            </a:pPr>
            <a:r>
              <a:rPr lang="en-US" altLang="en-US" sz="2000" dirty="0">
                <a:solidFill>
                  <a:schemeClr val="bg1"/>
                </a:solidFill>
              </a:rPr>
              <a:t>Finite Grid Instability (FGI) of cold ion beam</a:t>
            </a:r>
          </a:p>
        </p:txBody>
      </p:sp>
      <p:sp>
        <p:nvSpPr>
          <p:cNvPr id="17410" name="Text Box 2">
            <a:extLst>
              <a:ext uri="{FF2B5EF4-FFF2-40B4-BE49-F238E27FC236}">
                <a16:creationId xmlns:a16="http://schemas.microsoft.com/office/drawing/2014/main" id="{1D0C6DE0-EAD2-47E7-8605-276125ACF4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13500" y="5181865"/>
            <a:ext cx="1661583" cy="28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>
              <a:tabLst>
                <a:tab pos="457200" algn="l"/>
                <a:tab pos="914400" algn="l"/>
                <a:tab pos="1371600" algn="l"/>
                <a:tab pos="1828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1pPr>
            <a:lvl2pPr>
              <a:tabLst>
                <a:tab pos="457200" algn="l"/>
                <a:tab pos="914400" algn="l"/>
                <a:tab pos="1371600" algn="l"/>
                <a:tab pos="1828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9pPr>
          </a:lstStyle>
          <a:p>
            <a:pPr algn="r">
              <a:lnSpc>
                <a:spcPct val="100000"/>
              </a:lnSpc>
            </a:pPr>
            <a:r>
              <a:rPr lang="en-US" altLang="en-US" sz="667" i="1">
                <a:ea typeface="ＭＳ Ｐゴシック" panose="020B0600070205080204" pitchFamily="34" charset="-128"/>
              </a:rPr>
              <a:t>Slide </a:t>
            </a:r>
            <a:fld id="{8DC50006-CFF5-455C-AA4D-7124D2F81763}" type="slidenum">
              <a:rPr lang="en-US" altLang="en-US" sz="667" i="1">
                <a:ea typeface="ＭＳ Ｐゴシック" panose="020B0600070205080204" pitchFamily="34" charset="-128"/>
              </a:rPr>
              <a:pPr algn="r">
                <a:lnSpc>
                  <a:spcPct val="100000"/>
                </a:lnSpc>
              </a:pPr>
              <a:t>29</a:t>
            </a:fld>
            <a:endParaRPr lang="en-US" altLang="en-US" sz="667" i="1">
              <a:ea typeface="ＭＳ Ｐゴシック" panose="020B0600070205080204" pitchFamily="34" charset="-128"/>
            </a:endParaRPr>
          </a:p>
        </p:txBody>
      </p:sp>
      <p:pic>
        <p:nvPicPr>
          <p:cNvPr id="17411" name="Picture 3">
            <a:extLst>
              <a:ext uri="{FF2B5EF4-FFF2-40B4-BE49-F238E27FC236}">
                <a16:creationId xmlns:a16="http://schemas.microsoft.com/office/drawing/2014/main" id="{89CA1B9E-F41C-4390-8DD6-F82C948B15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2396" y="1344083"/>
            <a:ext cx="3983303" cy="65047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7412" name="Text Box 4">
            <a:extLst>
              <a:ext uri="{FF2B5EF4-FFF2-40B4-BE49-F238E27FC236}">
                <a16:creationId xmlns:a16="http://schemas.microsoft.com/office/drawing/2014/main" id="{313B524C-70D7-4D59-B833-550ED004D0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2898" y="1490928"/>
            <a:ext cx="3639103" cy="30175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t"/>
          <a:lstStyle>
            <a:lvl1pPr marL="342900" indent="-341313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1pPr>
            <a:lvl2pPr marL="669925" indent="-32385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9pPr>
          </a:lstStyle>
          <a:p>
            <a:pPr marL="344499" indent="-285750">
              <a:spcBef>
                <a:spcPts val="75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altLang="en-US" sz="1500" dirty="0">
                <a:ea typeface="ＭＳ Ｐゴシック" panose="020B0600070205080204" pitchFamily="34" charset="-128"/>
              </a:rPr>
              <a:t>Cold ion beam moving through uniform spatial mesh.</a:t>
            </a:r>
          </a:p>
          <a:p>
            <a:pPr marL="344499" indent="-285750">
              <a:spcBef>
                <a:spcPts val="75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endParaRPr lang="en-US" altLang="en-US" sz="1500" dirty="0">
              <a:ea typeface="ＭＳ Ｐゴシック" panose="020B0600070205080204" pitchFamily="34" charset="-128"/>
            </a:endParaRPr>
          </a:p>
          <a:p>
            <a:pPr marL="344499" indent="-285750">
              <a:spcBef>
                <a:spcPts val="75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altLang="en-US" sz="1500" dirty="0">
                <a:ea typeface="ＭＳ Ｐゴシック" panose="020B0600070205080204" pitchFamily="34" charset="-128"/>
              </a:rPr>
              <a:t>Non-conservative (explicit)  schemes unstable for </a:t>
            </a:r>
            <a:r>
              <a:rPr lang="en-US" altLang="en-US" sz="1500" dirty="0" err="1">
                <a:ea typeface="ＭＳ Ｐゴシック" panose="020B0600070205080204" pitchFamily="34" charset="-128"/>
              </a:rPr>
              <a:t>T</a:t>
            </a:r>
            <a:r>
              <a:rPr lang="en-US" altLang="en-US" sz="1500" baseline="-25000" dirty="0" err="1">
                <a:ea typeface="ＭＳ Ｐゴシック" panose="020B0600070205080204" pitchFamily="34" charset="-128"/>
              </a:rPr>
              <a:t>i</a:t>
            </a:r>
            <a:r>
              <a:rPr lang="en-US" altLang="en-US" sz="1500" dirty="0">
                <a:ea typeface="ＭＳ Ｐゴシック" panose="020B0600070205080204" pitchFamily="34" charset="-128"/>
              </a:rPr>
              <a:t>/</a:t>
            </a:r>
            <a:r>
              <a:rPr lang="en-US" altLang="en-US" sz="1500" dirty="0" err="1">
                <a:ea typeface="ＭＳ Ｐゴシック" panose="020B0600070205080204" pitchFamily="34" charset="-128"/>
              </a:rPr>
              <a:t>T</a:t>
            </a:r>
            <a:r>
              <a:rPr lang="en-US" altLang="en-US" sz="1500" baseline="-25000" dirty="0" err="1">
                <a:ea typeface="ＭＳ Ｐゴシック" panose="020B0600070205080204" pitchFamily="34" charset="-128"/>
              </a:rPr>
              <a:t>e</a:t>
            </a:r>
            <a:r>
              <a:rPr lang="en-US" altLang="en-US" sz="1500" dirty="0">
                <a:ea typeface="ＭＳ Ｐゴシック" panose="020B0600070205080204" pitchFamily="34" charset="-128"/>
              </a:rPr>
              <a:t> &lt;&lt; 1 (Rambo, JCP 1995).</a:t>
            </a:r>
            <a:endParaRPr lang="en-US" sz="1500" dirty="0">
              <a:cs typeface="Arial"/>
            </a:endParaRPr>
          </a:p>
          <a:p>
            <a:pPr marL="631825" lvl="1" indent="-285750">
              <a:spcBef>
                <a:spcPts val="271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endParaRPr lang="en-US" altLang="en-US" sz="1333" dirty="0">
              <a:ea typeface="ＭＳ Ｐゴシック" panose="020B0600070205080204" pitchFamily="34" charset="-128"/>
            </a:endParaRPr>
          </a:p>
          <a:p>
            <a:pPr marL="344499" indent="-285750">
              <a:spcBef>
                <a:spcPts val="667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altLang="en-US" sz="1500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No unstable heating with implicit </a:t>
            </a:r>
            <a:r>
              <a:rPr lang="en-US" altLang="en-US" sz="1500" dirty="0" err="1">
                <a:solidFill>
                  <a:srgbClr val="FF0000"/>
                </a:solidFill>
                <a:ea typeface="ＭＳ Ｐゴシック" panose="020B0600070205080204" pitchFamily="34" charset="-128"/>
              </a:rPr>
              <a:t>momentum+energy</a:t>
            </a:r>
            <a:r>
              <a:rPr lang="en-US" altLang="en-US" sz="1500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 conserving algorithm.</a:t>
            </a:r>
            <a:endParaRPr lang="en-US" altLang="en-US" sz="1500" dirty="0">
              <a:solidFill>
                <a:srgbClr val="FF0000"/>
              </a:solidFill>
              <a:ea typeface="ＭＳ Ｐゴシック" panose="020B0600070205080204" pitchFamily="34" charset="-128"/>
              <a:cs typeface="Arial"/>
            </a:endParaRPr>
          </a:p>
        </p:txBody>
      </p:sp>
      <p:sp>
        <p:nvSpPr>
          <p:cNvPr id="17413" name="Rectangle 5">
            <a:extLst>
              <a:ext uri="{FF2B5EF4-FFF2-40B4-BE49-F238E27FC236}">
                <a16:creationId xmlns:a16="http://schemas.microsoft.com/office/drawing/2014/main" id="{42BE18E0-F990-4E9F-AE95-6CEAFA275B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10576" y="1173428"/>
            <a:ext cx="3235643" cy="255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75000" tIns="37500" rIns="75000" bIns="37500">
            <a:spAutoFit/>
          </a:bodyPr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1pPr>
            <a:lvl2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9pPr>
          </a:lstStyle>
          <a:p>
            <a:pPr algn="r">
              <a:spcBef>
                <a:spcPts val="115"/>
              </a:spcBef>
              <a:spcAft>
                <a:spcPts val="115"/>
              </a:spcAft>
            </a:pPr>
            <a:r>
              <a:rPr lang="en-US" altLang="en-US" sz="1167" dirty="0">
                <a:ea typeface="ＭＳ Ｐゴシック" panose="020B0600070205080204" pitchFamily="34" charset="-128"/>
              </a:rPr>
              <a:t>Nearest Grid Point, no smoothing, U</a:t>
            </a:r>
            <a:r>
              <a:rPr lang="en-US" altLang="en-US" sz="1167" baseline="-25000" dirty="0">
                <a:ea typeface="ＭＳ Ｐゴシック" panose="020B0600070205080204" pitchFamily="34" charset="-128"/>
              </a:rPr>
              <a:t>0</a:t>
            </a:r>
            <a:r>
              <a:rPr lang="en-US" altLang="en-US" sz="1167" dirty="0">
                <a:ea typeface="ＭＳ Ｐゴシック" panose="020B0600070205080204" pitchFamily="34" charset="-128"/>
              </a:rPr>
              <a:t>/C</a:t>
            </a:r>
            <a:r>
              <a:rPr lang="en-US" altLang="en-US" sz="1167" baseline="-25000" dirty="0">
                <a:ea typeface="ＭＳ Ｐゴシック" panose="020B0600070205080204" pitchFamily="34" charset="-128"/>
              </a:rPr>
              <a:t>s</a:t>
            </a:r>
            <a:r>
              <a:rPr lang="en-US" altLang="en-US" sz="1167" dirty="0">
                <a:ea typeface="ＭＳ Ｐゴシック" panose="020B0600070205080204" pitchFamily="34" charset="-128"/>
              </a:rPr>
              <a:t> = 0.1.</a:t>
            </a:r>
          </a:p>
        </p:txBody>
      </p:sp>
      <p:sp>
        <p:nvSpPr>
          <p:cNvPr id="17414" name="Rectangle 6">
            <a:extLst>
              <a:ext uri="{FF2B5EF4-FFF2-40B4-BE49-F238E27FC236}">
                <a16:creationId xmlns:a16="http://schemas.microsoft.com/office/drawing/2014/main" id="{76003C3D-D1FB-421D-9B65-140B462E05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80365" y="3394604"/>
            <a:ext cx="2349500" cy="2296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75000" tIns="37500" rIns="75000" bIns="37500">
            <a:spAutoFit/>
          </a:bodyPr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1pPr>
            <a:lvl2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9pPr>
          </a:lstStyle>
          <a:p>
            <a:pPr>
              <a:spcBef>
                <a:spcPts val="500"/>
              </a:spcBef>
              <a:spcAft>
                <a:spcPts val="500"/>
              </a:spcAft>
            </a:pPr>
            <a:r>
              <a:rPr lang="en-US" altLang="en-US" sz="1000">
                <a:solidFill>
                  <a:srgbClr val="FF0000"/>
                </a:solidFill>
                <a:ea typeface="ＭＳ Ｐゴシック" panose="020B0600070205080204" pitchFamily="34" charset="-128"/>
              </a:rPr>
              <a:t>Explicit one-pass method</a:t>
            </a:r>
          </a:p>
        </p:txBody>
      </p:sp>
      <p:sp>
        <p:nvSpPr>
          <p:cNvPr id="17415" name="Rectangle 7">
            <a:extLst>
              <a:ext uri="{FF2B5EF4-FFF2-40B4-BE49-F238E27FC236}">
                <a16:creationId xmlns:a16="http://schemas.microsoft.com/office/drawing/2014/main" id="{0AC50799-AD16-4A1E-B5DD-080FBDE6D0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03875" y="4406636"/>
            <a:ext cx="2413000" cy="2296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75000" tIns="37500" rIns="75000" bIns="37500">
            <a:spAutoFit/>
          </a:bodyPr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1pPr>
            <a:lvl2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9pPr>
          </a:lstStyle>
          <a:p>
            <a:pPr>
              <a:spcBef>
                <a:spcPts val="500"/>
              </a:spcBef>
              <a:spcAft>
                <a:spcPts val="500"/>
              </a:spcAft>
            </a:pPr>
            <a:r>
              <a:rPr lang="en-US" altLang="en-US" sz="1000">
                <a:solidFill>
                  <a:srgbClr val="0000FF"/>
                </a:solidFill>
                <a:ea typeface="ＭＳ Ｐゴシック" panose="020B0600070205080204" pitchFamily="34" charset="-128"/>
              </a:rPr>
              <a:t>Implicit momentum+energy conserving</a:t>
            </a:r>
          </a:p>
        </p:txBody>
      </p:sp>
      <p:sp>
        <p:nvSpPr>
          <p:cNvPr id="17416" name="Rectangle 8">
            <a:extLst>
              <a:ext uri="{FF2B5EF4-FFF2-40B4-BE49-F238E27FC236}">
                <a16:creationId xmlns:a16="http://schemas.microsoft.com/office/drawing/2014/main" id="{DF94F806-30D3-4B47-ABC4-0399BA1E07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80365" y="3603625"/>
            <a:ext cx="2349500" cy="2296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CC33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75000" tIns="37500" rIns="75000" bIns="37500">
            <a:spAutoFit/>
          </a:bodyPr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1pPr>
            <a:lvl2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9pPr>
          </a:lstStyle>
          <a:p>
            <a:pPr>
              <a:spcBef>
                <a:spcPts val="500"/>
              </a:spcBef>
              <a:spcAft>
                <a:spcPts val="500"/>
              </a:spcAft>
            </a:pPr>
            <a:r>
              <a:rPr lang="en-US" altLang="en-US" sz="1000">
                <a:solidFill>
                  <a:srgbClr val="669966"/>
                </a:solidFill>
                <a:ea typeface="ＭＳ Ｐゴシック" panose="020B0600070205080204" pitchFamily="34" charset="-128"/>
              </a:rPr>
              <a:t>Explicit predictor-corrector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CF95293-7E18-764C-989B-01E4E4F8CF70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1490928"/>
            <a:ext cx="3113122" cy="1451094"/>
          </a:xfrm>
          <a:prstGeom prst="rect">
            <a:avLst/>
          </a:prstGeom>
        </p:spPr>
      </p:pic>
      <p:sp>
        <p:nvSpPr>
          <p:cNvPr id="12" name="Date Placeholder 2">
            <a:extLst>
              <a:ext uri="{FF2B5EF4-FFF2-40B4-BE49-F238E27FC236}">
                <a16:creationId xmlns:a16="http://schemas.microsoft.com/office/drawing/2014/main" id="{76BEF2DE-3EF1-8B4E-9990-07899930A9B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004050" y="5409848"/>
            <a:ext cx="2133600" cy="305152"/>
          </a:xfrm>
        </p:spPr>
        <p:txBody>
          <a:bodyPr/>
          <a:lstStyle/>
          <a:p>
            <a:fld id="{3BB050BD-D5D4-004B-87E1-382D8D28594F}" type="datetime1">
              <a:rPr lang="en-US" smtClean="0"/>
              <a:t>10/7/19</a:t>
            </a:fld>
            <a:r>
              <a:rPr lang="en-US"/>
              <a:t>   |   </a:t>
            </a:r>
            <a:fld id="{5D01E7E5-6465-7A46-A26D-BAABC2D34D38}" type="slidenum">
              <a:rPr lang="en-US" smtClean="0"/>
              <a:t>29</a:t>
            </a:fld>
            <a:endParaRPr lang="en-US" dirty="0"/>
          </a:p>
        </p:txBody>
      </p:sp>
      <p:sp>
        <p:nvSpPr>
          <p:cNvPr id="13" name="Footer Placeholder 3">
            <a:extLst>
              <a:ext uri="{FF2B5EF4-FFF2-40B4-BE49-F238E27FC236}">
                <a16:creationId xmlns:a16="http://schemas.microsoft.com/office/drawing/2014/main" id="{4D9146D4-851E-F142-A0C2-9E7D6732D4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1" y="5409848"/>
            <a:ext cx="3310467" cy="305152"/>
          </a:xfrm>
        </p:spPr>
        <p:txBody>
          <a:bodyPr/>
          <a:lstStyle/>
          <a:p>
            <a:r>
              <a:rPr lang="en-US" dirty="0"/>
              <a:t>Los Alamos National Laboratory</a:t>
            </a:r>
          </a:p>
        </p:txBody>
      </p:sp>
    </p:spTree>
    <p:extLst>
      <p:ext uri="{BB962C8B-B14F-4D97-AF65-F5344CB8AC3E}">
        <p14:creationId xmlns:p14="http://schemas.microsoft.com/office/powerpoint/2010/main" val="264859748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43246896-A028-754B-85F4-91A00F3FDD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Motivation for a hybrid kinetic-ion fluid-electron model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79994" y="943030"/>
            <a:ext cx="8227111" cy="4328440"/>
          </a:xfrm>
        </p:spPr>
        <p:txBody>
          <a:bodyPr/>
          <a:lstStyle/>
          <a:p>
            <a:r>
              <a:rPr lang="en-US" dirty="0"/>
              <a:t>Electrons experience </a:t>
            </a:r>
            <a:r>
              <a:rPr lang="en-US" dirty="0">
                <a:solidFill>
                  <a:srgbClr val="FF0000"/>
                </a:solidFill>
              </a:rPr>
              <a:t>enhanced </a:t>
            </a:r>
            <a:r>
              <a:rPr lang="en-US" dirty="0" err="1">
                <a:solidFill>
                  <a:srgbClr val="FF0000"/>
                </a:solidFill>
              </a:rPr>
              <a:t>collisionality</a:t>
            </a:r>
            <a:r>
              <a:rPr lang="en-US" dirty="0"/>
              <a:t> vs ions owing to smaller mass (                  )</a:t>
            </a:r>
          </a:p>
          <a:p>
            <a:r>
              <a:rPr lang="en-US" dirty="0"/>
              <a:t>Many important phenomena are controlled critically by </a:t>
            </a:r>
            <a:r>
              <a:rPr lang="en-US" dirty="0">
                <a:solidFill>
                  <a:srgbClr val="FF0000"/>
                </a:solidFill>
              </a:rPr>
              <a:t>ion kinetic effects</a:t>
            </a:r>
            <a:r>
              <a:rPr lang="en-US" dirty="0"/>
              <a:t>  (ITG, reconnection, shocks), but not electron’s</a:t>
            </a:r>
          </a:p>
          <a:p>
            <a:pPr lvl="1"/>
            <a:r>
              <a:rPr lang="en-US" dirty="0"/>
              <a:t>Although some fidelity is lost on ion scales on some phenomena (Told, NJP 2016)</a:t>
            </a:r>
          </a:p>
          <a:p>
            <a:r>
              <a:rPr lang="en-US" dirty="0">
                <a:solidFill>
                  <a:srgbClr val="FF0000"/>
                </a:solidFill>
              </a:rPr>
              <a:t>Fully electromagnetic</a:t>
            </a:r>
            <a:r>
              <a:rPr lang="en-US" dirty="0"/>
              <a:t> model</a:t>
            </a:r>
          </a:p>
          <a:p>
            <a:r>
              <a:rPr lang="en-US" dirty="0"/>
              <a:t>Is a </a:t>
            </a:r>
            <a:r>
              <a:rPr lang="en-US" dirty="0">
                <a:solidFill>
                  <a:srgbClr val="FF0000"/>
                </a:solidFill>
              </a:rPr>
              <a:t>complementary model to </a:t>
            </a:r>
            <a:r>
              <a:rPr lang="en-US" dirty="0" err="1">
                <a:solidFill>
                  <a:srgbClr val="FF0000"/>
                </a:solidFill>
              </a:rPr>
              <a:t>gyrokinetics</a:t>
            </a:r>
            <a:r>
              <a:rPr lang="en-US" dirty="0"/>
              <a:t> for laboratory fusion plasmas, without asymptotic assumptions on the ion orbits</a:t>
            </a:r>
          </a:p>
          <a:p>
            <a:pPr lvl="1"/>
            <a:r>
              <a:rPr lang="en-US" dirty="0"/>
              <a:t>Multi-scale implicit techniques allow modeling of weakly growing instabilities with full orbit hybrid model (</a:t>
            </a:r>
            <a:r>
              <a:rPr lang="en-US" dirty="0" err="1"/>
              <a:t>Sturdevant</a:t>
            </a:r>
            <a:r>
              <a:rPr lang="en-US" dirty="0"/>
              <a:t> et al., </a:t>
            </a:r>
            <a:r>
              <a:rPr lang="en-US" dirty="0" err="1"/>
              <a:t>PoP</a:t>
            </a:r>
            <a:r>
              <a:rPr lang="en-US" dirty="0"/>
              <a:t> 2017)</a:t>
            </a:r>
          </a:p>
          <a:p>
            <a:pPr lvl="1"/>
            <a:r>
              <a:rPr lang="en-US" dirty="0"/>
              <a:t>AP full-orbit treatment possible (Ricketson, LC)</a:t>
            </a:r>
          </a:p>
          <a:p>
            <a:r>
              <a:rPr lang="en-US" dirty="0"/>
              <a:t>Can be used later as a </a:t>
            </a:r>
            <a:r>
              <a:rPr lang="en-US" dirty="0">
                <a:solidFill>
                  <a:srgbClr val="FF0000"/>
                </a:solidFill>
              </a:rPr>
              <a:t>core algorithm </a:t>
            </a:r>
            <a:r>
              <a:rPr lang="en-US" dirty="0"/>
              <a:t>to include electron physics and couple with other physical models.</a:t>
            </a:r>
          </a:p>
        </p:txBody>
      </p:sp>
      <p:pic>
        <p:nvPicPr>
          <p:cNvPr id="7" name="Picture 6" descr="av-rates-compare-DPP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1000" y="381000"/>
            <a:ext cx="3289300" cy="2171700"/>
          </a:xfrm>
          <a:prstGeom prst="rect">
            <a:avLst/>
          </a:prstGeom>
        </p:spPr>
      </p:pic>
      <p:pic>
        <p:nvPicPr>
          <p:cNvPr id="8" name="Content Placeholder 4" descr="3panel-contrib-lab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2" b="7095"/>
          <a:stretch/>
        </p:blipFill>
        <p:spPr>
          <a:xfrm>
            <a:off x="10223500" y="2667000"/>
            <a:ext cx="2540000" cy="25143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715000" y="6413500"/>
            <a:ext cx="30097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000" dirty="0"/>
              <a:t>Fig. 1. Average reconnection rates vs. system size for island coalescence.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969500" y="5905500"/>
            <a:ext cx="24765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000" dirty="0"/>
              <a:t>Fig. 2. Finite ion orbit effects give broader diffusion region supported by non-</a:t>
            </a:r>
            <a:r>
              <a:rPr lang="en-US" sz="1000" dirty="0" err="1"/>
              <a:t>gyrotropic</a:t>
            </a:r>
            <a:r>
              <a:rPr lang="en-US" sz="1000" dirty="0"/>
              <a:t> pressure tensor effects.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1493500" y="5207001"/>
            <a:ext cx="38343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y/di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94B7BC5-F7AD-C744-B6F8-C2A511F489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1841" y="1272961"/>
            <a:ext cx="1010013" cy="251108"/>
          </a:xfrm>
          <a:prstGeom prst="rect">
            <a:avLst/>
          </a:prstGeom>
        </p:spPr>
      </p:pic>
      <p:sp>
        <p:nvSpPr>
          <p:cNvPr id="15" name="Date Placeholder 2">
            <a:extLst>
              <a:ext uri="{FF2B5EF4-FFF2-40B4-BE49-F238E27FC236}">
                <a16:creationId xmlns:a16="http://schemas.microsoft.com/office/drawing/2014/main" id="{41B172FF-DA0A-0A42-9844-6125163AAFF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004050" y="5418557"/>
            <a:ext cx="2133600" cy="305152"/>
          </a:xfrm>
        </p:spPr>
        <p:txBody>
          <a:bodyPr/>
          <a:lstStyle/>
          <a:p>
            <a:fld id="{3BB050BD-D5D4-004B-87E1-382D8D28594F}" type="datetime1">
              <a:rPr lang="en-US" smtClean="0"/>
              <a:t>10/7/19</a:t>
            </a:fld>
            <a:r>
              <a:rPr lang="en-US"/>
              <a:t>   |   </a:t>
            </a:r>
            <a:fld id="{5D01E7E5-6465-7A46-A26D-BAABC2D34D38}" type="slidenum">
              <a:rPr lang="en-US" smtClean="0"/>
              <a:t>3</a:t>
            </a:fld>
            <a:endParaRPr lang="en-US" dirty="0"/>
          </a:p>
        </p:txBody>
      </p:sp>
      <p:sp>
        <p:nvSpPr>
          <p:cNvPr id="16" name="Footer Placeholder 3">
            <a:extLst>
              <a:ext uri="{FF2B5EF4-FFF2-40B4-BE49-F238E27FC236}">
                <a16:creationId xmlns:a16="http://schemas.microsoft.com/office/drawing/2014/main" id="{CCADFC80-34C9-AA4C-AFAC-0FF10CE74C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1" y="5418557"/>
            <a:ext cx="3310467" cy="305152"/>
          </a:xfrm>
        </p:spPr>
        <p:txBody>
          <a:bodyPr/>
          <a:lstStyle/>
          <a:p>
            <a:r>
              <a:rPr lang="en-US" dirty="0"/>
              <a:t>Los Alamos National Laboratory</a:t>
            </a:r>
          </a:p>
        </p:txBody>
      </p:sp>
    </p:spTree>
    <p:extLst>
      <p:ext uri="{BB962C8B-B14F-4D97-AF65-F5344CB8AC3E}">
        <p14:creationId xmlns:p14="http://schemas.microsoft.com/office/powerpoint/2010/main" val="356085585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26B180-6B0A-6647-84B9-F42257CC39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2000" dirty="0">
                <a:solidFill>
                  <a:schemeClr val="bg1"/>
                </a:solidFill>
                <a:latin typeface="Helvetica" pitchFamily="2" charset="0"/>
              </a:rPr>
              <a:t>Stochastic heating when FGI stable</a:t>
            </a:r>
            <a:endParaRPr lang="en-US" sz="2000" dirty="0">
              <a:solidFill>
                <a:schemeClr val="bg1"/>
              </a:solidFill>
              <a:latin typeface="Helvetica" pitchFamily="2" charset="0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55A9705-3B95-F149-8C5C-D4FE8F6255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457200" y="830957"/>
            <a:ext cx="8229600" cy="3227687"/>
          </a:xfrm>
        </p:spPr>
      </p:pic>
      <p:sp>
        <p:nvSpPr>
          <p:cNvPr id="6" name="Text Box 4">
            <a:extLst>
              <a:ext uri="{FF2B5EF4-FFF2-40B4-BE49-F238E27FC236}">
                <a16:creationId xmlns:a16="http://schemas.microsoft.com/office/drawing/2014/main" id="{C440AF50-02E9-EE41-BFA4-5851BE2587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7272" y="4004596"/>
            <a:ext cx="7302500" cy="10490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t"/>
          <a:lstStyle>
            <a:lvl1pPr marL="342900" indent="-341313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1pPr>
            <a:lvl2pPr marL="669925" indent="-32385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9pPr>
          </a:lstStyle>
          <a:p>
            <a:pPr indent="-284151">
              <a:spcBef>
                <a:spcPts val="750"/>
              </a:spcBef>
              <a:buClr>
                <a:srgbClr val="004080"/>
              </a:buClr>
              <a:buSzPct val="65000"/>
              <a:buFont typeface="Wingdings" panose="05000000000000000000" pitchFamily="2" charset="2"/>
              <a:buChar char=""/>
            </a:pPr>
            <a:r>
              <a:rPr lang="en-US" altLang="en-US" sz="1333" dirty="0">
                <a:latin typeface="Helvetica" pitchFamily="2" charset="0"/>
                <a:ea typeface="ＭＳ Ｐゴシック" panose="020B0600070205080204" pitchFamily="34" charset="-128"/>
              </a:rPr>
              <a:t>For quadratic spline with smoothing, explicit becomes FGI stable for </a:t>
            </a:r>
            <a:r>
              <a:rPr lang="en-US" altLang="en-US" sz="1333" dirty="0" err="1">
                <a:latin typeface="Helvetica" pitchFamily="2" charset="0"/>
                <a:ea typeface="ＭＳ Ｐゴシック" panose="020B0600070205080204" pitchFamily="34" charset="-128"/>
              </a:rPr>
              <a:t>Ti</a:t>
            </a:r>
            <a:r>
              <a:rPr lang="en-US" altLang="en-US" sz="1333" dirty="0">
                <a:latin typeface="Helvetica" pitchFamily="2" charset="0"/>
                <a:ea typeface="ＭＳ Ｐゴシック" panose="020B0600070205080204" pitchFamily="34" charset="-128"/>
              </a:rPr>
              <a:t>/</a:t>
            </a:r>
            <a:r>
              <a:rPr lang="en-US" altLang="en-US" sz="1333" dirty="0" err="1">
                <a:latin typeface="Helvetica" pitchFamily="2" charset="0"/>
                <a:ea typeface="ＭＳ Ｐゴシック" panose="020B0600070205080204" pitchFamily="34" charset="-128"/>
              </a:rPr>
              <a:t>Te</a:t>
            </a:r>
            <a:r>
              <a:rPr lang="en-US" altLang="en-US" sz="1333" dirty="0">
                <a:latin typeface="Helvetica" pitchFamily="2" charset="0"/>
                <a:ea typeface="ＭＳ Ｐゴシック" panose="020B0600070205080204" pitchFamily="34" charset="-128"/>
              </a:rPr>
              <a:t>=0.01.</a:t>
            </a:r>
          </a:p>
          <a:p>
            <a:pPr indent="-284151">
              <a:spcBef>
                <a:spcPts val="750"/>
              </a:spcBef>
              <a:buClr>
                <a:srgbClr val="004080"/>
              </a:buClr>
              <a:buSzPct val="65000"/>
              <a:buFont typeface="Wingdings" panose="05000000000000000000" pitchFamily="2" charset="2"/>
              <a:buChar char=""/>
            </a:pPr>
            <a:r>
              <a:rPr lang="en-US" altLang="en-US" sz="1333" dirty="0">
                <a:latin typeface="Helvetica" pitchFamily="2" charset="0"/>
                <a:ea typeface="ＭＳ Ｐゴシック" panose="020B0600070205080204" pitchFamily="34" charset="-128"/>
              </a:rPr>
              <a:t>However, </a:t>
            </a:r>
            <a:r>
              <a:rPr lang="en-US" altLang="en-US" sz="1333" dirty="0">
                <a:solidFill>
                  <a:srgbClr val="FF0000"/>
                </a:solidFill>
                <a:latin typeface="Helvetica" pitchFamily="2" charset="0"/>
                <a:ea typeface="ＭＳ Ｐゴシック" panose="020B0600070205080204" pitchFamily="34" charset="-128"/>
              </a:rPr>
              <a:t>significant stochastic heating for explicit </a:t>
            </a:r>
            <a:r>
              <a:rPr lang="en-US" altLang="en-US" sz="1333" dirty="0">
                <a:latin typeface="Helvetica" pitchFamily="2" charset="0"/>
                <a:ea typeface="ＭＳ Ｐゴシック" panose="020B0600070205080204" pitchFamily="34" charset="-128"/>
              </a:rPr>
              <a:t>(Rambo, JCP 97).</a:t>
            </a:r>
          </a:p>
          <a:p>
            <a:pPr indent="-284151">
              <a:spcBef>
                <a:spcPts val="750"/>
              </a:spcBef>
              <a:buClr>
                <a:srgbClr val="004080"/>
              </a:buClr>
              <a:buSzPct val="65000"/>
              <a:buFont typeface="Wingdings" panose="05000000000000000000" pitchFamily="2" charset="2"/>
              <a:buChar char=""/>
            </a:pPr>
            <a:r>
              <a:rPr lang="en-US" altLang="en-US" sz="1333" dirty="0">
                <a:solidFill>
                  <a:srgbClr val="0432FF"/>
                </a:solidFill>
                <a:latin typeface="Helvetica" pitchFamily="2" charset="0"/>
                <a:ea typeface="ＭＳ Ｐゴシック" panose="020B0600070205080204" pitchFamily="34" charset="-128"/>
              </a:rPr>
              <a:t>Implicit scheme gives large improvement.</a:t>
            </a:r>
          </a:p>
        </p:txBody>
      </p:sp>
      <p:sp>
        <p:nvSpPr>
          <p:cNvPr id="7" name="Text Box 4">
            <a:extLst>
              <a:ext uri="{FF2B5EF4-FFF2-40B4-BE49-F238E27FC236}">
                <a16:creationId xmlns:a16="http://schemas.microsoft.com/office/drawing/2014/main" id="{E83C1127-D039-3F4F-B10C-E3F09D2421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02917" y="5181865"/>
            <a:ext cx="1661583" cy="28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>
              <a:tabLst>
                <a:tab pos="457200" algn="l"/>
                <a:tab pos="914400" algn="l"/>
                <a:tab pos="1371600" algn="l"/>
                <a:tab pos="1828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1pPr>
            <a:lvl2pPr>
              <a:tabLst>
                <a:tab pos="457200" algn="l"/>
                <a:tab pos="914400" algn="l"/>
                <a:tab pos="1371600" algn="l"/>
                <a:tab pos="1828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9pPr>
          </a:lstStyle>
          <a:p>
            <a:pPr algn="r">
              <a:lnSpc>
                <a:spcPct val="100000"/>
              </a:lnSpc>
            </a:pPr>
            <a:r>
              <a:rPr lang="en-US" altLang="en-US" sz="667" i="1" dirty="0">
                <a:ea typeface="ＭＳ Ｐゴシック" panose="020B0600070205080204" pitchFamily="34" charset="-128"/>
              </a:rPr>
              <a:t>Slide </a:t>
            </a:r>
            <a:fld id="{CCFC3332-AC62-45F7-9364-0D8EF9CD0809}" type="slidenum">
              <a:rPr lang="en-US" altLang="en-US" sz="667" i="1">
                <a:ea typeface="ＭＳ Ｐゴシック" panose="020B0600070205080204" pitchFamily="34" charset="-128"/>
              </a:rPr>
              <a:pPr algn="r">
                <a:lnSpc>
                  <a:spcPct val="100000"/>
                </a:lnSpc>
              </a:pPr>
              <a:t>30</a:t>
            </a:fld>
            <a:endParaRPr lang="en-US" altLang="en-US" sz="667" i="1" dirty="0">
              <a:ea typeface="ＭＳ Ｐゴシック" panose="020B0600070205080204" pitchFamily="34" charset="-128"/>
            </a:endParaRPr>
          </a:p>
        </p:txBody>
      </p:sp>
      <p:sp>
        <p:nvSpPr>
          <p:cNvPr id="8" name="Date Placeholder 2">
            <a:extLst>
              <a:ext uri="{FF2B5EF4-FFF2-40B4-BE49-F238E27FC236}">
                <a16:creationId xmlns:a16="http://schemas.microsoft.com/office/drawing/2014/main" id="{78510E27-4502-EA42-B111-4F4BD2CAA3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004050" y="5409848"/>
            <a:ext cx="2133600" cy="305152"/>
          </a:xfrm>
        </p:spPr>
        <p:txBody>
          <a:bodyPr/>
          <a:lstStyle/>
          <a:p>
            <a:fld id="{3BB050BD-D5D4-004B-87E1-382D8D28594F}" type="datetime1">
              <a:rPr lang="en-US" smtClean="0"/>
              <a:t>10/7/19</a:t>
            </a:fld>
            <a:r>
              <a:rPr lang="en-US"/>
              <a:t>   |   </a:t>
            </a:r>
            <a:fld id="{5D01E7E5-6465-7A46-A26D-BAABC2D34D38}" type="slidenum">
              <a:rPr lang="en-US" smtClean="0"/>
              <a:t>30</a:t>
            </a:fld>
            <a:endParaRPr lang="en-US" dirty="0"/>
          </a:p>
        </p:txBody>
      </p:sp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6D6D2944-02B1-3441-9437-571ADC7687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1" y="5409848"/>
            <a:ext cx="3310467" cy="305152"/>
          </a:xfrm>
        </p:spPr>
        <p:txBody>
          <a:bodyPr/>
          <a:lstStyle/>
          <a:p>
            <a:r>
              <a:rPr lang="en-US" dirty="0"/>
              <a:t>Los Alamos National Laboratory</a:t>
            </a:r>
          </a:p>
        </p:txBody>
      </p:sp>
    </p:spTree>
    <p:extLst>
      <p:ext uri="{BB962C8B-B14F-4D97-AF65-F5344CB8AC3E}">
        <p14:creationId xmlns:p14="http://schemas.microsoft.com/office/powerpoint/2010/main" val="196088293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1">
            <a:extLst>
              <a:ext uri="{FF2B5EF4-FFF2-40B4-BE49-F238E27FC236}">
                <a16:creationId xmlns:a16="http://schemas.microsoft.com/office/drawing/2014/main" id="{57CBF556-7DD4-4627-ADF4-38D7DB33A3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000" y="1714500"/>
            <a:ext cx="7014153" cy="3238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8434" name="Rectangle 2">
            <a:extLst>
              <a:ext uri="{FF2B5EF4-FFF2-40B4-BE49-F238E27FC236}">
                <a16:creationId xmlns:a16="http://schemas.microsoft.com/office/drawing/2014/main" id="{11ECFA7A-28A3-4C4B-9AE6-C995AD4922B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pPr>
              <a:tabLst>
                <a:tab pos="380985" algn="l"/>
                <a:tab pos="761970" algn="l"/>
                <a:tab pos="1142954" algn="l"/>
                <a:tab pos="1523939" algn="l"/>
                <a:tab pos="1904924" algn="l"/>
                <a:tab pos="2285909" algn="l"/>
                <a:tab pos="2666893" algn="l"/>
                <a:tab pos="3047878" algn="l"/>
                <a:tab pos="3428863" algn="l"/>
                <a:tab pos="3809848" algn="l"/>
                <a:tab pos="4190832" algn="l"/>
                <a:tab pos="4571817" algn="l"/>
                <a:tab pos="4952802" algn="l"/>
                <a:tab pos="5333787" algn="l"/>
                <a:tab pos="5714771" algn="l"/>
                <a:tab pos="6095756" algn="l"/>
                <a:tab pos="6476741" algn="l"/>
                <a:tab pos="6857726" algn="l"/>
              </a:tabLst>
            </a:pPr>
            <a:r>
              <a:rPr lang="en-US" altLang="en-US" sz="2000" dirty="0">
                <a:solidFill>
                  <a:schemeClr val="bg1"/>
                </a:solidFill>
                <a:latin typeface="Helvetica" pitchFamily="2" charset="0"/>
              </a:rPr>
              <a:t>Verification: Landau Damped Ion Acoustic Wave</a:t>
            </a:r>
          </a:p>
        </p:txBody>
      </p:sp>
      <p:sp>
        <p:nvSpPr>
          <p:cNvPr id="18435" name="Text Box 3">
            <a:extLst>
              <a:ext uri="{FF2B5EF4-FFF2-40B4-BE49-F238E27FC236}">
                <a16:creationId xmlns:a16="http://schemas.microsoft.com/office/drawing/2014/main" id="{F43967FC-6B82-49BF-944D-70A0D63056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1066271"/>
            <a:ext cx="6858000" cy="6482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marL="342900" indent="-341313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1pPr>
            <a:lvl2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9pPr>
          </a:lstStyle>
          <a:p>
            <a:pPr>
              <a:spcBef>
                <a:spcPts val="750"/>
              </a:spcBef>
              <a:buClr>
                <a:srgbClr val="004080"/>
              </a:buClr>
              <a:buSzPct val="65000"/>
              <a:buFont typeface="Wingdings" panose="05000000000000000000" pitchFamily="2" charset="2"/>
              <a:buChar char=""/>
            </a:pPr>
            <a:r>
              <a:rPr lang="en-US" altLang="en-US" sz="1500" dirty="0">
                <a:latin typeface="Helvetica" pitchFamily="2" charset="0"/>
                <a:ea typeface="ＭＳ Ｐゴシック" panose="020B0600070205080204" pitchFamily="34" charset="-128"/>
              </a:rPr>
              <a:t>n = 1+0.01*sin(</a:t>
            </a:r>
            <a:r>
              <a:rPr lang="en-US" altLang="en-US" sz="1500" dirty="0" err="1">
                <a:latin typeface="Helvetica" pitchFamily="2" charset="0"/>
                <a:ea typeface="ＭＳ Ｐゴシック" panose="020B0600070205080204" pitchFamily="34" charset="-128"/>
              </a:rPr>
              <a:t>k</a:t>
            </a:r>
            <a:r>
              <a:rPr lang="en-US" altLang="en-US" sz="1500" baseline="-25000" dirty="0" err="1">
                <a:latin typeface="Helvetica" pitchFamily="2" charset="0"/>
                <a:ea typeface="ＭＳ Ｐゴシック" panose="020B0600070205080204" pitchFamily="34" charset="-128"/>
              </a:rPr>
              <a:t>x</a:t>
            </a:r>
            <a:r>
              <a:rPr lang="en-US" altLang="en-US" sz="1500" dirty="0">
                <a:latin typeface="Helvetica" pitchFamily="2" charset="0"/>
                <a:ea typeface="ＭＳ Ｐゴシック" panose="020B0600070205080204" pitchFamily="34" charset="-128"/>
              </a:rPr>
              <a:t> x), </a:t>
            </a:r>
            <a:r>
              <a:rPr lang="en-US" altLang="en-US" sz="1500" dirty="0" err="1">
                <a:latin typeface="Helvetica" pitchFamily="2" charset="0"/>
                <a:ea typeface="ＭＳ Ｐゴシック" panose="020B0600070205080204" pitchFamily="34" charset="-128"/>
              </a:rPr>
              <a:t>k</a:t>
            </a:r>
            <a:r>
              <a:rPr lang="en-US" altLang="en-US" sz="1500" baseline="-25000" dirty="0" err="1">
                <a:latin typeface="Helvetica" pitchFamily="2" charset="0"/>
                <a:ea typeface="ＭＳ Ｐゴシック" panose="020B0600070205080204" pitchFamily="34" charset="-128"/>
              </a:rPr>
              <a:t>x</a:t>
            </a:r>
            <a:r>
              <a:rPr lang="en-US" altLang="en-US" sz="1500" dirty="0" err="1">
                <a:latin typeface="Helvetica" pitchFamily="2" charset="0"/>
                <a:ea typeface="ＭＳ Ｐゴシック" panose="020B0600070205080204" pitchFamily="34" charset="-128"/>
              </a:rPr>
              <a:t>Δx</a:t>
            </a:r>
            <a:r>
              <a:rPr lang="en-US" altLang="en-US" sz="1500" dirty="0">
                <a:latin typeface="Helvetica" pitchFamily="2" charset="0"/>
                <a:ea typeface="ＭＳ Ｐゴシック" panose="020B0600070205080204" pitchFamily="34" charset="-128"/>
              </a:rPr>
              <a:t> = 0.065,  50000 particles/cell, quiet start.</a:t>
            </a:r>
          </a:p>
          <a:p>
            <a:pPr>
              <a:spcBef>
                <a:spcPts val="750"/>
              </a:spcBef>
              <a:buClr>
                <a:srgbClr val="004080"/>
              </a:buClr>
              <a:buSzPct val="65000"/>
              <a:buFont typeface="Wingdings" panose="05000000000000000000" pitchFamily="2" charset="2"/>
              <a:buChar char=""/>
            </a:pPr>
            <a:r>
              <a:rPr lang="en-US" altLang="en-US" sz="1500" dirty="0">
                <a:latin typeface="Helvetica" pitchFamily="2" charset="0"/>
                <a:ea typeface="ＭＳ Ｐゴシック" panose="020B0600070205080204" pitchFamily="34" charset="-128"/>
              </a:rPr>
              <a:t>Newton tolerance = 10</a:t>
            </a:r>
            <a:r>
              <a:rPr lang="en-US" altLang="en-US" sz="1500" baseline="30000" dirty="0">
                <a:latin typeface="Helvetica" pitchFamily="2" charset="0"/>
                <a:ea typeface="ＭＳ Ｐゴシック" panose="020B0600070205080204" pitchFamily="34" charset="-128"/>
              </a:rPr>
              <a:t>-13</a:t>
            </a:r>
            <a:r>
              <a:rPr lang="en-US" altLang="en-US" sz="1500" dirty="0">
                <a:latin typeface="Helvetica" pitchFamily="2" charset="0"/>
                <a:ea typeface="ＭＳ Ｐゴシック" panose="020B0600070205080204" pitchFamily="34" charset="-128"/>
              </a:rPr>
              <a:t>. </a:t>
            </a:r>
            <a:endParaRPr lang="en-US" altLang="en-US" sz="1500" b="1" dirty="0">
              <a:ea typeface="ＭＳ Ｐゴシック" panose="020B0600070205080204" pitchFamily="34" charset="-128"/>
            </a:endParaRPr>
          </a:p>
          <a:p>
            <a:pPr>
              <a:spcBef>
                <a:spcPts val="750"/>
              </a:spcBef>
            </a:pPr>
            <a:endParaRPr lang="en-US" altLang="en-US" sz="1500" b="1" dirty="0">
              <a:ea typeface="ＭＳ Ｐゴシック" panose="020B0600070205080204" pitchFamily="34" charset="-128"/>
            </a:endParaRPr>
          </a:p>
          <a:p>
            <a:pPr>
              <a:spcBef>
                <a:spcPts val="750"/>
              </a:spcBef>
            </a:pPr>
            <a:endParaRPr lang="en-US" altLang="en-US" sz="1500" b="1" dirty="0">
              <a:ea typeface="ＭＳ Ｐゴシック" panose="020B0600070205080204" pitchFamily="34" charset="-128"/>
            </a:endParaRPr>
          </a:p>
          <a:p>
            <a:pPr>
              <a:spcBef>
                <a:spcPts val="750"/>
              </a:spcBef>
            </a:pPr>
            <a:endParaRPr lang="en-US" altLang="en-US" sz="1500" b="1" dirty="0">
              <a:ea typeface="ＭＳ Ｐゴシック" panose="020B0600070205080204" pitchFamily="34" charset="-128"/>
            </a:endParaRPr>
          </a:p>
        </p:txBody>
      </p:sp>
      <p:sp>
        <p:nvSpPr>
          <p:cNvPr id="18436" name="Text Box 4">
            <a:extLst>
              <a:ext uri="{FF2B5EF4-FFF2-40B4-BE49-F238E27FC236}">
                <a16:creationId xmlns:a16="http://schemas.microsoft.com/office/drawing/2014/main" id="{9AE47094-347A-4F8F-81F6-849797F667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02917" y="5181865"/>
            <a:ext cx="1661583" cy="28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>
              <a:tabLst>
                <a:tab pos="457200" algn="l"/>
                <a:tab pos="914400" algn="l"/>
                <a:tab pos="1371600" algn="l"/>
                <a:tab pos="1828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1pPr>
            <a:lvl2pPr>
              <a:tabLst>
                <a:tab pos="457200" algn="l"/>
                <a:tab pos="914400" algn="l"/>
                <a:tab pos="1371600" algn="l"/>
                <a:tab pos="1828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9pPr>
          </a:lstStyle>
          <a:p>
            <a:pPr algn="r">
              <a:lnSpc>
                <a:spcPct val="100000"/>
              </a:lnSpc>
            </a:pPr>
            <a:r>
              <a:rPr lang="en-US" altLang="en-US" sz="667" i="1" dirty="0">
                <a:ea typeface="ＭＳ Ｐゴシック" panose="020B0600070205080204" pitchFamily="34" charset="-128"/>
              </a:rPr>
              <a:t>Slide </a:t>
            </a:r>
            <a:fld id="{CCFC3332-AC62-45F7-9364-0D8EF9CD0809}" type="slidenum">
              <a:rPr lang="en-US" altLang="en-US" sz="667" i="1">
                <a:ea typeface="ＭＳ Ｐゴシック" panose="020B0600070205080204" pitchFamily="34" charset="-128"/>
              </a:rPr>
              <a:pPr algn="r">
                <a:lnSpc>
                  <a:spcPct val="100000"/>
                </a:lnSpc>
              </a:pPr>
              <a:t>31</a:t>
            </a:fld>
            <a:endParaRPr lang="en-US" altLang="en-US" sz="667" i="1" dirty="0">
              <a:ea typeface="ＭＳ Ｐゴシック" panose="020B0600070205080204" pitchFamily="34" charset="-128"/>
            </a:endParaRPr>
          </a:p>
        </p:txBody>
      </p:sp>
      <p:sp>
        <p:nvSpPr>
          <p:cNvPr id="18438" name="Text Box 6">
            <a:extLst>
              <a:ext uri="{FF2B5EF4-FFF2-40B4-BE49-F238E27FC236}">
                <a16:creationId xmlns:a16="http://schemas.microsoft.com/office/drawing/2014/main" id="{EE5D97E7-CCFD-48CE-A1C3-E6115F76D9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81962" y="1654970"/>
            <a:ext cx="519907" cy="2883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75000" tIns="50835" rIns="75000" bIns="37500"/>
          <a:lstStyle>
            <a:lvl1pPr>
              <a:tabLst>
                <a:tab pos="457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1pPr>
            <a:lvl2pPr>
              <a:tabLst>
                <a:tab pos="457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2pPr>
            <a:lvl3pPr>
              <a:tabLst>
                <a:tab pos="457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3pPr>
            <a:lvl4pPr>
              <a:tabLst>
                <a:tab pos="457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4pPr>
            <a:lvl5pPr>
              <a:tabLst>
                <a:tab pos="457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9pPr>
          </a:lstStyle>
          <a:p>
            <a:r>
              <a:rPr lang="en-US" altLang="en-US" sz="1333">
                <a:latin typeface="Helvetica" pitchFamily="2" charset="0"/>
              </a:rPr>
              <a:t>10</a:t>
            </a:r>
            <a:r>
              <a:rPr lang="en-US" altLang="en-US" sz="1333" baseline="33000">
                <a:latin typeface="Helvetica" pitchFamily="2" charset="0"/>
              </a:rPr>
              <a:t>-15</a:t>
            </a:r>
          </a:p>
        </p:txBody>
      </p:sp>
      <p:sp>
        <p:nvSpPr>
          <p:cNvPr id="18439" name="Line 7">
            <a:extLst>
              <a:ext uri="{FF2B5EF4-FFF2-40B4-BE49-F238E27FC236}">
                <a16:creationId xmlns:a16="http://schemas.microsoft.com/office/drawing/2014/main" id="{1D865E0E-E946-4C8F-8C7E-AAE5746B8CB7}"/>
              </a:ext>
            </a:extLst>
          </p:cNvPr>
          <p:cNvSpPr>
            <a:spLocks noChangeShapeType="1"/>
          </p:cNvSpPr>
          <p:nvPr/>
        </p:nvSpPr>
        <p:spPr bwMode="auto">
          <a:xfrm>
            <a:off x="7529827" y="1805782"/>
            <a:ext cx="152135" cy="1323"/>
          </a:xfrm>
          <a:prstGeom prst="line">
            <a:avLst/>
          </a:prstGeom>
          <a:noFill/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333">
              <a:latin typeface="Helvetica" pitchFamily="2" charset="0"/>
            </a:endParaRPr>
          </a:p>
        </p:txBody>
      </p:sp>
      <p:sp>
        <p:nvSpPr>
          <p:cNvPr id="18440" name="Text Box 8">
            <a:extLst>
              <a:ext uri="{FF2B5EF4-FFF2-40B4-BE49-F238E27FC236}">
                <a16:creationId xmlns:a16="http://schemas.microsoft.com/office/drawing/2014/main" id="{2827D1C1-48CE-4A3A-AB05-2AEE728B2A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38968" y="4000500"/>
            <a:ext cx="720989" cy="2883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75000" tIns="50835" rIns="75000" bIns="37500"/>
          <a:lstStyle>
            <a:lvl1pPr>
              <a:tabLst>
                <a:tab pos="457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1pPr>
            <a:lvl2pPr>
              <a:tabLst>
                <a:tab pos="457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2pPr>
            <a:lvl3pPr>
              <a:tabLst>
                <a:tab pos="457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3pPr>
            <a:lvl4pPr>
              <a:tabLst>
                <a:tab pos="457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4pPr>
            <a:lvl5pPr>
              <a:tabLst>
                <a:tab pos="457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9pPr>
          </a:lstStyle>
          <a:p>
            <a:r>
              <a:rPr lang="en-US" altLang="en-US" sz="1333" dirty="0">
                <a:latin typeface="Helvetica" pitchFamily="2" charset="0"/>
              </a:rPr>
              <a:t>2x10</a:t>
            </a:r>
            <a:r>
              <a:rPr lang="en-US" altLang="en-US" sz="1333" baseline="33000" dirty="0">
                <a:latin typeface="Helvetica" pitchFamily="2" charset="0"/>
              </a:rPr>
              <a:t>-14</a:t>
            </a:r>
          </a:p>
        </p:txBody>
      </p:sp>
      <p:sp>
        <p:nvSpPr>
          <p:cNvPr id="18441" name="Line 9">
            <a:extLst>
              <a:ext uri="{FF2B5EF4-FFF2-40B4-BE49-F238E27FC236}">
                <a16:creationId xmlns:a16="http://schemas.microsoft.com/office/drawing/2014/main" id="{7433B17C-D91F-46A3-B6B4-9119568D9D1A}"/>
              </a:ext>
            </a:extLst>
          </p:cNvPr>
          <p:cNvSpPr>
            <a:spLocks noChangeShapeType="1"/>
          </p:cNvSpPr>
          <p:nvPr/>
        </p:nvSpPr>
        <p:spPr bwMode="auto">
          <a:xfrm>
            <a:off x="7560915" y="4146021"/>
            <a:ext cx="152136" cy="1323"/>
          </a:xfrm>
          <a:prstGeom prst="line">
            <a:avLst/>
          </a:prstGeom>
          <a:noFill/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500"/>
          </a:p>
        </p:txBody>
      </p:sp>
      <p:sp>
        <p:nvSpPr>
          <p:cNvPr id="11" name="Date Placeholder 2">
            <a:extLst>
              <a:ext uri="{FF2B5EF4-FFF2-40B4-BE49-F238E27FC236}">
                <a16:creationId xmlns:a16="http://schemas.microsoft.com/office/drawing/2014/main" id="{3EBF06B0-D051-CD4F-A277-BCE51FD4C01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004050" y="5409848"/>
            <a:ext cx="2133600" cy="305152"/>
          </a:xfrm>
        </p:spPr>
        <p:txBody>
          <a:bodyPr/>
          <a:lstStyle/>
          <a:p>
            <a:fld id="{3BB050BD-D5D4-004B-87E1-382D8D28594F}" type="datetime1">
              <a:rPr lang="en-US" smtClean="0"/>
              <a:t>10/7/19</a:t>
            </a:fld>
            <a:r>
              <a:rPr lang="en-US"/>
              <a:t>   |   </a:t>
            </a:r>
            <a:fld id="{5D01E7E5-6465-7A46-A26D-BAABC2D34D38}" type="slidenum">
              <a:rPr lang="en-US" smtClean="0"/>
              <a:t>31</a:t>
            </a:fld>
            <a:endParaRPr lang="en-US" dirty="0"/>
          </a:p>
        </p:txBody>
      </p:sp>
      <p:sp>
        <p:nvSpPr>
          <p:cNvPr id="12" name="Footer Placeholder 3">
            <a:extLst>
              <a:ext uri="{FF2B5EF4-FFF2-40B4-BE49-F238E27FC236}">
                <a16:creationId xmlns:a16="http://schemas.microsoft.com/office/drawing/2014/main" id="{C4DC9659-C80C-D247-90DB-D1C86F056C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1" y="5409848"/>
            <a:ext cx="3310467" cy="305152"/>
          </a:xfrm>
        </p:spPr>
        <p:txBody>
          <a:bodyPr/>
          <a:lstStyle/>
          <a:p>
            <a:r>
              <a:rPr lang="en-US" dirty="0"/>
              <a:t>Los Alamos National Laboratory</a:t>
            </a:r>
          </a:p>
        </p:txBody>
      </p:sp>
    </p:spTree>
    <p:extLst>
      <p:ext uri="{BB962C8B-B14F-4D97-AF65-F5344CB8AC3E}">
        <p14:creationId xmlns:p14="http://schemas.microsoft.com/office/powerpoint/2010/main" val="371976080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1">
            <a:extLst>
              <a:ext uri="{FF2B5EF4-FFF2-40B4-BE49-F238E27FC236}">
                <a16:creationId xmlns:a16="http://schemas.microsoft.com/office/drawing/2014/main" id="{451E0E2B-6A23-4E45-9043-D5D8145A21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9896" y="2201334"/>
            <a:ext cx="4118240" cy="30890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9458" name="Rectangle 2">
            <a:extLst>
              <a:ext uri="{FF2B5EF4-FFF2-40B4-BE49-F238E27FC236}">
                <a16:creationId xmlns:a16="http://schemas.microsoft.com/office/drawing/2014/main" id="{217EE7B8-B3C4-45F4-8FBA-6B87389F212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pPr>
              <a:tabLst>
                <a:tab pos="380985" algn="l"/>
                <a:tab pos="761970" algn="l"/>
                <a:tab pos="1142954" algn="l"/>
                <a:tab pos="1523939" algn="l"/>
                <a:tab pos="1904924" algn="l"/>
                <a:tab pos="2285909" algn="l"/>
                <a:tab pos="2666893" algn="l"/>
                <a:tab pos="3047878" algn="l"/>
                <a:tab pos="3428863" algn="l"/>
                <a:tab pos="3809848" algn="l"/>
                <a:tab pos="4190832" algn="l"/>
                <a:tab pos="4571817" algn="l"/>
                <a:tab pos="4952802" algn="l"/>
                <a:tab pos="5333787" algn="l"/>
                <a:tab pos="5714771" algn="l"/>
                <a:tab pos="6095756" algn="l"/>
                <a:tab pos="6476741" algn="l"/>
                <a:tab pos="6857726" algn="l"/>
              </a:tabLst>
            </a:pPr>
            <a:r>
              <a:rPr lang="en-US" altLang="en-US" sz="2000" dirty="0">
                <a:solidFill>
                  <a:schemeClr val="bg1"/>
                </a:solidFill>
                <a:latin typeface="Helvetica" pitchFamily="2" charset="0"/>
              </a:rPr>
              <a:t>Verification: Proton Cyclotron Anisotropy Instability</a:t>
            </a:r>
          </a:p>
        </p:txBody>
      </p:sp>
      <p:sp>
        <p:nvSpPr>
          <p:cNvPr id="19459" name="Text Box 3">
            <a:extLst>
              <a:ext uri="{FF2B5EF4-FFF2-40B4-BE49-F238E27FC236}">
                <a16:creationId xmlns:a16="http://schemas.microsoft.com/office/drawing/2014/main" id="{54913576-8829-4636-A06A-071CC6C492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6500" y="1079500"/>
            <a:ext cx="6953250" cy="3587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t"/>
          <a:lstStyle>
            <a:lvl1pPr marL="342900" indent="-341313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1pPr>
            <a:lvl2pPr marL="669925" indent="-32385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9pPr>
          </a:lstStyle>
          <a:p>
            <a:pPr indent="-284151">
              <a:spcBef>
                <a:spcPts val="792"/>
              </a:spcBef>
              <a:buClr>
                <a:srgbClr val="004080"/>
              </a:buClr>
              <a:buSzPct val="65000"/>
              <a:buFont typeface="Wingdings" panose="05000000000000000000" pitchFamily="2" charset="2"/>
              <a:buChar char=""/>
            </a:pPr>
            <a:r>
              <a:rPr lang="en-US" altLang="en-US" sz="1583" b="1" dirty="0">
                <a:latin typeface="Helvetica" pitchFamily="2" charset="0"/>
                <a:ea typeface="ＭＳ Ｐゴシック" panose="020B0600070205080204" pitchFamily="34" charset="-128"/>
              </a:rPr>
              <a:t>Electromagnetic &amp; multi-ion verification test:</a:t>
            </a:r>
            <a:endParaRPr lang="en-US" sz="1500" dirty="0">
              <a:latin typeface="Helvetica" pitchFamily="2" charset="0"/>
            </a:endParaRPr>
          </a:p>
          <a:p>
            <a:pPr lvl="1">
              <a:spcBef>
                <a:spcPts val="282"/>
              </a:spcBef>
              <a:buClr>
                <a:srgbClr val="800000"/>
              </a:buClr>
              <a:buFont typeface="Times New Roman" panose="02020603050405020304" pitchFamily="18" charset="0"/>
              <a:buChar char="•"/>
            </a:pPr>
            <a:r>
              <a:rPr lang="en-US" altLang="en-US" sz="1417" dirty="0">
                <a:latin typeface="Helvetica" pitchFamily="2" charset="0"/>
                <a:ea typeface="ＭＳ Ｐゴシック" panose="020B0600070205080204" pitchFamily="34" charset="-128"/>
              </a:rPr>
              <a:t>1D-3V electromagnetic instability driven by p</a:t>
            </a:r>
            <a:r>
              <a:rPr lang="en-US" altLang="en-US" sz="1417" baseline="-25000" dirty="0">
                <a:latin typeface="Helvetica" pitchFamily="2" charset="0"/>
                <a:ea typeface="ＭＳ Ｐゴシック" panose="020B0600070205080204" pitchFamily="34" charset="-128"/>
              </a:rPr>
              <a:t>i⟂</a:t>
            </a:r>
            <a:r>
              <a:rPr lang="en-US" altLang="en-US" sz="1417" dirty="0">
                <a:latin typeface="Helvetica" pitchFamily="2" charset="0"/>
                <a:ea typeface="ＭＳ Ｐゴシック" panose="020B0600070205080204" pitchFamily="34" charset="-128"/>
              </a:rPr>
              <a:t>/p</a:t>
            </a:r>
            <a:r>
              <a:rPr lang="en-US" altLang="en-US" sz="1417" baseline="-25000" dirty="0">
                <a:latin typeface="Helvetica" pitchFamily="2" charset="0"/>
                <a:ea typeface="ＭＳ Ｐゴシック" panose="020B0600070205080204" pitchFamily="34" charset="-128"/>
              </a:rPr>
              <a:t>i//</a:t>
            </a:r>
            <a:r>
              <a:rPr lang="en-US" altLang="en-US" sz="1417" dirty="0">
                <a:latin typeface="Helvetica" pitchFamily="2" charset="0"/>
                <a:ea typeface="ＭＳ Ｐゴシック" panose="020B0600070205080204" pitchFamily="34" charset="-128"/>
              </a:rPr>
              <a:t> &gt; 1.</a:t>
            </a:r>
            <a:endParaRPr lang="en-US" altLang="en-US" sz="1417" dirty="0">
              <a:latin typeface="Helvetica" pitchFamily="2" charset="0"/>
              <a:ea typeface="ＭＳ Ｐゴシック" panose="020B0600070205080204" pitchFamily="34" charset="-128"/>
              <a:cs typeface="Arial"/>
            </a:endParaRPr>
          </a:p>
          <a:p>
            <a:pPr lvl="1">
              <a:spcBef>
                <a:spcPts val="282"/>
              </a:spcBef>
              <a:buClr>
                <a:srgbClr val="800000"/>
              </a:buClr>
              <a:buFont typeface="Times New Roman" panose="02020603050405020304" pitchFamily="18" charset="0"/>
              <a:buChar char="•"/>
            </a:pPr>
            <a:r>
              <a:rPr lang="en-US" altLang="en-US" sz="1417" dirty="0">
                <a:latin typeface="Helvetica" pitchFamily="2" charset="0"/>
                <a:ea typeface="ＭＳ Ｐゴシック" panose="020B0600070205080204" pitchFamily="34" charset="-128"/>
              </a:rPr>
              <a:t>Maximum growth at </a:t>
            </a:r>
            <a:r>
              <a:rPr lang="en-US" altLang="en-US" sz="1417" b="1" dirty="0" err="1">
                <a:latin typeface="Helvetica" pitchFamily="2" charset="0"/>
                <a:ea typeface="ＭＳ Ｐゴシック" panose="020B0600070205080204" pitchFamily="34" charset="-128"/>
              </a:rPr>
              <a:t>k</a:t>
            </a:r>
            <a:r>
              <a:rPr lang="en-US" altLang="en-US" sz="1417" dirty="0" err="1">
                <a:latin typeface="Helvetica" pitchFamily="2" charset="0"/>
                <a:ea typeface="ＭＳ Ｐゴシック" panose="020B0600070205080204" pitchFamily="34" charset="-128"/>
              </a:rPr>
              <a:t>x</a:t>
            </a:r>
            <a:r>
              <a:rPr lang="en-US" altLang="en-US" sz="1417" b="1" dirty="0" err="1">
                <a:latin typeface="Helvetica" pitchFamily="2" charset="0"/>
                <a:ea typeface="ＭＳ Ｐゴシック" panose="020B0600070205080204" pitchFamily="34" charset="-128"/>
              </a:rPr>
              <a:t>B</a:t>
            </a:r>
            <a:r>
              <a:rPr lang="en-US" altLang="en-US" sz="1417" dirty="0">
                <a:latin typeface="Helvetica" pitchFamily="2" charset="0"/>
                <a:ea typeface="ＭＳ Ｐゴシック" panose="020B0600070205080204" pitchFamily="34" charset="-128"/>
              </a:rPr>
              <a:t>=</a:t>
            </a:r>
            <a:r>
              <a:rPr lang="en-US" altLang="en-US" sz="1417" b="1" dirty="0">
                <a:latin typeface="Helvetica" pitchFamily="2" charset="0"/>
                <a:ea typeface="ＭＳ Ｐゴシック" panose="020B0600070205080204" pitchFamily="34" charset="-128"/>
              </a:rPr>
              <a:t>0</a:t>
            </a:r>
            <a:r>
              <a:rPr lang="en-US" altLang="en-US" sz="1417" dirty="0">
                <a:latin typeface="Helvetica" pitchFamily="2" charset="0"/>
                <a:ea typeface="ＭＳ Ｐゴシック" panose="020B0600070205080204" pitchFamily="34" charset="-128"/>
              </a:rPr>
              <a:t>, finite real frequency.</a:t>
            </a:r>
            <a:endParaRPr lang="en-US" altLang="en-US" sz="1417" dirty="0">
              <a:latin typeface="Helvetica" pitchFamily="2" charset="0"/>
              <a:ea typeface="ＭＳ Ｐゴシック" panose="020B0600070205080204" pitchFamily="34" charset="-128"/>
              <a:cs typeface="Arial"/>
            </a:endParaRPr>
          </a:p>
          <a:p>
            <a:pPr lvl="1">
              <a:spcBef>
                <a:spcPts val="282"/>
              </a:spcBef>
              <a:buClr>
                <a:srgbClr val="800000"/>
              </a:buClr>
              <a:buFont typeface="Times New Roman" panose="02020603050405020304" pitchFamily="18" charset="0"/>
              <a:buChar char="•"/>
            </a:pPr>
            <a:r>
              <a:rPr lang="en-US" altLang="en-US" sz="1417" dirty="0" err="1">
                <a:latin typeface="Helvetica" pitchFamily="2" charset="0"/>
                <a:ea typeface="ＭＳ Ｐゴシック" panose="020B0600070205080204" pitchFamily="34" charset="-128"/>
              </a:rPr>
              <a:t>k</a:t>
            </a:r>
            <a:r>
              <a:rPr lang="en-US" altLang="en-US" sz="1417" baseline="-25000" dirty="0" err="1">
                <a:latin typeface="Helvetica" pitchFamily="2" charset="0"/>
                <a:ea typeface="ＭＳ Ｐゴシック" panose="020B0600070205080204" pitchFamily="34" charset="-128"/>
              </a:rPr>
              <a:t>x</a:t>
            </a:r>
            <a:r>
              <a:rPr lang="en-US" altLang="en-US" sz="1417" dirty="0" err="1">
                <a:latin typeface="Helvetica" pitchFamily="2" charset="0"/>
                <a:ea typeface="ＭＳ Ｐゴシック" panose="020B0600070205080204" pitchFamily="34" charset="-128"/>
              </a:rPr>
              <a:t>Δx</a:t>
            </a:r>
            <a:r>
              <a:rPr lang="en-US" altLang="en-US" sz="1417" dirty="0">
                <a:latin typeface="Helvetica" pitchFamily="2" charset="0"/>
                <a:ea typeface="ＭＳ Ｐゴシック" panose="020B0600070205080204" pitchFamily="34" charset="-128"/>
              </a:rPr>
              <a:t> = 0.065,  50000 particles/cell, 2x binomial smooth, quiet start.</a:t>
            </a:r>
          </a:p>
          <a:p>
            <a:pPr indent="-284151">
              <a:spcBef>
                <a:spcPts val="833"/>
              </a:spcBef>
            </a:pPr>
            <a:endParaRPr lang="en-US" altLang="en-US" sz="1667" b="1" dirty="0">
              <a:latin typeface="Helvetica" pitchFamily="2" charset="0"/>
              <a:ea typeface="ＭＳ Ｐゴシック" panose="020B0600070205080204" pitchFamily="34" charset="-128"/>
              <a:cs typeface="Arial"/>
            </a:endParaRPr>
          </a:p>
          <a:p>
            <a:pPr indent="-284151">
              <a:spcBef>
                <a:spcPts val="833"/>
              </a:spcBef>
            </a:pPr>
            <a:endParaRPr lang="en-US" altLang="en-US" sz="1667" b="1" dirty="0">
              <a:ea typeface="ＭＳ Ｐゴシック" panose="020B0600070205080204" pitchFamily="34" charset="-128"/>
              <a:cs typeface="Arial"/>
            </a:endParaRPr>
          </a:p>
        </p:txBody>
      </p:sp>
      <p:sp>
        <p:nvSpPr>
          <p:cNvPr id="19460" name="Text Box 4">
            <a:extLst>
              <a:ext uri="{FF2B5EF4-FFF2-40B4-BE49-F238E27FC236}">
                <a16:creationId xmlns:a16="http://schemas.microsoft.com/office/drawing/2014/main" id="{C1DD1ACC-8FAF-49B0-A5B5-81512C1F0D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13500" y="5181865"/>
            <a:ext cx="1661583" cy="28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>
              <a:tabLst>
                <a:tab pos="457200" algn="l"/>
                <a:tab pos="914400" algn="l"/>
                <a:tab pos="1371600" algn="l"/>
                <a:tab pos="1828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1pPr>
            <a:lvl2pPr>
              <a:tabLst>
                <a:tab pos="457200" algn="l"/>
                <a:tab pos="914400" algn="l"/>
                <a:tab pos="1371600" algn="l"/>
                <a:tab pos="1828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9pPr>
          </a:lstStyle>
          <a:p>
            <a:pPr algn="r">
              <a:lnSpc>
                <a:spcPct val="100000"/>
              </a:lnSpc>
            </a:pPr>
            <a:r>
              <a:rPr lang="en-US" altLang="en-US" sz="667" i="1">
                <a:ea typeface="ＭＳ Ｐゴシック" panose="020B0600070205080204" pitchFamily="34" charset="-128"/>
              </a:rPr>
              <a:t>Slide </a:t>
            </a:r>
            <a:fld id="{C87A0C60-C691-4904-A96C-C982F30D13ED}" type="slidenum">
              <a:rPr lang="en-US" altLang="en-US" sz="667" i="1">
                <a:ea typeface="ＭＳ Ｐゴシック" panose="020B0600070205080204" pitchFamily="34" charset="-128"/>
              </a:rPr>
              <a:pPr algn="r">
                <a:lnSpc>
                  <a:spcPct val="100000"/>
                </a:lnSpc>
              </a:pPr>
              <a:t>32</a:t>
            </a:fld>
            <a:endParaRPr lang="en-US" altLang="en-US" sz="667" i="1">
              <a:ea typeface="ＭＳ Ｐゴシック" panose="020B0600070205080204" pitchFamily="34" charset="-128"/>
            </a:endParaRPr>
          </a:p>
        </p:txBody>
      </p:sp>
      <p:sp>
        <p:nvSpPr>
          <p:cNvPr id="19461" name="Rectangle 5">
            <a:extLst>
              <a:ext uri="{FF2B5EF4-FFF2-40B4-BE49-F238E27FC236}">
                <a16:creationId xmlns:a16="http://schemas.microsoft.com/office/drawing/2014/main" id="{C503139E-EA2B-4CCA-B50E-2E293D5358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66671" y="4545698"/>
            <a:ext cx="3278924" cy="2423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75000" tIns="37500" rIns="75000" bIns="37500">
            <a:spAutoFit/>
          </a:bodyPr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1pPr>
            <a:lvl2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9pPr>
          </a:lstStyle>
          <a:p>
            <a:pPr>
              <a:spcBef>
                <a:spcPts val="750"/>
              </a:spcBef>
              <a:spcAft>
                <a:spcPts val="750"/>
              </a:spcAft>
            </a:pPr>
            <a:r>
              <a:rPr lang="en-US" altLang="en-US" sz="1083">
                <a:ea typeface="ＭＳ Ｐゴシック" panose="020B0600070205080204" pitchFamily="34" charset="-128"/>
              </a:rPr>
              <a:t>p</a:t>
            </a:r>
            <a:r>
              <a:rPr lang="en-US" altLang="en-US" sz="1083" baseline="-25000">
                <a:ea typeface="ＭＳ Ｐゴシック" panose="020B0600070205080204" pitchFamily="34" charset="-128"/>
              </a:rPr>
              <a:t>α⟂</a:t>
            </a:r>
            <a:r>
              <a:rPr lang="en-US" altLang="en-US" sz="1083">
                <a:ea typeface="ＭＳ Ｐゴシック" panose="020B0600070205080204" pitchFamily="34" charset="-128"/>
              </a:rPr>
              <a:t>/p</a:t>
            </a:r>
            <a:r>
              <a:rPr lang="en-US" altLang="en-US" sz="1083" baseline="-25000">
                <a:ea typeface="ＭＳ Ｐゴシック" panose="020B0600070205080204" pitchFamily="34" charset="-128"/>
              </a:rPr>
              <a:t>α//</a:t>
            </a:r>
            <a:r>
              <a:rPr lang="en-US" altLang="en-US" sz="1083">
                <a:ea typeface="ＭＳ Ｐゴシック" panose="020B0600070205080204" pitchFamily="34" charset="-128"/>
              </a:rPr>
              <a:t> = p</a:t>
            </a:r>
            <a:r>
              <a:rPr lang="en-US" altLang="en-US" sz="1083" baseline="-25000">
                <a:ea typeface="ＭＳ Ｐゴシック" panose="020B0600070205080204" pitchFamily="34" charset="-128"/>
              </a:rPr>
              <a:t>p⟂</a:t>
            </a:r>
            <a:r>
              <a:rPr lang="en-US" altLang="en-US" sz="1083">
                <a:ea typeface="ＭＳ Ｐゴシック" panose="020B0600070205080204" pitchFamily="34" charset="-128"/>
              </a:rPr>
              <a:t>/p</a:t>
            </a:r>
            <a:r>
              <a:rPr lang="en-US" altLang="en-US" sz="1083" baseline="-25000">
                <a:ea typeface="ＭＳ Ｐゴシック" panose="020B0600070205080204" pitchFamily="34" charset="-128"/>
              </a:rPr>
              <a:t>p//</a:t>
            </a:r>
            <a:r>
              <a:rPr lang="en-US" altLang="en-US" sz="1083">
                <a:ea typeface="ＭＳ Ｐゴシック" panose="020B0600070205080204" pitchFamily="34" charset="-128"/>
              </a:rPr>
              <a:t> = 3, β</a:t>
            </a:r>
            <a:r>
              <a:rPr lang="en-US" altLang="en-US" sz="1083" baseline="-25000">
                <a:ea typeface="ＭＳ Ｐゴシック" panose="020B0600070205080204" pitchFamily="34" charset="-128"/>
              </a:rPr>
              <a:t>p// </a:t>
            </a:r>
            <a:r>
              <a:rPr lang="en-US" altLang="en-US" sz="1083">
                <a:ea typeface="ＭＳ Ｐゴシック" panose="020B0600070205080204" pitchFamily="34" charset="-128"/>
              </a:rPr>
              <a:t>= 1, T</a:t>
            </a:r>
            <a:r>
              <a:rPr lang="en-US" altLang="en-US" sz="1083" baseline="-25000">
                <a:ea typeface="ＭＳ Ｐゴシック" panose="020B0600070205080204" pitchFamily="34" charset="-128"/>
              </a:rPr>
              <a:t>α//</a:t>
            </a:r>
            <a:r>
              <a:rPr lang="en-US" altLang="en-US" sz="1083">
                <a:ea typeface="ＭＳ Ｐゴシック" panose="020B0600070205080204" pitchFamily="34" charset="-128"/>
              </a:rPr>
              <a:t>/T</a:t>
            </a:r>
            <a:r>
              <a:rPr lang="en-US" altLang="en-US" sz="1083" baseline="-25000">
                <a:ea typeface="ＭＳ Ｐゴシック" panose="020B0600070205080204" pitchFamily="34" charset="-128"/>
              </a:rPr>
              <a:t>p//</a:t>
            </a:r>
            <a:r>
              <a:rPr lang="en-US" altLang="en-US" sz="1083">
                <a:ea typeface="ＭＳ Ｐゴシック" panose="020B0600070205080204" pitchFamily="34" charset="-128"/>
              </a:rPr>
              <a:t> = 2, k</a:t>
            </a:r>
            <a:r>
              <a:rPr lang="en-US" altLang="en-US" sz="1083" baseline="-25000">
                <a:ea typeface="ＭＳ Ｐゴシック" panose="020B0600070205080204" pitchFamily="34" charset="-128"/>
              </a:rPr>
              <a:t>//</a:t>
            </a:r>
            <a:r>
              <a:rPr lang="en-US" altLang="en-US" sz="1083">
                <a:ea typeface="ＭＳ Ｐゴシック" panose="020B0600070205080204" pitchFamily="34" charset="-128"/>
              </a:rPr>
              <a:t>d</a:t>
            </a:r>
            <a:r>
              <a:rPr lang="en-US" altLang="en-US" sz="1083" baseline="-25000">
                <a:ea typeface="ＭＳ Ｐゴシック" panose="020B0600070205080204" pitchFamily="34" charset="-128"/>
              </a:rPr>
              <a:t>p</a:t>
            </a:r>
            <a:r>
              <a:rPr lang="en-US" altLang="en-US" sz="1083">
                <a:ea typeface="ＭＳ Ｐゴシック" panose="020B0600070205080204" pitchFamily="34" charset="-128"/>
              </a:rPr>
              <a:t> = 0.6</a:t>
            </a:r>
          </a:p>
        </p:txBody>
      </p:sp>
      <p:sp>
        <p:nvSpPr>
          <p:cNvPr id="19462" name="Text Box 6">
            <a:extLst>
              <a:ext uri="{FF2B5EF4-FFF2-40B4-BE49-F238E27FC236}">
                <a16:creationId xmlns:a16="http://schemas.microsoft.com/office/drawing/2014/main" id="{2A4C3233-2956-4757-9B4C-AE99DB1732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62866" y="3587750"/>
            <a:ext cx="3188229" cy="7077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75000" tIns="49353" rIns="75000" bIns="37500"/>
          <a:lstStyle>
            <a:lvl1pPr>
              <a:tabLst>
                <a:tab pos="669925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1pPr>
            <a:lvl2pPr marL="669925" indent="-323850">
              <a:tabLst>
                <a:tab pos="669925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2pPr>
            <a:lvl3pPr>
              <a:tabLst>
                <a:tab pos="669925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3pPr>
            <a:lvl4pPr>
              <a:tabLst>
                <a:tab pos="669925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4pPr>
            <a:lvl5pPr>
              <a:tabLst>
                <a:tab pos="669925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9925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9925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9925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9925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9pPr>
          </a:lstStyle>
          <a:p>
            <a:pPr lvl="1" algn="just">
              <a:spcBef>
                <a:spcPts val="271"/>
              </a:spcBef>
              <a:buClr>
                <a:srgbClr val="800000"/>
              </a:buClr>
              <a:buFont typeface="Times New Roman" panose="02020603050405020304" pitchFamily="18" charset="0"/>
              <a:buChar char="•"/>
            </a:pPr>
            <a:r>
              <a:rPr lang="en-US" altLang="en-US" sz="1333" dirty="0">
                <a:latin typeface="Helvetica" pitchFamily="2" charset="0"/>
                <a:ea typeface="ＭＳ Ｐゴシック" panose="020B0600070205080204" pitchFamily="34" charset="-128"/>
              </a:rPr>
              <a:t>Newton tolerance = 10</a:t>
            </a:r>
            <a:r>
              <a:rPr lang="en-US" altLang="en-US" sz="1333" baseline="30000" dirty="0">
                <a:latin typeface="Helvetica" pitchFamily="2" charset="0"/>
                <a:ea typeface="ＭＳ Ｐゴシック" panose="020B0600070205080204" pitchFamily="34" charset="-128"/>
              </a:rPr>
              <a:t>-12</a:t>
            </a:r>
            <a:r>
              <a:rPr lang="en-US" altLang="en-US" sz="1333" dirty="0">
                <a:latin typeface="Helvetica" pitchFamily="2" charset="0"/>
                <a:ea typeface="ＭＳ Ｐゴシック" panose="020B0600070205080204" pitchFamily="34" charset="-128"/>
              </a:rPr>
              <a:t>.</a:t>
            </a:r>
          </a:p>
          <a:p>
            <a:pPr lvl="1" algn="just">
              <a:spcBef>
                <a:spcPts val="271"/>
              </a:spcBef>
              <a:buClr>
                <a:srgbClr val="800000"/>
              </a:buClr>
              <a:buFont typeface="Times New Roman" panose="02020603050405020304" pitchFamily="18" charset="0"/>
              <a:buChar char="•"/>
            </a:pPr>
            <a:r>
              <a:rPr lang="en-US" altLang="en-US" sz="1333" dirty="0">
                <a:latin typeface="Helvetica" pitchFamily="2" charset="0"/>
                <a:ea typeface="ＭＳ Ｐゴシック" panose="020B0600070205080204" pitchFamily="34" charset="-128"/>
              </a:rPr>
              <a:t>Momentum errors ~10</a:t>
            </a:r>
            <a:r>
              <a:rPr lang="en-US" altLang="en-US" sz="1333" baseline="30000" dirty="0">
                <a:latin typeface="Helvetica" pitchFamily="2" charset="0"/>
                <a:ea typeface="ＭＳ Ｐゴシック" panose="020B0600070205080204" pitchFamily="34" charset="-128"/>
              </a:rPr>
              <a:t>-14</a:t>
            </a:r>
            <a:r>
              <a:rPr lang="en-US" altLang="en-US" sz="1333" dirty="0">
                <a:latin typeface="Helvetica" pitchFamily="2" charset="0"/>
                <a:ea typeface="ＭＳ Ｐゴシック" panose="020B0600070205080204" pitchFamily="34" charset="-128"/>
              </a:rPr>
              <a:t>.</a:t>
            </a:r>
          </a:p>
          <a:p>
            <a:pPr lvl="1" algn="just">
              <a:spcBef>
                <a:spcPts val="271"/>
              </a:spcBef>
              <a:buClr>
                <a:srgbClr val="800000"/>
              </a:buClr>
              <a:buFont typeface="Times New Roman" panose="02020603050405020304" pitchFamily="18" charset="0"/>
              <a:buChar char="•"/>
            </a:pPr>
            <a:r>
              <a:rPr lang="en-US" altLang="en-US" sz="1333" dirty="0">
                <a:latin typeface="Helvetica" pitchFamily="2" charset="0"/>
                <a:ea typeface="ＭＳ Ｐゴシック" panose="020B0600070205080204" pitchFamily="34" charset="-128"/>
              </a:rPr>
              <a:t>Energy errors ~10</a:t>
            </a:r>
            <a:r>
              <a:rPr lang="en-US" altLang="en-US" sz="1333" baseline="30000" dirty="0">
                <a:latin typeface="Helvetica" pitchFamily="2" charset="0"/>
                <a:ea typeface="ＭＳ Ｐゴシック" panose="020B0600070205080204" pitchFamily="34" charset="-128"/>
              </a:rPr>
              <a:t>-12</a:t>
            </a:r>
            <a:r>
              <a:rPr lang="en-US" altLang="en-US" sz="1333" dirty="0">
                <a:latin typeface="Helvetica" pitchFamily="2" charset="0"/>
                <a:ea typeface="ＭＳ Ｐゴシック" panose="020B0600070205080204" pitchFamily="34" charset="-128"/>
              </a:rPr>
              <a:t>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09E4799-7892-43D4-83D0-CCF7E9028752}"/>
              </a:ext>
            </a:extLst>
          </p:cNvPr>
          <p:cNvSpPr txBox="1"/>
          <p:nvPr/>
        </p:nvSpPr>
        <p:spPr>
          <a:xfrm>
            <a:off x="3706091" y="4231546"/>
            <a:ext cx="2286000" cy="307777"/>
          </a:xfrm>
          <a:prstGeom prst="rect">
            <a:avLst/>
          </a:prstGeom>
        </p:spPr>
        <p:txBody>
          <a:bodyPr rot="0" spcFirstLastPara="0" vertOverflow="overflow" horzOverflow="overflow" vert="horz" wrap="square" lIns="76200" tIns="38100" rIns="76200" bIns="381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500" dirty="0">
                <a:solidFill>
                  <a:srgbClr val="00B050"/>
                </a:solidFill>
                <a:cs typeface="Arial"/>
              </a:rPr>
              <a:t>Pure hydrogen plasma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ADED472-3F67-4698-BEE9-DF66F4191C95}"/>
              </a:ext>
            </a:extLst>
          </p:cNvPr>
          <p:cNvSpPr txBox="1"/>
          <p:nvPr/>
        </p:nvSpPr>
        <p:spPr>
          <a:xfrm>
            <a:off x="3404184" y="4476971"/>
            <a:ext cx="2286000" cy="307777"/>
          </a:xfrm>
          <a:prstGeom prst="rect">
            <a:avLst/>
          </a:prstGeom>
        </p:spPr>
        <p:txBody>
          <a:bodyPr rot="0" spcFirstLastPara="0" vertOverflow="overflow" horzOverflow="overflow" vert="horz" wrap="square" lIns="76200" tIns="38100" rIns="76200" bIns="381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500" dirty="0">
                <a:solidFill>
                  <a:srgbClr val="2D2DB9"/>
                </a:solidFill>
              </a:rPr>
              <a:t>20</a:t>
            </a:r>
            <a:r>
              <a:rPr lang="en-US" sz="1500" dirty="0">
                <a:solidFill>
                  <a:srgbClr val="2D2DB9"/>
                </a:solidFill>
                <a:cs typeface="Arial"/>
              </a:rPr>
              <a:t>% </a:t>
            </a:r>
            <a:r>
              <a:rPr lang="en-US" sz="1500" dirty="0">
                <a:solidFill>
                  <a:srgbClr val="2D2DB9"/>
                </a:solidFill>
                <a:latin typeface="Arial"/>
                <a:ea typeface="ＭＳ Ｐゴシック"/>
                <a:cs typeface="Arial"/>
              </a:rPr>
              <a:t>α-particles</a:t>
            </a:r>
            <a:endParaRPr lang="en-US" sz="1500">
              <a:solidFill>
                <a:srgbClr val="2D2DB9"/>
              </a:solidFill>
              <a:latin typeface="Arial"/>
              <a:cs typeface="Arial"/>
            </a:endParaRPr>
          </a:p>
        </p:txBody>
      </p:sp>
      <p:sp>
        <p:nvSpPr>
          <p:cNvPr id="11" name="Date Placeholder 2">
            <a:extLst>
              <a:ext uri="{FF2B5EF4-FFF2-40B4-BE49-F238E27FC236}">
                <a16:creationId xmlns:a16="http://schemas.microsoft.com/office/drawing/2014/main" id="{BA21D3E3-4028-B745-8665-DFC33BB5F3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004050" y="5409848"/>
            <a:ext cx="2133600" cy="305152"/>
          </a:xfrm>
        </p:spPr>
        <p:txBody>
          <a:bodyPr/>
          <a:lstStyle/>
          <a:p>
            <a:fld id="{3BB050BD-D5D4-004B-87E1-382D8D28594F}" type="datetime1">
              <a:rPr lang="en-US" smtClean="0"/>
              <a:t>10/7/19</a:t>
            </a:fld>
            <a:r>
              <a:rPr lang="en-US"/>
              <a:t>   |   </a:t>
            </a:r>
            <a:fld id="{5D01E7E5-6465-7A46-A26D-BAABC2D34D38}" type="slidenum">
              <a:rPr lang="en-US" smtClean="0"/>
              <a:t>32</a:t>
            </a:fld>
            <a:endParaRPr lang="en-US" dirty="0"/>
          </a:p>
        </p:txBody>
      </p:sp>
      <p:sp>
        <p:nvSpPr>
          <p:cNvPr id="12" name="Footer Placeholder 3">
            <a:extLst>
              <a:ext uri="{FF2B5EF4-FFF2-40B4-BE49-F238E27FC236}">
                <a16:creationId xmlns:a16="http://schemas.microsoft.com/office/drawing/2014/main" id="{21B13C58-0860-FE4A-B6DC-3512E2EAA3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1" y="5409848"/>
            <a:ext cx="3310467" cy="305152"/>
          </a:xfrm>
        </p:spPr>
        <p:txBody>
          <a:bodyPr/>
          <a:lstStyle/>
          <a:p>
            <a:r>
              <a:rPr lang="en-US" dirty="0"/>
              <a:t>Los Alamos National Laboratory</a:t>
            </a:r>
          </a:p>
        </p:txBody>
      </p:sp>
    </p:spTree>
    <p:extLst>
      <p:ext uri="{BB962C8B-B14F-4D97-AF65-F5344CB8AC3E}">
        <p14:creationId xmlns:p14="http://schemas.microsoft.com/office/powerpoint/2010/main" val="116548858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1">
            <a:extLst>
              <a:ext uri="{FF2B5EF4-FFF2-40B4-BE49-F238E27FC236}">
                <a16:creationId xmlns:a16="http://schemas.microsoft.com/office/drawing/2014/main" id="{919F93F6-CB2B-48CE-A592-4F70DD4E4F8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pPr>
              <a:tabLst>
                <a:tab pos="380985" algn="l"/>
                <a:tab pos="761970" algn="l"/>
                <a:tab pos="1142954" algn="l"/>
                <a:tab pos="1523939" algn="l"/>
                <a:tab pos="1904924" algn="l"/>
                <a:tab pos="2285909" algn="l"/>
                <a:tab pos="2666893" algn="l"/>
                <a:tab pos="3047878" algn="l"/>
                <a:tab pos="3428863" algn="l"/>
                <a:tab pos="3809848" algn="l"/>
                <a:tab pos="4190832" algn="l"/>
                <a:tab pos="4571817" algn="l"/>
                <a:tab pos="4952802" algn="l"/>
                <a:tab pos="5333787" algn="l"/>
                <a:tab pos="5714771" algn="l"/>
                <a:tab pos="6095756" algn="l"/>
                <a:tab pos="6476741" algn="l"/>
                <a:tab pos="6857726" algn="l"/>
              </a:tabLst>
            </a:pPr>
            <a:r>
              <a:rPr lang="en-US" altLang="en-US" sz="2000" dirty="0">
                <a:solidFill>
                  <a:schemeClr val="bg1"/>
                </a:solidFill>
                <a:latin typeface="Helvetica" pitchFamily="2" charset="0"/>
              </a:rPr>
              <a:t>Non-linear reconnection – GEM challenge</a:t>
            </a:r>
          </a:p>
        </p:txBody>
      </p:sp>
      <p:sp>
        <p:nvSpPr>
          <p:cNvPr id="20482" name="Text Box 2">
            <a:extLst>
              <a:ext uri="{FF2B5EF4-FFF2-40B4-BE49-F238E27FC236}">
                <a16:creationId xmlns:a16="http://schemas.microsoft.com/office/drawing/2014/main" id="{D4D43DCE-DA02-4B33-A348-3A5FD56779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13500" y="5181865"/>
            <a:ext cx="1661583" cy="28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>
              <a:tabLst>
                <a:tab pos="457200" algn="l"/>
                <a:tab pos="914400" algn="l"/>
                <a:tab pos="1371600" algn="l"/>
                <a:tab pos="1828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1pPr>
            <a:lvl2pPr>
              <a:tabLst>
                <a:tab pos="457200" algn="l"/>
                <a:tab pos="914400" algn="l"/>
                <a:tab pos="1371600" algn="l"/>
                <a:tab pos="1828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9pPr>
          </a:lstStyle>
          <a:p>
            <a:pPr algn="r">
              <a:lnSpc>
                <a:spcPct val="100000"/>
              </a:lnSpc>
            </a:pPr>
            <a:r>
              <a:rPr lang="en-US" altLang="en-US" sz="667" i="1">
                <a:ea typeface="ＭＳ Ｐゴシック" panose="020B0600070205080204" pitchFamily="34" charset="-128"/>
              </a:rPr>
              <a:t>Slide </a:t>
            </a:r>
            <a:fld id="{CA0352CF-37C1-40C7-9612-752737473221}" type="slidenum">
              <a:rPr lang="en-US" altLang="en-US" sz="667" i="1">
                <a:ea typeface="ＭＳ Ｐゴシック" panose="020B0600070205080204" pitchFamily="34" charset="-128"/>
              </a:rPr>
              <a:pPr algn="r">
                <a:lnSpc>
                  <a:spcPct val="100000"/>
                </a:lnSpc>
              </a:pPr>
              <a:t>33</a:t>
            </a:fld>
            <a:endParaRPr lang="en-US" altLang="en-US" sz="667" i="1">
              <a:ea typeface="ＭＳ Ｐゴシック" panose="020B0600070205080204" pitchFamily="34" charset="-128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DCF5E98-C736-0140-B170-31A7B418B2A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9" t="2822" r="40834"/>
          <a:stretch/>
        </p:blipFill>
        <p:spPr>
          <a:xfrm>
            <a:off x="5143500" y="1016000"/>
            <a:ext cx="3111500" cy="4341628"/>
          </a:xfrm>
          <a:prstGeom prst="rect">
            <a:avLst/>
          </a:prstGeom>
        </p:spPr>
      </p:pic>
      <p:sp>
        <p:nvSpPr>
          <p:cNvPr id="20484" name="Text Box 4">
            <a:extLst>
              <a:ext uri="{FF2B5EF4-FFF2-40B4-BE49-F238E27FC236}">
                <a16:creationId xmlns:a16="http://schemas.microsoft.com/office/drawing/2014/main" id="{FD5024A2-5300-46BF-A19B-1289CA6C32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9508" y="1117865"/>
            <a:ext cx="4400492" cy="37716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marL="342900" indent="-341313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1pPr>
            <a:lvl2pPr marL="669925" indent="-32385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9pPr>
          </a:lstStyle>
          <a:p>
            <a:pPr algn="just">
              <a:spcBef>
                <a:spcPts val="167"/>
              </a:spcBef>
            </a:pPr>
            <a:endParaRPr lang="en-US" altLang="en-US" sz="333" b="1" dirty="0">
              <a:ea typeface="ＭＳ Ｐゴシック" panose="020B0600070205080204" pitchFamily="34" charset="-128"/>
            </a:endParaRPr>
          </a:p>
          <a:p>
            <a:pPr algn="just">
              <a:spcBef>
                <a:spcPts val="75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altLang="en-US" sz="1600" b="1" dirty="0">
                <a:ea typeface="ＭＳ Ｐゴシック" panose="020B0600070205080204" pitchFamily="34" charset="-128"/>
                <a:cs typeface="Arial" panose="020B0604020202020204" pitchFamily="34" charset="0"/>
              </a:rPr>
              <a:t>Include electron viscosity to set dissipation scale.</a:t>
            </a:r>
          </a:p>
          <a:p>
            <a:pPr algn="just">
              <a:spcBef>
                <a:spcPts val="75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endParaRPr lang="en-US" altLang="en-US" sz="1600" b="1" dirty="0"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 algn="just">
              <a:spcBef>
                <a:spcPts val="167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endParaRPr lang="en-US" altLang="en-US" sz="400" b="1" dirty="0"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 algn="just">
              <a:spcBef>
                <a:spcPts val="75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altLang="en-US" sz="1600" b="1" dirty="0">
                <a:ea typeface="ＭＳ Ｐゴシック" panose="020B0600070205080204" pitchFamily="34" charset="-128"/>
                <a:cs typeface="Arial" panose="020B0604020202020204" pitchFamily="34" charset="0"/>
              </a:rPr>
              <a:t>Reconnection rate = 0.25 (</a:t>
            </a:r>
            <a:r>
              <a:rPr lang="en-US" altLang="en-US" sz="1600" b="1" dirty="0" err="1">
                <a:ea typeface="ＭＳ Ｐゴシック" panose="020B0600070205080204" pitchFamily="34" charset="-128"/>
                <a:cs typeface="Arial" panose="020B0604020202020204" pitchFamily="34" charset="0"/>
              </a:rPr>
              <a:t>Birn</a:t>
            </a:r>
            <a:r>
              <a:rPr lang="en-US" altLang="en-US" sz="1600" b="1" dirty="0">
                <a:ea typeface="ＭＳ Ｐゴシック" panose="020B0600070205080204" pitchFamily="34" charset="-128"/>
                <a:cs typeface="Arial" panose="020B0604020202020204" pitchFamily="34" charset="0"/>
              </a:rPr>
              <a:t>, 2001).</a:t>
            </a:r>
          </a:p>
          <a:p>
            <a:pPr lvl="1" algn="just">
              <a:spcBef>
                <a:spcPts val="271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altLang="en-US" sz="1400" b="1" dirty="0">
                <a:ea typeface="ＭＳ Ｐゴシック" panose="020B0600070205080204" pitchFamily="34" charset="-128"/>
                <a:cs typeface="Arial" panose="020B0604020202020204" pitchFamily="34" charset="0"/>
              </a:rPr>
              <a:t>Newton relative tolerance = 10</a:t>
            </a:r>
            <a:r>
              <a:rPr lang="en-US" altLang="en-US" sz="1400" b="1" baseline="30000" dirty="0">
                <a:ea typeface="ＭＳ Ｐゴシック" panose="020B0600070205080204" pitchFamily="34" charset="-128"/>
                <a:cs typeface="Arial" panose="020B0604020202020204" pitchFamily="34" charset="0"/>
              </a:rPr>
              <a:t>-10</a:t>
            </a:r>
            <a:r>
              <a:rPr lang="en-US" altLang="en-US" sz="1400" b="1" dirty="0">
                <a:ea typeface="ＭＳ Ｐゴシック" panose="020B0600070205080204" pitchFamily="34" charset="-128"/>
                <a:cs typeface="Arial" panose="020B0604020202020204" pitchFamily="34" charset="0"/>
              </a:rPr>
              <a:t>.</a:t>
            </a:r>
          </a:p>
          <a:p>
            <a:pPr lvl="1" algn="just">
              <a:spcBef>
                <a:spcPts val="271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altLang="en-US" sz="1400" b="1" dirty="0">
                <a:ea typeface="ＭＳ Ｐゴシック" panose="020B0600070205080204" pitchFamily="34" charset="-128"/>
                <a:cs typeface="Arial" panose="020B0604020202020204" pitchFamily="34" charset="0"/>
              </a:rPr>
              <a:t>Momentum errors ~10</a:t>
            </a:r>
            <a:r>
              <a:rPr lang="en-US" altLang="en-US" sz="1400" b="1" baseline="30000" dirty="0">
                <a:ea typeface="ＭＳ Ｐゴシック" panose="020B0600070205080204" pitchFamily="34" charset="-128"/>
                <a:cs typeface="Arial" panose="020B0604020202020204" pitchFamily="34" charset="0"/>
              </a:rPr>
              <a:t>-11</a:t>
            </a:r>
            <a:r>
              <a:rPr lang="en-US" altLang="en-US" sz="1400" b="1" dirty="0">
                <a:ea typeface="ＭＳ Ｐゴシック" panose="020B0600070205080204" pitchFamily="34" charset="-128"/>
                <a:cs typeface="Arial" panose="020B0604020202020204" pitchFamily="34" charset="0"/>
              </a:rPr>
              <a:t>.</a:t>
            </a:r>
          </a:p>
          <a:p>
            <a:pPr lvl="1" algn="just">
              <a:spcBef>
                <a:spcPts val="271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altLang="en-US" sz="1400" b="1" dirty="0">
                <a:ea typeface="ＭＳ Ｐゴシック" panose="020B0600070205080204" pitchFamily="34" charset="-128"/>
                <a:cs typeface="Arial" panose="020B0604020202020204" pitchFamily="34" charset="0"/>
              </a:rPr>
              <a:t>Energy errors ~10</a:t>
            </a:r>
            <a:r>
              <a:rPr lang="en-US" altLang="en-US" sz="1400" b="1" baseline="30000" dirty="0">
                <a:ea typeface="ＭＳ Ｐゴシック" panose="020B0600070205080204" pitchFamily="34" charset="-128"/>
                <a:cs typeface="Arial" panose="020B0604020202020204" pitchFamily="34" charset="0"/>
              </a:rPr>
              <a:t>-10</a:t>
            </a:r>
            <a:r>
              <a:rPr lang="en-US" altLang="en-US" sz="1400" b="1" dirty="0">
                <a:ea typeface="ＭＳ Ｐゴシック" panose="020B0600070205080204" pitchFamily="34" charset="-128"/>
                <a:cs typeface="Arial" panose="020B0604020202020204" pitchFamily="34" charset="0"/>
              </a:rPr>
              <a:t>.</a:t>
            </a:r>
          </a:p>
          <a:p>
            <a:pPr lvl="1" algn="just">
              <a:spcBef>
                <a:spcPts val="271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endParaRPr lang="en-US" altLang="en-US" sz="1400" b="1" dirty="0"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 algn="just">
              <a:spcBef>
                <a:spcPts val="75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altLang="en-US" sz="1600" b="1" dirty="0">
                <a:ea typeface="ＭＳ Ｐゴシック" panose="020B0600070205080204" pitchFamily="34" charset="-128"/>
                <a:cs typeface="Arial" panose="020B0604020202020204" pitchFamily="34" charset="0"/>
              </a:rPr>
              <a:t>Large number of iterations (12 non-linear &amp; 200 linear iterations) – </a:t>
            </a:r>
            <a:r>
              <a:rPr lang="en-US" altLang="en-US" sz="1600" b="1" dirty="0">
                <a:solidFill>
                  <a:srgbClr val="FF0000"/>
                </a:solidFill>
                <a:ea typeface="ＭＳ Ｐゴシック" panose="020B0600070205080204" pitchFamily="34" charset="-128"/>
                <a:cs typeface="Arial" panose="020B0604020202020204" pitchFamily="34" charset="0"/>
              </a:rPr>
              <a:t>need to implement preconditioner.</a:t>
            </a:r>
          </a:p>
          <a:p>
            <a:pPr algn="just">
              <a:spcBef>
                <a:spcPts val="75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endParaRPr lang="en-US" altLang="en-US" sz="1500" b="1" u="sng" dirty="0">
              <a:latin typeface="Helvetica" pitchFamily="2" charset="0"/>
              <a:ea typeface="ＭＳ Ｐゴシック" panose="020B0600070205080204" pitchFamily="34" charset="-128"/>
            </a:endParaRPr>
          </a:p>
          <a:p>
            <a:pPr algn="just">
              <a:spcBef>
                <a:spcPts val="750"/>
              </a:spcBef>
              <a:buClr>
                <a:srgbClr val="004080"/>
              </a:buClr>
              <a:buSzPct val="65000"/>
              <a:buFont typeface="Wingdings" panose="05000000000000000000" pitchFamily="2" charset="2"/>
              <a:buChar char=""/>
            </a:pPr>
            <a:endParaRPr lang="en-US" altLang="en-US" sz="1500" dirty="0">
              <a:latin typeface="Helvetica" pitchFamily="2" charset="0"/>
              <a:ea typeface="ＭＳ Ｐゴシック" panose="020B0600070205080204" pitchFamily="34" charset="-128"/>
            </a:endParaRPr>
          </a:p>
        </p:txBody>
      </p:sp>
      <p:sp>
        <p:nvSpPr>
          <p:cNvPr id="20485" name="Rectangle 5">
            <a:extLst>
              <a:ext uri="{FF2B5EF4-FFF2-40B4-BE49-F238E27FC236}">
                <a16:creationId xmlns:a16="http://schemas.microsoft.com/office/drawing/2014/main" id="{8AFFC3B2-A601-410E-954C-E537552ED7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96480" y="813593"/>
            <a:ext cx="2062244" cy="3322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75000" tIns="37500" rIns="75000" bIns="37500">
            <a:spAutoFit/>
          </a:bodyPr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1pPr>
            <a:lvl2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9pPr>
          </a:lstStyle>
          <a:p>
            <a:pPr>
              <a:spcBef>
                <a:spcPts val="833"/>
              </a:spcBef>
              <a:spcAft>
                <a:spcPts val="833"/>
              </a:spcAft>
            </a:pPr>
            <a:r>
              <a:rPr lang="en-US" altLang="en-US" sz="1667" dirty="0">
                <a:ea typeface="ＭＳ Ｐゴシック" panose="020B0600070205080204" pitchFamily="34" charset="-128"/>
              </a:rPr>
              <a:t>Current density/Flux</a:t>
            </a:r>
          </a:p>
        </p:txBody>
      </p:sp>
      <p:sp>
        <p:nvSpPr>
          <p:cNvPr id="8" name="Date Placeholder 2">
            <a:extLst>
              <a:ext uri="{FF2B5EF4-FFF2-40B4-BE49-F238E27FC236}">
                <a16:creationId xmlns:a16="http://schemas.microsoft.com/office/drawing/2014/main" id="{4848F955-0C8A-2C45-B08F-CC7CC2752C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004050" y="5409848"/>
            <a:ext cx="2133600" cy="305152"/>
          </a:xfrm>
        </p:spPr>
        <p:txBody>
          <a:bodyPr/>
          <a:lstStyle/>
          <a:p>
            <a:fld id="{3BB050BD-D5D4-004B-87E1-382D8D28594F}" type="datetime1">
              <a:rPr lang="en-US" smtClean="0"/>
              <a:t>10/7/19</a:t>
            </a:fld>
            <a:r>
              <a:rPr lang="en-US"/>
              <a:t>   |   </a:t>
            </a:r>
            <a:fld id="{5D01E7E5-6465-7A46-A26D-BAABC2D34D38}" type="slidenum">
              <a:rPr lang="en-US" smtClean="0"/>
              <a:t>33</a:t>
            </a:fld>
            <a:endParaRPr lang="en-US" dirty="0"/>
          </a:p>
        </p:txBody>
      </p:sp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81A63028-64C9-7347-800B-44C69B0ADC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1" y="5409848"/>
            <a:ext cx="3310467" cy="305152"/>
          </a:xfrm>
        </p:spPr>
        <p:txBody>
          <a:bodyPr/>
          <a:lstStyle/>
          <a:p>
            <a:r>
              <a:rPr lang="en-US" dirty="0"/>
              <a:t>Los Alamos National Laboratory</a:t>
            </a:r>
          </a:p>
        </p:txBody>
      </p:sp>
    </p:spTree>
    <p:extLst>
      <p:ext uri="{BB962C8B-B14F-4D97-AF65-F5344CB8AC3E}">
        <p14:creationId xmlns:p14="http://schemas.microsoft.com/office/powerpoint/2010/main" val="375505505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250" dirty="0"/>
              <a:t>Stability against finite-grid (or aliasing) instabilities:</a:t>
            </a:r>
            <a:br>
              <a:rPr lang="en-US" sz="2250" dirty="0"/>
            </a:br>
            <a:r>
              <a:rPr lang="en-US" sz="2250" dirty="0"/>
              <a:t>Numerical stability of cold ion beam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1500" dirty="0"/>
              <a:t>Hybrid algorithms susceptible to finite-grid instability for 0 &lt; T</a:t>
            </a:r>
            <a:r>
              <a:rPr lang="en-US" sz="1500" baseline="-25000" dirty="0"/>
              <a:t>i</a:t>
            </a:r>
            <a:r>
              <a:rPr lang="en-US" sz="1500" dirty="0"/>
              <a:t> &lt;&lt; </a:t>
            </a:r>
            <a:r>
              <a:rPr lang="en-US" sz="1500" dirty="0" err="1"/>
              <a:t>T</a:t>
            </a:r>
            <a:r>
              <a:rPr lang="en-US" sz="1500" baseline="-25000" dirty="0" err="1"/>
              <a:t>e</a:t>
            </a:r>
            <a:r>
              <a:rPr lang="en-US" sz="1500" dirty="0"/>
              <a:t>, especially with finite drift.</a:t>
            </a:r>
          </a:p>
          <a:p>
            <a:pPr lvl="1"/>
            <a:r>
              <a:rPr lang="en-US" sz="1333" dirty="0"/>
              <a:t>Linear theory formulated with continuous time + particle distribution </a:t>
            </a:r>
            <a:r>
              <a:rPr lang="en-US" sz="1167" dirty="0"/>
              <a:t>(Rambo et al. JCP 118, 152-158, 1995).</a:t>
            </a:r>
          </a:p>
          <a:p>
            <a:pPr lvl="1"/>
            <a:r>
              <a:rPr lang="en-US" sz="1333" dirty="0"/>
              <a:t>Even when linear theory is stable, finite particles + </a:t>
            </a:r>
            <a:r>
              <a:rPr lang="en-US" sz="1333" dirty="0" err="1"/>
              <a:t>timestep</a:t>
            </a:r>
            <a:r>
              <a:rPr lang="en-US" sz="1333" dirty="0"/>
              <a:t> can give stochastic heating </a:t>
            </a:r>
            <a:r>
              <a:rPr lang="en-US" sz="1167" dirty="0"/>
              <a:t>(</a:t>
            </a:r>
            <a:r>
              <a:rPr lang="en-US" sz="1167" dirty="0">
                <a:solidFill>
                  <a:srgbClr val="008000"/>
                </a:solidFill>
              </a:rPr>
              <a:t>Full PIC</a:t>
            </a:r>
            <a:r>
              <a:rPr lang="en-US" sz="1167" dirty="0"/>
              <a:t>: Abe et al, 1975, </a:t>
            </a:r>
            <a:r>
              <a:rPr lang="en-US" sz="1167" dirty="0">
                <a:solidFill>
                  <a:srgbClr val="71305C"/>
                </a:solidFill>
              </a:rPr>
              <a:t>Hybrid:</a:t>
            </a:r>
            <a:r>
              <a:rPr lang="en-US" sz="1167" dirty="0"/>
              <a:t> Rambo et al. JCP 133, 173-180, 1997)</a:t>
            </a:r>
            <a:r>
              <a:rPr lang="en-US" sz="1333" dirty="0"/>
              <a:t>.</a:t>
            </a:r>
          </a:p>
          <a:p>
            <a:r>
              <a:rPr lang="en-US" sz="1333" dirty="0"/>
              <a:t>We do not see unstable heating with implicit momentum &amp; energy conserving algorithm, and stochastic heating is significantly reduced.</a:t>
            </a:r>
            <a:endParaRPr lang="en-US" sz="1667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r>
              <a:rPr lang="en-US" dirty="0"/>
              <a:t>Slide </a:t>
            </a:r>
            <a:fld id="{23B0729D-0C76-4DC3-9F59-8792B55E40AA}" type="slidenum">
              <a:rPr lang="en-US" smtClean="0"/>
              <a:pPr/>
              <a:t>34</a:t>
            </a:fld>
            <a:endParaRPr lang="en-US" dirty="0"/>
          </a:p>
        </p:txBody>
      </p:sp>
      <p:pic>
        <p:nvPicPr>
          <p:cNvPr id="15" name="Picture 14" descr="cold-ion-beam-NGP-nosmooth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81" t="31422" r="18990" b="29749"/>
          <a:stretch/>
        </p:blipFill>
        <p:spPr>
          <a:xfrm>
            <a:off x="1333500" y="2935129"/>
            <a:ext cx="2984500" cy="232048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140439" y="3746500"/>
            <a:ext cx="2050562" cy="6311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167" dirty="0"/>
              <a:t>NGP, no smooth,</a:t>
            </a:r>
          </a:p>
          <a:p>
            <a:pPr algn="r"/>
            <a:r>
              <a:rPr lang="en-US" sz="1167" dirty="0"/>
              <a:t>U</a:t>
            </a:r>
            <a:r>
              <a:rPr lang="en-US" sz="1167" baseline="-25000" dirty="0"/>
              <a:t>0</a:t>
            </a:r>
            <a:r>
              <a:rPr lang="en-US" sz="1167" dirty="0"/>
              <a:t>/C</a:t>
            </a:r>
            <a:r>
              <a:rPr lang="en-US" sz="1167" baseline="-25000" dirty="0"/>
              <a:t>s</a:t>
            </a:r>
            <a:r>
              <a:rPr lang="en-US" sz="1167" dirty="0"/>
              <a:t> = 0.1.</a:t>
            </a:r>
          </a:p>
          <a:p>
            <a:pPr algn="r"/>
            <a:r>
              <a:rPr lang="en-US" sz="1167" dirty="0"/>
              <a:t>Unstable </a:t>
            </a:r>
            <a:r>
              <a:rPr lang="en-US" sz="1167" dirty="0" err="1"/>
              <a:t>w.r.t</a:t>
            </a:r>
            <a:r>
              <a:rPr lang="en-US" sz="1167" dirty="0"/>
              <a:t>. linear theory.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968500" y="3286696"/>
            <a:ext cx="23495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FF0000"/>
                </a:solidFill>
              </a:rPr>
              <a:t>Explicit momentum conserving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905000" y="4658668"/>
            <a:ext cx="23495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0000FF"/>
                </a:solidFill>
              </a:rPr>
              <a:t>Implicit </a:t>
            </a:r>
            <a:r>
              <a:rPr lang="en-US" sz="1000" dirty="0" err="1">
                <a:solidFill>
                  <a:srgbClr val="0000FF"/>
                </a:solidFill>
              </a:rPr>
              <a:t>momentum+energy</a:t>
            </a:r>
            <a:r>
              <a:rPr lang="en-US" sz="1000" dirty="0">
                <a:solidFill>
                  <a:srgbClr val="0000FF"/>
                </a:solidFill>
              </a:rPr>
              <a:t> conserving</a:t>
            </a:r>
          </a:p>
        </p:txBody>
      </p:sp>
      <p:pic>
        <p:nvPicPr>
          <p:cNvPr id="11" name="Picture 10" descr="cold-ion-beam-2nd-smooth-linethick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34" t="31421" r="18371" b="29152"/>
          <a:stretch/>
        </p:blipFill>
        <p:spPr>
          <a:xfrm>
            <a:off x="4318000" y="2905375"/>
            <a:ext cx="3215314" cy="239515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270500" y="3198168"/>
            <a:ext cx="23495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FF0000"/>
                </a:solidFill>
              </a:rPr>
              <a:t>Explicit momentum conserving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889500" y="4658668"/>
            <a:ext cx="24130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0000FF"/>
                </a:solidFill>
              </a:rPr>
              <a:t>Implicit </a:t>
            </a:r>
            <a:r>
              <a:rPr lang="en-US" sz="1000" dirty="0" err="1">
                <a:solidFill>
                  <a:srgbClr val="0000FF"/>
                </a:solidFill>
              </a:rPr>
              <a:t>momentum+energy</a:t>
            </a:r>
            <a:r>
              <a:rPr lang="en-US" sz="1000" dirty="0">
                <a:solidFill>
                  <a:srgbClr val="0000FF"/>
                </a:solidFill>
              </a:rPr>
              <a:t> conserving</a:t>
            </a:r>
          </a:p>
        </p:txBody>
      </p:sp>
      <p:sp>
        <p:nvSpPr>
          <p:cNvPr id="14" name="Rectangle 13"/>
          <p:cNvSpPr/>
          <p:nvPr/>
        </p:nvSpPr>
        <p:spPr>
          <a:xfrm>
            <a:off x="5905500" y="4135984"/>
            <a:ext cx="1905000" cy="4515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67" dirty="0" err="1"/>
              <a:t>Quadratic+binomial</a:t>
            </a:r>
            <a:r>
              <a:rPr lang="en-US" sz="1167" dirty="0"/>
              <a:t> smooth, U</a:t>
            </a:r>
            <a:r>
              <a:rPr lang="en-US" sz="1167" baseline="-25000" dirty="0"/>
              <a:t>0</a:t>
            </a:r>
            <a:r>
              <a:rPr lang="en-US" sz="1167" dirty="0"/>
              <a:t>/C</a:t>
            </a:r>
            <a:r>
              <a:rPr lang="en-US" sz="1167" baseline="-25000" dirty="0"/>
              <a:t>s</a:t>
            </a:r>
            <a:r>
              <a:rPr lang="en-US" sz="1167" dirty="0"/>
              <a:t> = 0.1</a:t>
            </a:r>
          </a:p>
        </p:txBody>
      </p:sp>
      <p:sp>
        <p:nvSpPr>
          <p:cNvPr id="16" name="Date Placeholder 2">
            <a:extLst>
              <a:ext uri="{FF2B5EF4-FFF2-40B4-BE49-F238E27FC236}">
                <a16:creationId xmlns:a16="http://schemas.microsoft.com/office/drawing/2014/main" id="{5C31A5FF-CD56-CB4A-A23E-D124C59135F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004050" y="5409848"/>
            <a:ext cx="2133600" cy="305152"/>
          </a:xfrm>
        </p:spPr>
        <p:txBody>
          <a:bodyPr/>
          <a:lstStyle/>
          <a:p>
            <a:fld id="{3BB050BD-D5D4-004B-87E1-382D8D28594F}" type="datetime1">
              <a:rPr lang="en-US" smtClean="0"/>
              <a:t>10/7/19</a:t>
            </a:fld>
            <a:r>
              <a:rPr lang="en-US"/>
              <a:t>   |   </a:t>
            </a:r>
            <a:fld id="{5D01E7E5-6465-7A46-A26D-BAABC2D34D38}" type="slidenum">
              <a:rPr lang="en-US" smtClean="0"/>
              <a:t>34</a:t>
            </a:fld>
            <a:endParaRPr lang="en-US" dirty="0"/>
          </a:p>
        </p:txBody>
      </p:sp>
      <p:sp>
        <p:nvSpPr>
          <p:cNvPr id="17" name="Footer Placeholder 3">
            <a:extLst>
              <a:ext uri="{FF2B5EF4-FFF2-40B4-BE49-F238E27FC236}">
                <a16:creationId xmlns:a16="http://schemas.microsoft.com/office/drawing/2014/main" id="{0179D906-8E1D-B64E-A40D-3B52BDF167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1" y="5409848"/>
            <a:ext cx="3310467" cy="305152"/>
          </a:xfrm>
        </p:spPr>
        <p:txBody>
          <a:bodyPr/>
          <a:lstStyle/>
          <a:p>
            <a:r>
              <a:rPr lang="en-US" dirty="0"/>
              <a:t>Los Alamos National Laboratory</a:t>
            </a:r>
          </a:p>
        </p:txBody>
      </p:sp>
    </p:spTree>
    <p:extLst>
      <p:ext uri="{BB962C8B-B14F-4D97-AF65-F5344CB8AC3E}">
        <p14:creationId xmlns:p14="http://schemas.microsoft.com/office/powerpoint/2010/main" val="10561960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7463D912-98BA-FC4D-802A-F6468058A7E4}"/>
              </a:ext>
            </a:extLst>
          </p:cNvPr>
          <p:cNvGrpSpPr/>
          <p:nvPr/>
        </p:nvGrpSpPr>
        <p:grpSpPr>
          <a:xfrm>
            <a:off x="427839" y="1390940"/>
            <a:ext cx="4144161" cy="3264949"/>
            <a:chOff x="1016000" y="1642611"/>
            <a:chExt cx="3556000" cy="2667000"/>
          </a:xfrm>
        </p:grpSpPr>
        <p:pic>
          <p:nvPicPr>
            <p:cNvPr id="9" name="Picture 8" descr="gamma02-damprate.pd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6000" y="1642611"/>
              <a:ext cx="3556000" cy="2667000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2286000" y="3413696"/>
              <a:ext cx="1963999" cy="2846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50" dirty="0">
                  <a:solidFill>
                    <a:srgbClr val="FF0000"/>
                  </a:solidFill>
                </a:rPr>
                <a:t>Theoretical damping rate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286072" y="3604196"/>
              <a:ext cx="1176925" cy="2846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50" dirty="0">
                  <a:solidFill>
                    <a:srgbClr val="0000FF"/>
                  </a:solidFill>
                </a:rPr>
                <a:t>No smoothing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286000" y="3794696"/>
              <a:ext cx="1301959" cy="2846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50" dirty="0">
                  <a:solidFill>
                    <a:srgbClr val="008000"/>
                  </a:solidFill>
                </a:rPr>
                <a:t>2 pass binomial</a:t>
              </a:r>
            </a:p>
          </p:txBody>
        </p:sp>
      </p:grp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1500" dirty="0"/>
              <a:t>n = 1+0.01*sin(</a:t>
            </a:r>
            <a:r>
              <a:rPr lang="en-US" sz="1500" dirty="0" err="1"/>
              <a:t>k</a:t>
            </a:r>
            <a:r>
              <a:rPr lang="en-US" sz="1500" baseline="-25000" dirty="0" err="1"/>
              <a:t>x</a:t>
            </a:r>
            <a:r>
              <a:rPr lang="en-US" sz="1500" dirty="0"/>
              <a:t> x), </a:t>
            </a:r>
            <a:r>
              <a:rPr lang="en-US" sz="1500" dirty="0" err="1"/>
              <a:t>k</a:t>
            </a:r>
            <a:r>
              <a:rPr lang="en-US" sz="1500" baseline="-25000" dirty="0" err="1"/>
              <a:t>x</a:t>
            </a:r>
            <a:r>
              <a:rPr lang="en-US" sz="1500" dirty="0" err="1"/>
              <a:t>Δx</a:t>
            </a:r>
            <a:r>
              <a:rPr lang="en-US" sz="1500" dirty="0"/>
              <a:t> = 0.065,  50000 particles/cell, quiet start.</a:t>
            </a:r>
          </a:p>
          <a:p>
            <a:r>
              <a:rPr lang="en-US" sz="1500" dirty="0"/>
              <a:t>Newton tolerance = 10</a:t>
            </a:r>
            <a:r>
              <a:rPr lang="en-US" sz="1500" baseline="30000" dirty="0"/>
              <a:t>-13</a:t>
            </a:r>
            <a:r>
              <a:rPr lang="en-US" sz="1500" dirty="0"/>
              <a:t>. </a:t>
            </a:r>
          </a:p>
          <a:p>
            <a:endParaRPr lang="en-US" sz="1500" dirty="0"/>
          </a:p>
          <a:p>
            <a:endParaRPr lang="en-US" sz="1500" dirty="0"/>
          </a:p>
          <a:p>
            <a:endParaRPr lang="en-US" sz="1500" dirty="0"/>
          </a:p>
          <a:p>
            <a:endParaRPr lang="en-US" sz="1500" dirty="0"/>
          </a:p>
          <a:p>
            <a:endParaRPr lang="en-US" sz="1500" dirty="0"/>
          </a:p>
          <a:p>
            <a:endParaRPr lang="en-US" sz="1500" dirty="0"/>
          </a:p>
          <a:p>
            <a:endParaRPr lang="en-US" sz="1500" dirty="0"/>
          </a:p>
          <a:p>
            <a:endParaRPr lang="en-US" sz="1500" dirty="0"/>
          </a:p>
          <a:p>
            <a:endParaRPr lang="en-US" sz="1500" dirty="0"/>
          </a:p>
          <a:p>
            <a:pPr marL="0" indent="0">
              <a:buNone/>
            </a:pPr>
            <a:endParaRPr lang="en-US" sz="15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83" dirty="0"/>
              <a:t>Verification: Landau-damped Ion Acoustic Wave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r>
              <a:rPr lang="en-US"/>
              <a:t>Slide </a:t>
            </a:r>
            <a:fld id="{23B0729D-0C76-4DC3-9F59-8792B55E40AA}" type="slidenum">
              <a:rPr lang="en-US" smtClean="0"/>
              <a:pPr/>
              <a:t>35</a:t>
            </a:fld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9525000" y="1651000"/>
            <a:ext cx="2921000" cy="2413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dirty="0"/>
              <a:t>Conservation properties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EF95EBCB-5C7F-0B4A-8E0F-F3962D2DAE9F}"/>
              </a:ext>
            </a:extLst>
          </p:cNvPr>
          <p:cNvGrpSpPr/>
          <p:nvPr/>
        </p:nvGrpSpPr>
        <p:grpSpPr>
          <a:xfrm>
            <a:off x="4508500" y="1200585"/>
            <a:ext cx="4178300" cy="4219130"/>
            <a:chOff x="4508500" y="1587500"/>
            <a:chExt cx="3429000" cy="3443136"/>
          </a:xfrm>
        </p:grpSpPr>
        <p:pic>
          <p:nvPicPr>
            <p:cNvPr id="14" name="Picture 13" descr="energy-plots.pd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08500" y="2458886"/>
              <a:ext cx="3429000" cy="2571750"/>
            </a:xfrm>
            <a:prstGeom prst="rect">
              <a:avLst/>
            </a:prstGeom>
          </p:spPr>
        </p:pic>
        <p:pic>
          <p:nvPicPr>
            <p:cNvPr id="13" name="Picture 12" descr="x-momentum.pd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08500" y="1587500"/>
              <a:ext cx="3365500" cy="1030136"/>
            </a:xfrm>
            <a:prstGeom prst="rect">
              <a:avLst/>
            </a:prstGeom>
          </p:spPr>
        </p:pic>
      </p:grpSp>
      <p:sp>
        <p:nvSpPr>
          <p:cNvPr id="15" name="Content Placeholder 2"/>
          <p:cNvSpPr txBox="1">
            <a:spLocks/>
          </p:cNvSpPr>
          <p:nvPr/>
        </p:nvSpPr>
        <p:spPr>
          <a:xfrm>
            <a:off x="800100" y="4537440"/>
            <a:ext cx="3365500" cy="850636"/>
          </a:xfrm>
          <a:prstGeom prst="rect">
            <a:avLst/>
          </a:prstGeom>
        </p:spPr>
        <p:txBody>
          <a:bodyPr vert="horz" lIns="76200" tIns="38100" rIns="76200" bIns="38100" rtlCol="0">
            <a:noAutofit/>
          </a:bodyPr>
          <a:lstStyle>
            <a:lvl1pPr marL="346075" marR="0" indent="-346075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F4B834"/>
              </a:buClr>
              <a:buSzTx/>
              <a:buFont typeface="Wingdings" pitchFamily="2" charset="2"/>
              <a:buChar char="§"/>
              <a:tabLst/>
              <a:def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Arial" pitchFamily="34" charset="0"/>
              </a:defRPr>
            </a:lvl1pPr>
            <a:lvl2pPr marL="690563" marR="0" indent="-346075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4B834"/>
              </a:buClr>
              <a:buSzPct val="120000"/>
              <a:buFont typeface="Arial" panose="020B0604020202020204" pitchFamily="34" charset="0"/>
              <a:buChar char="–"/>
              <a:tabLst/>
              <a:def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defRPr>
            </a:lvl2pPr>
            <a:lvl3pPr marL="1031875" marR="0" indent="-350838" algn="l" defTabSz="914400" rtl="0" eaLnBrk="1" fontAlgn="auto" latinLnBrk="0" hangingPunct="1">
              <a:lnSpc>
                <a:spcPct val="100000"/>
              </a:lnSpc>
              <a:spcBef>
                <a:spcPts val="576"/>
              </a:spcBef>
              <a:spcAft>
                <a:spcPts val="0"/>
              </a:spcAft>
              <a:buClr>
                <a:srgbClr val="F4B834"/>
              </a:buClr>
              <a:buSzPct val="130000"/>
              <a:buFont typeface="Arial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4775" marR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4B834"/>
              </a:buClr>
              <a:buSzPct val="130000"/>
              <a:buFont typeface="Arial" panose="020B0604020202020204" pitchFamily="34" charset="0"/>
              <a:buChar char="-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30388" marR="0" indent="-225425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4B834"/>
              </a:buClr>
              <a:buSzTx/>
              <a:buFont typeface="Arial" pitchFamily="34" charset="0"/>
              <a:buChar char="–"/>
              <a:tabLst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US" sz="1500" dirty="0"/>
              <a:t>2 passes of binomial gives improved solution (reduced noise) with no impact on conservation.</a:t>
            </a:r>
          </a:p>
          <a:p>
            <a:pPr algn="just"/>
            <a:endParaRPr lang="en-US" sz="1500" dirty="0"/>
          </a:p>
          <a:p>
            <a:pPr algn="just"/>
            <a:endParaRPr lang="en-US" sz="1500" dirty="0"/>
          </a:p>
          <a:p>
            <a:pPr algn="just"/>
            <a:endParaRPr lang="en-US" sz="1500" dirty="0"/>
          </a:p>
          <a:p>
            <a:pPr algn="just"/>
            <a:endParaRPr lang="en-US" sz="1500" dirty="0"/>
          </a:p>
          <a:p>
            <a:pPr algn="just"/>
            <a:endParaRPr lang="en-US" sz="1500" dirty="0"/>
          </a:p>
          <a:p>
            <a:pPr algn="just"/>
            <a:endParaRPr lang="en-US" sz="1500" dirty="0"/>
          </a:p>
          <a:p>
            <a:pPr algn="just"/>
            <a:endParaRPr lang="en-US" sz="1500" dirty="0"/>
          </a:p>
          <a:p>
            <a:pPr algn="just"/>
            <a:endParaRPr lang="en-US" sz="1500" dirty="0"/>
          </a:p>
          <a:p>
            <a:pPr algn="just"/>
            <a:endParaRPr lang="en-US" sz="1500" dirty="0"/>
          </a:p>
          <a:p>
            <a:pPr marL="0" indent="0" algn="just">
              <a:buNone/>
            </a:pPr>
            <a:endParaRPr lang="en-US" sz="1500" dirty="0"/>
          </a:p>
        </p:txBody>
      </p:sp>
      <p:sp>
        <p:nvSpPr>
          <p:cNvPr id="16" name="Date Placeholder 2">
            <a:extLst>
              <a:ext uri="{FF2B5EF4-FFF2-40B4-BE49-F238E27FC236}">
                <a16:creationId xmlns:a16="http://schemas.microsoft.com/office/drawing/2014/main" id="{B6457098-D339-6747-85C0-3238E86EB30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004050" y="5409848"/>
            <a:ext cx="2133600" cy="305152"/>
          </a:xfrm>
        </p:spPr>
        <p:txBody>
          <a:bodyPr/>
          <a:lstStyle/>
          <a:p>
            <a:fld id="{3BB050BD-D5D4-004B-87E1-382D8D28594F}" type="datetime1">
              <a:rPr lang="en-US" smtClean="0"/>
              <a:t>10/7/19</a:t>
            </a:fld>
            <a:r>
              <a:rPr lang="en-US"/>
              <a:t>   |   </a:t>
            </a:r>
            <a:fld id="{5D01E7E5-6465-7A46-A26D-BAABC2D34D38}" type="slidenum">
              <a:rPr lang="en-US" smtClean="0"/>
              <a:t>35</a:t>
            </a:fld>
            <a:endParaRPr lang="en-US" dirty="0"/>
          </a:p>
        </p:txBody>
      </p:sp>
      <p:sp>
        <p:nvSpPr>
          <p:cNvPr id="17" name="Footer Placeholder 3">
            <a:extLst>
              <a:ext uri="{FF2B5EF4-FFF2-40B4-BE49-F238E27FC236}">
                <a16:creationId xmlns:a16="http://schemas.microsoft.com/office/drawing/2014/main" id="{434A4A3F-8F6C-084D-AC44-04C9CE16DE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1" y="5409848"/>
            <a:ext cx="3310467" cy="305152"/>
          </a:xfrm>
        </p:spPr>
        <p:txBody>
          <a:bodyPr/>
          <a:lstStyle/>
          <a:p>
            <a:r>
              <a:rPr lang="en-US" dirty="0"/>
              <a:t>Los Alamos National Laboratory</a:t>
            </a:r>
          </a:p>
        </p:txBody>
      </p:sp>
    </p:spTree>
    <p:extLst>
      <p:ext uri="{BB962C8B-B14F-4D97-AF65-F5344CB8AC3E}">
        <p14:creationId xmlns:p14="http://schemas.microsoft.com/office/powerpoint/2010/main" val="414175894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icai-neat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0541" y="1905000"/>
            <a:ext cx="4622918" cy="3381812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1583" dirty="0"/>
              <a:t>Electromagnetic verification test</a:t>
            </a:r>
          </a:p>
          <a:p>
            <a:r>
              <a:rPr lang="en-US" sz="1617" dirty="0"/>
              <a:t>1D-3V electromagnetic instability driven by p</a:t>
            </a:r>
            <a:r>
              <a:rPr lang="en-US" sz="1617" baseline="-25000" dirty="0"/>
              <a:t>i⟂</a:t>
            </a:r>
            <a:r>
              <a:rPr lang="en-US" sz="1617" dirty="0"/>
              <a:t>/p</a:t>
            </a:r>
            <a:r>
              <a:rPr lang="en-US" sz="1617" baseline="-25000" dirty="0"/>
              <a:t>i//</a:t>
            </a:r>
            <a:r>
              <a:rPr lang="en-US" sz="1617" dirty="0"/>
              <a:t> &gt; 1</a:t>
            </a:r>
          </a:p>
          <a:p>
            <a:pPr lvl="1"/>
            <a:r>
              <a:rPr lang="en-US" sz="1417" dirty="0"/>
              <a:t>Maximum growth at </a:t>
            </a:r>
            <a:r>
              <a:rPr lang="en-US" sz="1417" b="1" dirty="0" err="1"/>
              <a:t>k</a:t>
            </a:r>
            <a:r>
              <a:rPr lang="en-US" sz="1417" dirty="0" err="1"/>
              <a:t>x</a:t>
            </a:r>
            <a:r>
              <a:rPr lang="en-US" sz="1417" b="1" dirty="0" err="1"/>
              <a:t>B</a:t>
            </a:r>
            <a:r>
              <a:rPr lang="en-US" sz="1417" dirty="0"/>
              <a:t>=</a:t>
            </a:r>
            <a:r>
              <a:rPr lang="en-US" sz="1417" b="1" dirty="0"/>
              <a:t>0</a:t>
            </a:r>
            <a:r>
              <a:rPr lang="en-US" sz="1417" dirty="0"/>
              <a:t>, finite real frequency.</a:t>
            </a:r>
          </a:p>
          <a:p>
            <a:pPr lvl="1"/>
            <a:r>
              <a:rPr lang="en-US" sz="1417" dirty="0" err="1"/>
              <a:t>k</a:t>
            </a:r>
            <a:r>
              <a:rPr lang="en-US" sz="1417" baseline="-25000" dirty="0" err="1"/>
              <a:t>x</a:t>
            </a:r>
            <a:r>
              <a:rPr lang="en-US" sz="1417" dirty="0" err="1"/>
              <a:t>Δx</a:t>
            </a:r>
            <a:r>
              <a:rPr lang="en-US" sz="1417" dirty="0"/>
              <a:t> = 0.065,  50000 particles/cell, 2x binomial smoothing, quasi-quiet start.</a:t>
            </a:r>
          </a:p>
          <a:p>
            <a:endParaRPr lang="en-US" sz="1667" dirty="0"/>
          </a:p>
          <a:p>
            <a:endParaRPr lang="en-US" sz="1667" dirty="0"/>
          </a:p>
        </p:txBody>
      </p:sp>
      <p:sp>
        <p:nvSpPr>
          <p:cNvPr id="9" name="Rectangle 8"/>
          <p:cNvSpPr/>
          <p:nvPr/>
        </p:nvSpPr>
        <p:spPr>
          <a:xfrm>
            <a:off x="2876930" y="2217114"/>
            <a:ext cx="3067696" cy="38246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500" dirty="0"/>
              <a:t>p</a:t>
            </a:r>
            <a:r>
              <a:rPr lang="en-US" sz="1500" baseline="-25000" dirty="0"/>
              <a:t>i⟂</a:t>
            </a:r>
            <a:r>
              <a:rPr lang="en-US" sz="1500" dirty="0"/>
              <a:t>/p</a:t>
            </a:r>
            <a:r>
              <a:rPr lang="en-US" sz="1500" baseline="-25000" dirty="0"/>
              <a:t>i//</a:t>
            </a:r>
            <a:r>
              <a:rPr lang="en-US" sz="1500" dirty="0"/>
              <a:t> = 3, β</a:t>
            </a:r>
            <a:r>
              <a:rPr lang="en-US" sz="1500" baseline="-25000" dirty="0" err="1"/>
              <a:t>i</a:t>
            </a:r>
            <a:r>
              <a:rPr lang="en-US" sz="1500" baseline="-25000" dirty="0"/>
              <a:t>// </a:t>
            </a:r>
            <a:r>
              <a:rPr lang="en-US" sz="1500" dirty="0"/>
              <a:t>= 1, k</a:t>
            </a:r>
            <a:r>
              <a:rPr lang="en-US" sz="1500" baseline="-25000" dirty="0"/>
              <a:t>//</a:t>
            </a:r>
            <a:r>
              <a:rPr lang="en-US" sz="1500" dirty="0"/>
              <a:t>d</a:t>
            </a:r>
            <a:r>
              <a:rPr lang="en-US" sz="1500" baseline="-25000" dirty="0"/>
              <a:t>i</a:t>
            </a:r>
            <a:r>
              <a:rPr lang="en-US" sz="1500" dirty="0"/>
              <a:t> = 0.6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263805" y="4384997"/>
            <a:ext cx="2219664" cy="3369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50" dirty="0">
                <a:solidFill>
                  <a:srgbClr val="FF0000"/>
                </a:solidFill>
              </a:rPr>
              <a:t>Theoretical growth rate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263805" y="4610451"/>
            <a:ext cx="1134339" cy="3369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50" dirty="0">
                <a:solidFill>
                  <a:srgbClr val="008000"/>
                </a:solidFill>
              </a:rPr>
              <a:t>Simulation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83" dirty="0"/>
              <a:t>Verification: Ion Cyclotron Anisotropy Instability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r>
              <a:rPr lang="en-US"/>
              <a:t>Slide </a:t>
            </a:r>
            <a:fld id="{23B0729D-0C76-4DC3-9F59-8792B55E40AA}" type="slidenum">
              <a:rPr lang="en-US" smtClean="0"/>
              <a:pPr/>
              <a:t>36</a:t>
            </a:fld>
            <a:endParaRPr lang="en-US" dirty="0"/>
          </a:p>
        </p:txBody>
      </p:sp>
      <p:pic>
        <p:nvPicPr>
          <p:cNvPr id="5" name="Picture 4" descr="icai-beta1-aniso3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3777" y="1905000"/>
            <a:ext cx="4422223" cy="2730500"/>
          </a:xfrm>
          <a:prstGeom prst="rect">
            <a:avLst/>
          </a:prstGeom>
        </p:spPr>
      </p:pic>
      <p:sp>
        <p:nvSpPr>
          <p:cNvPr id="11" name="Date Placeholder 2">
            <a:extLst>
              <a:ext uri="{FF2B5EF4-FFF2-40B4-BE49-F238E27FC236}">
                <a16:creationId xmlns:a16="http://schemas.microsoft.com/office/drawing/2014/main" id="{E517EA3E-F966-3C47-BB21-69C669E1B3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004050" y="5409848"/>
            <a:ext cx="2133600" cy="305152"/>
          </a:xfrm>
        </p:spPr>
        <p:txBody>
          <a:bodyPr/>
          <a:lstStyle/>
          <a:p>
            <a:fld id="{3BB050BD-D5D4-004B-87E1-382D8D28594F}" type="datetime1">
              <a:rPr lang="en-US" smtClean="0"/>
              <a:t>10/7/19</a:t>
            </a:fld>
            <a:r>
              <a:rPr lang="en-US"/>
              <a:t>   |   </a:t>
            </a:r>
            <a:fld id="{5D01E7E5-6465-7A46-A26D-BAABC2D34D38}" type="slidenum">
              <a:rPr lang="en-US" smtClean="0"/>
              <a:t>36</a:t>
            </a:fld>
            <a:endParaRPr lang="en-US" dirty="0"/>
          </a:p>
        </p:txBody>
      </p:sp>
      <p:sp>
        <p:nvSpPr>
          <p:cNvPr id="14" name="Footer Placeholder 3">
            <a:extLst>
              <a:ext uri="{FF2B5EF4-FFF2-40B4-BE49-F238E27FC236}">
                <a16:creationId xmlns:a16="http://schemas.microsoft.com/office/drawing/2014/main" id="{2A59E90D-F72A-444B-8608-7C84C7E98B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1" y="5409848"/>
            <a:ext cx="3310467" cy="305152"/>
          </a:xfrm>
        </p:spPr>
        <p:txBody>
          <a:bodyPr/>
          <a:lstStyle/>
          <a:p>
            <a:r>
              <a:rPr lang="en-US" dirty="0"/>
              <a:t>Los Alamos National Laboratory</a:t>
            </a:r>
          </a:p>
        </p:txBody>
      </p:sp>
    </p:spTree>
    <p:extLst>
      <p:ext uri="{BB962C8B-B14F-4D97-AF65-F5344CB8AC3E}">
        <p14:creationId xmlns:p14="http://schemas.microsoft.com/office/powerpoint/2010/main" val="183254626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42972BC1-493F-4049-B94E-EB5F973AA2C1}"/>
              </a:ext>
            </a:extLst>
          </p:cNvPr>
          <p:cNvGrpSpPr/>
          <p:nvPr/>
        </p:nvGrpSpPr>
        <p:grpSpPr>
          <a:xfrm>
            <a:off x="4595746" y="1426128"/>
            <a:ext cx="3407351" cy="3985499"/>
            <a:chOff x="4595746" y="1459684"/>
            <a:chExt cx="3407351" cy="3985499"/>
          </a:xfrm>
        </p:grpSpPr>
        <p:pic>
          <p:nvPicPr>
            <p:cNvPr id="9" name="Picture 8" descr="gem-256-momentum-consv.pd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98061" y="1459684"/>
              <a:ext cx="3392469" cy="2155076"/>
            </a:xfrm>
            <a:prstGeom prst="rect">
              <a:avLst/>
            </a:prstGeom>
          </p:spPr>
        </p:pic>
        <p:pic>
          <p:nvPicPr>
            <p:cNvPr id="10" name="Picture 9" descr="gem-256-energy-consv.pd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95746" y="2889670"/>
              <a:ext cx="3407351" cy="2555513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250" dirty="0"/>
              <a:t>Verification: Magnetic Reconnection (GEM Challenge)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1500" dirty="0"/>
              <a:t>Non-linear problem with strong flows (reconnection outflow jets).</a:t>
            </a:r>
          </a:p>
          <a:p>
            <a:r>
              <a:rPr lang="en-US" sz="1500" dirty="0"/>
              <a:t>Discretize the conservative flux                           in (3) with SMART (Gaskell and Lau, 1988) for stable advection.</a:t>
            </a:r>
          </a:p>
          <a:p>
            <a:r>
              <a:rPr lang="en-US" sz="1500" dirty="0"/>
              <a:t>Reproduce (periodic) GEM challenge.</a:t>
            </a:r>
          </a:p>
          <a:p>
            <a:endParaRPr lang="en-US" sz="15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r>
              <a:rPr lang="en-US" dirty="0" err="1"/>
              <a:t>Sl</a:t>
            </a:r>
            <a:endParaRPr lang="en-US" dirty="0"/>
          </a:p>
        </p:txBody>
      </p:sp>
      <p:pic>
        <p:nvPicPr>
          <p:cNvPr id="5" name="Picture 4" descr="discrete-electron-pressure.pd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89" r="64842"/>
          <a:stretch/>
        </p:blipFill>
        <p:spPr>
          <a:xfrm>
            <a:off x="3665568" y="1132165"/>
            <a:ext cx="1333500" cy="431124"/>
          </a:xfrm>
          <a:prstGeom prst="rect">
            <a:avLst/>
          </a:prstGeom>
        </p:spPr>
      </p:pic>
      <p:pic>
        <p:nvPicPr>
          <p:cNvPr id="8" name="Picture 7" descr="lowres-doublegem-jz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23" t="3137" r="14487" b="9011"/>
          <a:stretch/>
        </p:blipFill>
        <p:spPr>
          <a:xfrm>
            <a:off x="889233" y="2010533"/>
            <a:ext cx="3665989" cy="339774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665568" y="2549724"/>
            <a:ext cx="292068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 err="1"/>
              <a:t>j</a:t>
            </a:r>
            <a:r>
              <a:rPr lang="en-US" sz="1500" baseline="-25000" dirty="0" err="1"/>
              <a:t>z</a:t>
            </a:r>
            <a:endParaRPr lang="en-US" sz="1500" baseline="-25000" dirty="0"/>
          </a:p>
        </p:txBody>
      </p:sp>
      <p:sp>
        <p:nvSpPr>
          <p:cNvPr id="12" name="Date Placeholder 2">
            <a:extLst>
              <a:ext uri="{FF2B5EF4-FFF2-40B4-BE49-F238E27FC236}">
                <a16:creationId xmlns:a16="http://schemas.microsoft.com/office/drawing/2014/main" id="{DABDBF52-5D14-6C42-BB5D-D2902FE623E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004050" y="5409848"/>
            <a:ext cx="2133600" cy="305152"/>
          </a:xfrm>
        </p:spPr>
        <p:txBody>
          <a:bodyPr/>
          <a:lstStyle/>
          <a:p>
            <a:fld id="{3BB050BD-D5D4-004B-87E1-382D8D28594F}" type="datetime1">
              <a:rPr lang="en-US" smtClean="0"/>
              <a:t>10/7/19</a:t>
            </a:fld>
            <a:r>
              <a:rPr lang="en-US"/>
              <a:t>   |   </a:t>
            </a:r>
            <a:fld id="{5D01E7E5-6465-7A46-A26D-BAABC2D34D38}" type="slidenum">
              <a:rPr lang="en-US" smtClean="0"/>
              <a:t>37</a:t>
            </a:fld>
            <a:endParaRPr lang="en-US" dirty="0"/>
          </a:p>
        </p:txBody>
      </p:sp>
      <p:sp>
        <p:nvSpPr>
          <p:cNvPr id="13" name="Footer Placeholder 3">
            <a:extLst>
              <a:ext uri="{FF2B5EF4-FFF2-40B4-BE49-F238E27FC236}">
                <a16:creationId xmlns:a16="http://schemas.microsoft.com/office/drawing/2014/main" id="{F19ADEB2-4390-ED40-9DE6-ED8B18FABE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1" y="5409848"/>
            <a:ext cx="3310467" cy="305152"/>
          </a:xfrm>
        </p:spPr>
        <p:txBody>
          <a:bodyPr/>
          <a:lstStyle/>
          <a:p>
            <a:r>
              <a:rPr lang="en-US" dirty="0"/>
              <a:t>Los Alamos National Laboratory</a:t>
            </a:r>
          </a:p>
        </p:txBody>
      </p:sp>
    </p:spTree>
    <p:extLst>
      <p:ext uri="{BB962C8B-B14F-4D97-AF65-F5344CB8AC3E}">
        <p14:creationId xmlns:p14="http://schemas.microsoft.com/office/powerpoint/2010/main" val="108859251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7F2BC9-B388-3B4C-984A-083576C064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Fluid (XMHD) preconditioning (ongoing)</a:t>
            </a:r>
          </a:p>
        </p:txBody>
      </p:sp>
    </p:spTree>
    <p:extLst>
      <p:ext uri="{BB962C8B-B14F-4D97-AF65-F5344CB8AC3E}">
        <p14:creationId xmlns:p14="http://schemas.microsoft.com/office/powerpoint/2010/main" val="173583747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Helvetica" pitchFamily="2" charset="0"/>
              </a:rPr>
              <a:t>Preconditioning is key to performance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FB61CE35-9BA2-EE47-AC5C-947D5B890B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1600" dirty="0">
                <a:latin typeface="Helvetica" pitchFamily="2" charset="0"/>
              </a:rPr>
              <a:t>Iteration can be expensive:</a:t>
            </a:r>
          </a:p>
          <a:p>
            <a:pPr lvl="1"/>
            <a:r>
              <a:rPr lang="en-US" sz="1400" b="1" dirty="0">
                <a:latin typeface="Helvetica" pitchFamily="2" charset="0"/>
              </a:rPr>
              <a:t>CPU time of PIC algorithms dominated by particle push.</a:t>
            </a:r>
          </a:p>
          <a:p>
            <a:pPr lvl="1"/>
            <a:r>
              <a:rPr lang="en-US" sz="1400" b="1" dirty="0">
                <a:latin typeface="Helvetica" pitchFamily="2" charset="0"/>
              </a:rPr>
              <a:t>Particles pushed at every function evaluation </a:t>
            </a:r>
            <a:r>
              <a:rPr lang="en-US" sz="1200" b="1" dirty="0">
                <a:latin typeface="Helvetica" pitchFamily="2" charset="0"/>
              </a:rPr>
              <a:t>(= GMRES + Newton).</a:t>
            </a:r>
          </a:p>
          <a:p>
            <a:pPr lvl="1"/>
            <a:endParaRPr lang="en-US" sz="1200" b="1" dirty="0">
              <a:latin typeface="Helvetica" pitchFamily="2" charset="0"/>
            </a:endParaRPr>
          </a:p>
          <a:p>
            <a:r>
              <a:rPr lang="en-US" sz="1600" dirty="0">
                <a:latin typeface="Helvetica" pitchFamily="2" charset="0"/>
              </a:rPr>
              <a:t>Preconditioning:</a:t>
            </a:r>
          </a:p>
          <a:p>
            <a:pPr lvl="1"/>
            <a:r>
              <a:rPr lang="en-US" sz="1400" b="1" dirty="0">
                <a:latin typeface="Helvetica" pitchFamily="2" charset="0"/>
              </a:rPr>
              <a:t>Can </a:t>
            </a:r>
            <a:r>
              <a:rPr lang="en-US" sz="1400" b="1" dirty="0">
                <a:solidFill>
                  <a:srgbClr val="FF0000"/>
                </a:solidFill>
                <a:latin typeface="Helvetica" pitchFamily="2" charset="0"/>
              </a:rPr>
              <a:t>significantly reduce iteration count</a:t>
            </a:r>
            <a:r>
              <a:rPr lang="en-US" sz="1400" b="1" dirty="0">
                <a:latin typeface="Helvetica" pitchFamily="2" charset="0"/>
              </a:rPr>
              <a:t> when P</a:t>
            </a:r>
            <a:r>
              <a:rPr lang="en-US" sz="1400" b="1" baseline="30000" dirty="0">
                <a:latin typeface="Helvetica" pitchFamily="2" charset="0"/>
              </a:rPr>
              <a:t>-1</a:t>
            </a:r>
            <a:r>
              <a:rPr lang="en-US" sz="1400" b="1" dirty="0">
                <a:latin typeface="Helvetica" pitchFamily="2" charset="0"/>
              </a:rPr>
              <a:t> ≈ J</a:t>
            </a:r>
            <a:r>
              <a:rPr lang="en-US" sz="1400" b="1" baseline="30000" dirty="0">
                <a:latin typeface="Helvetica" pitchFamily="2" charset="0"/>
              </a:rPr>
              <a:t>-1</a:t>
            </a:r>
            <a:r>
              <a:rPr lang="en-US" sz="1400" b="1" dirty="0">
                <a:latin typeface="Helvetica" pitchFamily="2" charset="0"/>
              </a:rPr>
              <a:t>. Same converged solution.</a:t>
            </a:r>
          </a:p>
          <a:p>
            <a:pPr lvl="1"/>
            <a:r>
              <a:rPr lang="en-US" sz="1400" b="1" dirty="0">
                <a:latin typeface="Helvetica" pitchFamily="2" charset="0"/>
              </a:rPr>
              <a:t>Cheap: only involves grid quantities.</a:t>
            </a:r>
          </a:p>
          <a:p>
            <a:pPr lvl="1"/>
            <a:endParaRPr lang="en-US" b="1" dirty="0">
              <a:latin typeface="Helvetica" pitchFamily="2" charset="0"/>
            </a:endParaRPr>
          </a:p>
          <a:p>
            <a:r>
              <a:rPr lang="en-US" sz="1600" dirty="0">
                <a:latin typeface="Helvetica" pitchFamily="2" charset="0"/>
              </a:rPr>
              <a:t>Here, follow technique of </a:t>
            </a:r>
            <a:r>
              <a:rPr lang="en-US" sz="1600" dirty="0">
                <a:solidFill>
                  <a:srgbClr val="FF0000"/>
                </a:solidFill>
                <a:latin typeface="Helvetica" pitchFamily="2" charset="0"/>
              </a:rPr>
              <a:t>physics-based preconditioning</a:t>
            </a:r>
            <a:r>
              <a:rPr lang="en-US" sz="1600" dirty="0">
                <a:latin typeface="Helvetica" pitchFamily="2" charset="0"/>
              </a:rPr>
              <a:t> (</a:t>
            </a:r>
            <a:r>
              <a:rPr lang="en-US" sz="1600" dirty="0" err="1">
                <a:latin typeface="Helvetica" pitchFamily="2" charset="0"/>
              </a:rPr>
              <a:t>e.g</a:t>
            </a:r>
            <a:r>
              <a:rPr lang="en-US" sz="1600" dirty="0">
                <a:latin typeface="Helvetica" pitchFamily="2" charset="0"/>
              </a:rPr>
              <a:t> LC &amp; Knoll JCP 2002, LC </a:t>
            </a:r>
            <a:r>
              <a:rPr lang="en-US" sz="1600" dirty="0" err="1">
                <a:latin typeface="Helvetica" pitchFamily="2" charset="0"/>
              </a:rPr>
              <a:t>PoP</a:t>
            </a:r>
            <a:r>
              <a:rPr lang="en-US" sz="1600" dirty="0">
                <a:latin typeface="Helvetica" pitchFamily="2" charset="0"/>
              </a:rPr>
              <a:t> 2008)</a:t>
            </a:r>
          </a:p>
          <a:p>
            <a:pPr marL="0" indent="0">
              <a:buNone/>
            </a:pPr>
            <a:endParaRPr lang="en-US" sz="1600" dirty="0">
              <a:latin typeface="Helvetica" pitchFamily="2" charset="0"/>
            </a:endParaRPr>
          </a:p>
          <a:p>
            <a:r>
              <a:rPr lang="en-US" sz="1600" dirty="0">
                <a:latin typeface="Helvetica" pitchFamily="2" charset="0"/>
              </a:rPr>
              <a:t>We use low-order (LO) fluid moments to accelerate the high-order (HO) kinetic ion model  (“</a:t>
            </a:r>
            <a:r>
              <a:rPr lang="en-US" sz="1600" dirty="0">
                <a:solidFill>
                  <a:srgbClr val="FF0000"/>
                </a:solidFill>
                <a:latin typeface="Helvetica" pitchFamily="2" charset="0"/>
              </a:rPr>
              <a:t>HOLO</a:t>
            </a:r>
            <a:r>
              <a:rPr lang="en-US" sz="1600" dirty="0">
                <a:latin typeface="Helvetica" pitchFamily="2" charset="0"/>
              </a:rPr>
              <a:t>”).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Slide </a:t>
            </a:r>
            <a:fld id="{C6674C83-872A-B744-BC7B-6919EE4F7AA4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39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18" name="Picture 17" descr="left-preconditioning.pdf">
            <a:extLst>
              <a:ext uri="{FF2B5EF4-FFF2-40B4-BE49-F238E27FC236}">
                <a16:creationId xmlns:a16="http://schemas.microsoft.com/office/drawing/2014/main" id="{8F7366BB-423E-974C-859E-A4591415ED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598" y="2014326"/>
            <a:ext cx="2800350" cy="229658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7BFA0740-0A1A-7948-A51D-4690D69E1CBD}"/>
              </a:ext>
            </a:extLst>
          </p:cNvPr>
          <p:cNvSpPr txBox="1"/>
          <p:nvPr/>
        </p:nvSpPr>
        <p:spPr>
          <a:xfrm>
            <a:off x="1319049" y="4464697"/>
            <a:ext cx="2606804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33" dirty="0">
                <a:latin typeface="Helvetica" pitchFamily="2" charset="0"/>
              </a:rPr>
              <a:t>e.g. Linearized density moment: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1AD996A-100A-8146-B3B2-637588220980}"/>
              </a:ext>
            </a:extLst>
          </p:cNvPr>
          <p:cNvSpPr txBox="1"/>
          <p:nvPr/>
        </p:nvSpPr>
        <p:spPr>
          <a:xfrm>
            <a:off x="2222500" y="4818642"/>
            <a:ext cx="649537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33" dirty="0">
                <a:latin typeface="Helvetica" pitchFamily="2" charset="0"/>
              </a:rPr>
              <a:t>where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09F8BAED-7B01-1D45-9C3E-761C631357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1563" y="4512214"/>
            <a:ext cx="1590040" cy="17272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6E126D57-A15D-7045-BE48-BA447D0459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440" y="4835024"/>
            <a:ext cx="1686560" cy="18796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A6BF53D9-C334-054C-9EC1-9BB7C5F193F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8460" y="4738504"/>
            <a:ext cx="2098040" cy="381000"/>
          </a:xfrm>
          <a:prstGeom prst="rect">
            <a:avLst/>
          </a:prstGeom>
        </p:spPr>
      </p:pic>
      <p:sp>
        <p:nvSpPr>
          <p:cNvPr id="11" name="Date Placeholder 2">
            <a:extLst>
              <a:ext uri="{FF2B5EF4-FFF2-40B4-BE49-F238E27FC236}">
                <a16:creationId xmlns:a16="http://schemas.microsoft.com/office/drawing/2014/main" id="{9EF37DB1-4A9E-3242-AF91-071CC5FAF6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004050" y="5409848"/>
            <a:ext cx="2133600" cy="305152"/>
          </a:xfrm>
        </p:spPr>
        <p:txBody>
          <a:bodyPr/>
          <a:lstStyle/>
          <a:p>
            <a:fld id="{3BB050BD-D5D4-004B-87E1-382D8D28594F}" type="datetime1">
              <a:rPr lang="en-US" smtClean="0"/>
              <a:t>10/7/19</a:t>
            </a:fld>
            <a:r>
              <a:rPr lang="en-US"/>
              <a:t>   |   </a:t>
            </a:r>
            <a:fld id="{5D01E7E5-6465-7A46-A26D-BAABC2D34D38}" type="slidenum">
              <a:rPr lang="en-US" smtClean="0"/>
              <a:t>39</a:t>
            </a:fld>
            <a:endParaRPr lang="en-US" dirty="0"/>
          </a:p>
        </p:txBody>
      </p:sp>
      <p:sp>
        <p:nvSpPr>
          <p:cNvPr id="12" name="Footer Placeholder 3">
            <a:extLst>
              <a:ext uri="{FF2B5EF4-FFF2-40B4-BE49-F238E27FC236}">
                <a16:creationId xmlns:a16="http://schemas.microsoft.com/office/drawing/2014/main" id="{2F1BF890-3FE8-A24E-8456-34238B1100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1" y="5409848"/>
            <a:ext cx="3310467" cy="305152"/>
          </a:xfrm>
        </p:spPr>
        <p:txBody>
          <a:bodyPr/>
          <a:lstStyle/>
          <a:p>
            <a:r>
              <a:rPr lang="en-US" dirty="0"/>
              <a:t>Los Alamos National Laboratory</a:t>
            </a:r>
          </a:p>
        </p:txBody>
      </p:sp>
    </p:spTree>
    <p:extLst>
      <p:ext uri="{BB962C8B-B14F-4D97-AF65-F5344CB8AC3E}">
        <p14:creationId xmlns:p14="http://schemas.microsoft.com/office/powerpoint/2010/main" val="12486984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9" name="Picture 1">
            <a:extLst>
              <a:ext uri="{FF2B5EF4-FFF2-40B4-BE49-F238E27FC236}">
                <a16:creationId xmlns:a16="http://schemas.microsoft.com/office/drawing/2014/main" id="{47BF8593-DDEB-4757-ADA4-047F75F39C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0" y="1206500"/>
            <a:ext cx="3492500" cy="2328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170" name="Rectangle 2">
            <a:extLst>
              <a:ext uri="{FF2B5EF4-FFF2-40B4-BE49-F238E27FC236}">
                <a16:creationId xmlns:a16="http://schemas.microsoft.com/office/drawing/2014/main" id="{ED1A32E6-834D-4251-ACE3-7C79BD8E60B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pPr>
              <a:tabLst>
                <a:tab pos="380985" algn="l"/>
                <a:tab pos="761970" algn="l"/>
                <a:tab pos="1142954" algn="l"/>
                <a:tab pos="1523939" algn="l"/>
                <a:tab pos="1904924" algn="l"/>
                <a:tab pos="2285909" algn="l"/>
                <a:tab pos="2666893" algn="l"/>
                <a:tab pos="3047878" algn="l"/>
                <a:tab pos="3428863" algn="l"/>
                <a:tab pos="3809848" algn="l"/>
                <a:tab pos="4190832" algn="l"/>
                <a:tab pos="4571817" algn="l"/>
                <a:tab pos="4952802" algn="l"/>
                <a:tab pos="5333787" algn="l"/>
                <a:tab pos="5714771" algn="l"/>
                <a:tab pos="6095756" algn="l"/>
                <a:tab pos="6476741" algn="l"/>
                <a:tab pos="6857726" algn="l"/>
              </a:tabLst>
            </a:pPr>
            <a:r>
              <a:rPr lang="en-US" altLang="en-US" sz="2000" dirty="0">
                <a:solidFill>
                  <a:schemeClr val="bg1"/>
                </a:solidFill>
                <a:latin typeface="Helvetica" pitchFamily="2" charset="0"/>
              </a:rPr>
              <a:t>Application: Magnetic reconnection</a:t>
            </a:r>
          </a:p>
        </p:txBody>
      </p:sp>
      <p:sp>
        <p:nvSpPr>
          <p:cNvPr id="7171" name="Text Box 3">
            <a:extLst>
              <a:ext uri="{FF2B5EF4-FFF2-40B4-BE49-F238E27FC236}">
                <a16:creationId xmlns:a16="http://schemas.microsoft.com/office/drawing/2014/main" id="{C3133AB1-FEB5-461B-A156-40438A4271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97146" y="5179219"/>
            <a:ext cx="1416844" cy="2050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>
              <a:tabLst>
                <a:tab pos="457200" algn="l"/>
                <a:tab pos="914400" algn="l"/>
                <a:tab pos="1371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1pPr>
            <a:lvl2pPr>
              <a:tabLst>
                <a:tab pos="457200" algn="l"/>
                <a:tab pos="914400" algn="l"/>
                <a:tab pos="1371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2pPr>
            <a:lvl3pPr>
              <a:tabLst>
                <a:tab pos="457200" algn="l"/>
                <a:tab pos="914400" algn="l"/>
                <a:tab pos="1371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3pPr>
            <a:lvl4pPr>
              <a:tabLst>
                <a:tab pos="457200" algn="l"/>
                <a:tab pos="914400" algn="l"/>
                <a:tab pos="1371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4pPr>
            <a:lvl5pPr>
              <a:tabLst>
                <a:tab pos="457200" algn="l"/>
                <a:tab pos="914400" algn="l"/>
                <a:tab pos="1371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9pPr>
          </a:lstStyle>
          <a:p>
            <a:pPr algn="r">
              <a:lnSpc>
                <a:spcPct val="100000"/>
              </a:lnSpc>
            </a:pPr>
            <a:r>
              <a:rPr lang="en-US" altLang="en-US" sz="667" i="1">
                <a:ea typeface="ＭＳ Ｐゴシック" panose="020B0600070205080204" pitchFamily="34" charset="-128"/>
              </a:rPr>
              <a:t>Slide </a:t>
            </a:r>
            <a:fld id="{26905673-2668-47DE-A074-F3AB20768579}" type="slidenum">
              <a:rPr lang="en-US" altLang="en-US" sz="667" i="1">
                <a:ea typeface="ＭＳ Ｐゴシック" panose="020B0600070205080204" pitchFamily="34" charset="-128"/>
              </a:rPr>
              <a:pPr algn="r">
                <a:lnSpc>
                  <a:spcPct val="100000"/>
                </a:lnSpc>
              </a:pPr>
              <a:t>4</a:t>
            </a:fld>
            <a:endParaRPr lang="en-US" altLang="en-US" sz="667" i="1">
              <a:ea typeface="ＭＳ Ｐゴシック" panose="020B0600070205080204" pitchFamily="34" charset="-128"/>
            </a:endParaRPr>
          </a:p>
        </p:txBody>
      </p:sp>
      <p:sp>
        <p:nvSpPr>
          <p:cNvPr id="7172" name="Rectangle 4">
            <a:extLst>
              <a:ext uri="{FF2B5EF4-FFF2-40B4-BE49-F238E27FC236}">
                <a16:creationId xmlns:a16="http://schemas.microsoft.com/office/drawing/2014/main" id="{06CCFF70-CB81-4BD0-AD85-0958065119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8840" y="3975365"/>
            <a:ext cx="7801762" cy="12951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1pPr>
            <a:lvl2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2pPr>
            <a:lvl3pPr marL="344488" indent="-344488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9pPr>
          </a:lstStyle>
          <a:p>
            <a:pPr lvl="2" algn="just">
              <a:lnSpc>
                <a:spcPct val="120000"/>
              </a:lnSpc>
              <a:spcBef>
                <a:spcPts val="750"/>
              </a:spcBef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altLang="en-US" sz="1600" b="1" dirty="0">
                <a:solidFill>
                  <a:srgbClr val="660066"/>
                </a:solidFill>
                <a:latin typeface="Helvetica" pitchFamily="2" charset="0"/>
              </a:rPr>
              <a:t>Hybrid</a:t>
            </a:r>
            <a:r>
              <a:rPr lang="en-US" altLang="en-US" sz="1600" dirty="0">
                <a:latin typeface="Helvetica" pitchFamily="2" charset="0"/>
              </a:rPr>
              <a:t> model is minimum sufficient model to reproduce </a:t>
            </a:r>
            <a:r>
              <a:rPr lang="en-US" altLang="en-US" sz="1600" dirty="0">
                <a:solidFill>
                  <a:srgbClr val="0000FF"/>
                </a:solidFill>
                <a:latin typeface="Helvetica" pitchFamily="2" charset="0"/>
              </a:rPr>
              <a:t>fully kinetic </a:t>
            </a:r>
            <a:r>
              <a:rPr lang="en-US" altLang="en-US" sz="1600" dirty="0">
                <a:latin typeface="Helvetica" pitchFamily="2" charset="0"/>
              </a:rPr>
              <a:t>reconnection rates and MHD-to-ion scale coupling (Stanier et al., PRL 2015, Ng et al., </a:t>
            </a:r>
            <a:r>
              <a:rPr lang="en-US" altLang="en-US" sz="1600" dirty="0" err="1">
                <a:latin typeface="Helvetica" pitchFamily="2" charset="0"/>
              </a:rPr>
              <a:t>PoP</a:t>
            </a:r>
            <a:r>
              <a:rPr lang="en-US" altLang="en-US" sz="1600" dirty="0">
                <a:latin typeface="Helvetica" pitchFamily="2" charset="0"/>
              </a:rPr>
              <a:t> 2016).</a:t>
            </a:r>
          </a:p>
          <a:p>
            <a:pPr lvl="2">
              <a:lnSpc>
                <a:spcPct val="120000"/>
              </a:lnSpc>
              <a:spcBef>
                <a:spcPts val="750"/>
              </a:spcBef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altLang="en-US" sz="1600" dirty="0">
                <a:latin typeface="Helvetica" pitchFamily="2" charset="0"/>
              </a:rPr>
              <a:t>Key ion kinetic physics is missing from </a:t>
            </a:r>
            <a:r>
              <a:rPr lang="en-US" altLang="en-US" sz="1600" dirty="0">
                <a:solidFill>
                  <a:srgbClr val="FF0000"/>
                </a:solidFill>
                <a:latin typeface="Helvetica" pitchFamily="2" charset="0"/>
              </a:rPr>
              <a:t>Hall-MHD </a:t>
            </a:r>
            <a:r>
              <a:rPr lang="en-US" altLang="en-US" sz="1600" dirty="0">
                <a:latin typeface="Helvetica" pitchFamily="2" charset="0"/>
              </a:rPr>
              <a:t>fluid model.                </a:t>
            </a:r>
          </a:p>
        </p:txBody>
      </p:sp>
      <p:sp>
        <p:nvSpPr>
          <p:cNvPr id="7173" name="Rectangle 5">
            <a:extLst>
              <a:ext uri="{FF2B5EF4-FFF2-40B4-BE49-F238E27FC236}">
                <a16:creationId xmlns:a16="http://schemas.microsoft.com/office/drawing/2014/main" id="{18851633-3A29-4C10-A9C8-4231C2A441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49875" y="1206500"/>
            <a:ext cx="2877596" cy="3322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75000" tIns="37500" rIns="75000" bIns="37500">
            <a:spAutoFit/>
          </a:bodyPr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1pPr>
            <a:lvl2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9pPr>
          </a:lstStyle>
          <a:p>
            <a:pPr>
              <a:spcBef>
                <a:spcPts val="833"/>
              </a:spcBef>
              <a:spcAft>
                <a:spcPts val="833"/>
              </a:spcAft>
            </a:pPr>
            <a:r>
              <a:rPr lang="en-US" altLang="en-US" sz="1667" dirty="0">
                <a:latin typeface="Helvetica" pitchFamily="2" charset="0"/>
                <a:ea typeface="ＭＳ Ｐゴシック" panose="020B0600070205080204" pitchFamily="34" charset="-128"/>
              </a:rPr>
              <a:t>Averaged reconnection rates</a:t>
            </a:r>
          </a:p>
        </p:txBody>
      </p:sp>
      <p:pic>
        <p:nvPicPr>
          <p:cNvPr id="7175" name="Picture 7">
            <a:extLst>
              <a:ext uri="{FF2B5EF4-FFF2-40B4-BE49-F238E27FC236}">
                <a16:creationId xmlns:a16="http://schemas.microsoft.com/office/drawing/2014/main" id="{61D682D6-F186-402F-A948-6209952B81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1524000"/>
            <a:ext cx="3175000" cy="209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176" name="Rectangle 8">
            <a:extLst>
              <a:ext uri="{FF2B5EF4-FFF2-40B4-BE49-F238E27FC236}">
                <a16:creationId xmlns:a16="http://schemas.microsoft.com/office/drawing/2014/main" id="{037032A4-F230-4FFD-AA50-F5F0A39E9F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99886" y="936625"/>
            <a:ext cx="1098840" cy="3322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75000" tIns="37500" rIns="75000" bIns="37500">
            <a:spAutoFit/>
          </a:bodyPr>
          <a:lstStyle>
            <a:lvl1pPr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1pPr>
            <a:lvl2pPr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2pPr>
            <a:lvl3pPr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3pPr>
            <a:lvl4pPr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4pPr>
            <a:lvl5pPr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9pPr>
          </a:lstStyle>
          <a:p>
            <a:pPr>
              <a:spcBef>
                <a:spcPts val="833"/>
              </a:spcBef>
              <a:spcAft>
                <a:spcPts val="833"/>
              </a:spcAft>
            </a:pPr>
            <a:r>
              <a:rPr lang="en-US" altLang="en-US" sz="1667" b="1" dirty="0">
                <a:solidFill>
                  <a:srgbClr val="FF0000"/>
                </a:solidFill>
                <a:latin typeface="Helvetica" pitchFamily="2" charset="0"/>
                <a:ea typeface="ＭＳ Ｐゴシック" panose="020B0600070205080204" pitchFamily="34" charset="-128"/>
              </a:rPr>
              <a:t>Hall-MHD</a:t>
            </a:r>
          </a:p>
        </p:txBody>
      </p:sp>
      <p:sp>
        <p:nvSpPr>
          <p:cNvPr id="7177" name="Rectangle 9">
            <a:extLst>
              <a:ext uri="{FF2B5EF4-FFF2-40B4-BE49-F238E27FC236}">
                <a16:creationId xmlns:a16="http://schemas.microsoft.com/office/drawing/2014/main" id="{171096E8-A0D2-4880-BE43-58CA04D646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5604" y="936625"/>
            <a:ext cx="826330" cy="3322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75000" tIns="37500" rIns="75000" bIns="37500">
            <a:spAutoFit/>
          </a:bodyPr>
          <a:lstStyle>
            <a:lvl1pPr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1pPr>
            <a:lvl2pPr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2pPr>
            <a:lvl3pPr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3pPr>
            <a:lvl4pPr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4pPr>
            <a:lvl5pPr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9pPr>
          </a:lstStyle>
          <a:p>
            <a:pPr>
              <a:spcBef>
                <a:spcPts val="833"/>
              </a:spcBef>
              <a:spcAft>
                <a:spcPts val="833"/>
              </a:spcAft>
            </a:pPr>
            <a:r>
              <a:rPr lang="en-US" altLang="en-US" sz="1667" b="1" dirty="0">
                <a:solidFill>
                  <a:srgbClr val="59166A"/>
                </a:solidFill>
                <a:latin typeface="Helvetica" pitchFamily="2" charset="0"/>
                <a:ea typeface="ＭＳ Ｐゴシック" panose="020B0600070205080204" pitchFamily="34" charset="-128"/>
              </a:rPr>
              <a:t>Hybrid</a:t>
            </a:r>
          </a:p>
        </p:txBody>
      </p:sp>
      <p:sp>
        <p:nvSpPr>
          <p:cNvPr id="7178" name="Rectangle 10">
            <a:extLst>
              <a:ext uri="{FF2B5EF4-FFF2-40B4-BE49-F238E27FC236}">
                <a16:creationId xmlns:a16="http://schemas.microsoft.com/office/drawing/2014/main" id="{050A9944-EF32-46A5-8EC7-0293D3EC92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10764" y="936625"/>
            <a:ext cx="1417837" cy="3322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75000" tIns="37500" rIns="75000" bIns="37500">
            <a:spAutoFit/>
          </a:bodyPr>
          <a:lstStyle>
            <a:lvl1pPr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1pPr>
            <a:lvl2pPr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2pPr>
            <a:lvl3pPr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3pPr>
            <a:lvl4pPr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4pPr>
            <a:lvl5pPr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en-US" altLang="en-US" sz="1667" b="1" dirty="0">
                <a:solidFill>
                  <a:srgbClr val="0000FF"/>
                </a:solidFill>
                <a:latin typeface="Helvetica" pitchFamily="2" charset="0"/>
                <a:ea typeface="ＭＳ Ｐゴシック" panose="020B0600070205080204" pitchFamily="34" charset="-128"/>
              </a:rPr>
              <a:t>Kinetic (PIC)</a:t>
            </a:r>
          </a:p>
        </p:txBody>
      </p:sp>
      <p:sp>
        <p:nvSpPr>
          <p:cNvPr id="7179" name="AutoShape 11">
            <a:extLst>
              <a:ext uri="{FF2B5EF4-FFF2-40B4-BE49-F238E27FC236}">
                <a16:creationId xmlns:a16="http://schemas.microsoft.com/office/drawing/2014/main" id="{2FA1DC1E-A1BD-49EF-ADAD-ACC49B1E29C5}"/>
              </a:ext>
            </a:extLst>
          </p:cNvPr>
          <p:cNvSpPr>
            <a:spLocks noChangeShapeType="1"/>
          </p:cNvSpPr>
          <p:nvPr/>
        </p:nvSpPr>
        <p:spPr bwMode="auto">
          <a:xfrm>
            <a:off x="4585229" y="1252803"/>
            <a:ext cx="1323" cy="2303198"/>
          </a:xfrm>
          <a:prstGeom prst="straightConnector1">
            <a:avLst/>
          </a:prstGeom>
          <a:noFill/>
          <a:ln w="25560" cap="flat">
            <a:solidFill>
              <a:srgbClr val="808080"/>
            </a:solidFill>
            <a:round/>
            <a:headEnd type="arrow" w="med" len="med"/>
            <a:tailEnd type="arrow" w="med" len="med"/>
          </a:ln>
          <a:effectLst>
            <a:outerShdw dist="20160" dir="5400000" algn="ctr" rotWithShape="0">
              <a:srgbClr val="000000">
                <a:alpha val="38034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500"/>
          </a:p>
        </p:txBody>
      </p:sp>
      <p:sp>
        <p:nvSpPr>
          <p:cNvPr id="7180" name="Rectangle 12">
            <a:extLst>
              <a:ext uri="{FF2B5EF4-FFF2-40B4-BE49-F238E27FC236}">
                <a16:creationId xmlns:a16="http://schemas.microsoft.com/office/drawing/2014/main" id="{08E46A2B-04E9-4D55-BEB4-EB68B261EBDF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4462314" y="2167486"/>
            <a:ext cx="524965" cy="3322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75000" tIns="37500" rIns="75000" bIns="37500">
            <a:spAutoFit/>
          </a:bodyPr>
          <a:lstStyle>
            <a:lvl1pPr>
              <a:tabLst>
                <a:tab pos="457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1pPr>
            <a:lvl2pPr>
              <a:tabLst>
                <a:tab pos="457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2pPr>
            <a:lvl3pPr>
              <a:tabLst>
                <a:tab pos="457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3pPr>
            <a:lvl4pPr>
              <a:tabLst>
                <a:tab pos="457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4pPr>
            <a:lvl5pPr>
              <a:tabLst>
                <a:tab pos="457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9pPr>
          </a:lstStyle>
          <a:p>
            <a:pPr>
              <a:spcBef>
                <a:spcPts val="833"/>
              </a:spcBef>
              <a:spcAft>
                <a:spcPts val="833"/>
              </a:spcAft>
            </a:pPr>
            <a:r>
              <a:rPr lang="en-US" altLang="en-US" sz="1667">
                <a:ea typeface="ＭＳ Ｐゴシック" panose="020B0600070205080204" pitchFamily="34" charset="-128"/>
              </a:rPr>
              <a:t>4πλ</a:t>
            </a:r>
          </a:p>
        </p:txBody>
      </p:sp>
      <p:sp>
        <p:nvSpPr>
          <p:cNvPr id="7181" name="AutoShape 13">
            <a:extLst>
              <a:ext uri="{FF2B5EF4-FFF2-40B4-BE49-F238E27FC236}">
                <a16:creationId xmlns:a16="http://schemas.microsoft.com/office/drawing/2014/main" id="{F30296AA-19A7-4293-B1E9-53EAD8B8ABE3}"/>
              </a:ext>
            </a:extLst>
          </p:cNvPr>
          <p:cNvSpPr>
            <a:spLocks noChangeShapeType="1"/>
          </p:cNvSpPr>
          <p:nvPr/>
        </p:nvSpPr>
        <p:spPr bwMode="auto">
          <a:xfrm>
            <a:off x="3989917" y="3556000"/>
            <a:ext cx="342636" cy="1323"/>
          </a:xfrm>
          <a:prstGeom prst="straightConnector1">
            <a:avLst/>
          </a:prstGeom>
          <a:noFill/>
          <a:ln w="25560" cap="flat">
            <a:solidFill>
              <a:srgbClr val="808080"/>
            </a:solidFill>
            <a:round/>
            <a:headEnd type="arrow" w="med" len="med"/>
            <a:tailEnd type="arrow" w="med" len="med"/>
          </a:ln>
          <a:effectLst>
            <a:outerShdw dist="20160" dir="5400000" algn="ctr" rotWithShape="0">
              <a:srgbClr val="000000">
                <a:alpha val="38034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500"/>
          </a:p>
        </p:txBody>
      </p:sp>
      <p:sp>
        <p:nvSpPr>
          <p:cNvPr id="7182" name="Rectangle 14">
            <a:extLst>
              <a:ext uri="{FF2B5EF4-FFF2-40B4-BE49-F238E27FC236}">
                <a16:creationId xmlns:a16="http://schemas.microsoft.com/office/drawing/2014/main" id="{85D41F4B-10D1-4C02-97D2-4EFB2BAC7A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33032" y="3544093"/>
            <a:ext cx="887244" cy="3322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75000" tIns="37500" rIns="75000" bIns="37500">
            <a:spAutoFit/>
          </a:bodyPr>
          <a:lstStyle>
            <a:lvl1pPr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1pPr>
            <a:lvl2pPr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2pPr>
            <a:lvl3pPr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3pPr>
            <a:lvl4pPr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4pPr>
            <a:lvl5pPr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9pPr>
          </a:lstStyle>
          <a:p>
            <a:pPr>
              <a:spcBef>
                <a:spcPts val="833"/>
              </a:spcBef>
              <a:spcAft>
                <a:spcPts val="833"/>
              </a:spcAft>
            </a:pPr>
            <a:r>
              <a:rPr lang="en-US" altLang="en-US" sz="1667" dirty="0" err="1">
                <a:ea typeface="ＭＳ Ｐゴシック" panose="020B0600070205080204" pitchFamily="34" charset="-128"/>
              </a:rPr>
              <a:t>λ</a:t>
            </a:r>
            <a:r>
              <a:rPr lang="en-US" altLang="en-US" sz="1667" dirty="0">
                <a:ea typeface="ＭＳ Ｐゴシック" panose="020B0600070205080204" pitchFamily="34" charset="-128"/>
              </a:rPr>
              <a:t> = 10d</a:t>
            </a:r>
            <a:r>
              <a:rPr lang="en-US" altLang="en-US" sz="1000" dirty="0">
                <a:ea typeface="ＭＳ Ｐゴシック" panose="020B0600070205080204" pitchFamily="34" charset="-128"/>
              </a:rPr>
              <a:t>i</a:t>
            </a:r>
          </a:p>
        </p:txBody>
      </p:sp>
      <p:sp>
        <p:nvSpPr>
          <p:cNvPr id="16" name="Date Placeholder 2">
            <a:extLst>
              <a:ext uri="{FF2B5EF4-FFF2-40B4-BE49-F238E27FC236}">
                <a16:creationId xmlns:a16="http://schemas.microsoft.com/office/drawing/2014/main" id="{D24B7FE6-1EAE-624B-8F54-38C49AC923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004050" y="5409848"/>
            <a:ext cx="2133600" cy="305152"/>
          </a:xfrm>
        </p:spPr>
        <p:txBody>
          <a:bodyPr/>
          <a:lstStyle/>
          <a:p>
            <a:fld id="{3BB050BD-D5D4-004B-87E1-382D8D28594F}" type="datetime1">
              <a:rPr lang="en-US" smtClean="0"/>
              <a:t>10/7/19</a:t>
            </a:fld>
            <a:r>
              <a:rPr lang="en-US"/>
              <a:t>   |   </a:t>
            </a:r>
            <a:fld id="{5D01E7E5-6465-7A46-A26D-BAABC2D34D38}" type="slidenum">
              <a:rPr lang="en-US" smtClean="0"/>
              <a:t>4</a:t>
            </a:fld>
            <a:endParaRPr lang="en-US" dirty="0"/>
          </a:p>
        </p:txBody>
      </p:sp>
      <p:sp>
        <p:nvSpPr>
          <p:cNvPr id="17" name="Footer Placeholder 3">
            <a:extLst>
              <a:ext uri="{FF2B5EF4-FFF2-40B4-BE49-F238E27FC236}">
                <a16:creationId xmlns:a16="http://schemas.microsoft.com/office/drawing/2014/main" id="{8F8B76EC-BB39-F842-A60E-DA9329316C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1" y="5409848"/>
            <a:ext cx="3310467" cy="305152"/>
          </a:xfrm>
        </p:spPr>
        <p:txBody>
          <a:bodyPr/>
          <a:lstStyle/>
          <a:p>
            <a:r>
              <a:rPr lang="en-US" dirty="0"/>
              <a:t>Los Alamos National Laboratory</a:t>
            </a:r>
          </a:p>
        </p:txBody>
      </p:sp>
    </p:spTree>
    <p:extLst>
      <p:ext uri="{BB962C8B-B14F-4D97-AF65-F5344CB8AC3E}">
        <p14:creationId xmlns:p14="http://schemas.microsoft.com/office/powerpoint/2010/main" val="81897679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XMHD-based preconditioner (PIXIE3D)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Use ion fluid equations to predict density </a:t>
            </a:r>
            <a:r>
              <a:rPr lang="en-US" dirty="0" err="1"/>
              <a:t>δn</a:t>
            </a:r>
            <a:r>
              <a:rPr lang="en-US" dirty="0"/>
              <a:t> &amp; velocity </a:t>
            </a:r>
            <a:r>
              <a:rPr lang="en-US" dirty="0" err="1"/>
              <a:t>δu</a:t>
            </a:r>
            <a:r>
              <a:rPr lang="en-US" dirty="0"/>
              <a:t> updates.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This is the well-known Hall MHD model, for which we have suitable preconditioning technology [LC, </a:t>
            </a:r>
            <a:r>
              <a:rPr lang="en-US" dirty="0" err="1"/>
              <a:t>PoP</a:t>
            </a:r>
            <a:r>
              <a:rPr lang="en-US" dirty="0"/>
              <a:t> (2008); JPCS (2008); JCP, in prep.]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231775" lvl="1" indent="0">
              <a:buNone/>
            </a:pPr>
            <a:endParaRPr lang="en-US" dirty="0"/>
          </a:p>
          <a:p>
            <a:pPr lvl="1">
              <a:buFont typeface="+mj-lt"/>
              <a:buAutoNum type="arabicPeriod"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Slide </a:t>
            </a:r>
            <a:fld id="{C6674C83-872A-B744-BC7B-6919EE4F7AA4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40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C8AA3CA-709F-7243-AFB8-8F330D1BCC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8195" y="1330232"/>
            <a:ext cx="6095178" cy="2310590"/>
          </a:xfrm>
          <a:prstGeom prst="rect">
            <a:avLst/>
          </a:prstGeom>
        </p:spPr>
      </p:pic>
      <p:pic>
        <p:nvPicPr>
          <p:cNvPr id="15" name="Picture 14" descr="ohms-law.pdf">
            <a:extLst>
              <a:ext uri="{FF2B5EF4-FFF2-40B4-BE49-F238E27FC236}">
                <a16:creationId xmlns:a16="http://schemas.microsoft.com/office/drawing/2014/main" id="{47426492-8E77-8846-AD0A-EE0C1AC850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39" y="3751470"/>
            <a:ext cx="6396290" cy="469784"/>
          </a:xfrm>
          <a:prstGeom prst="rect">
            <a:avLst/>
          </a:prstGeom>
        </p:spPr>
      </p:pic>
      <p:sp>
        <p:nvSpPr>
          <p:cNvPr id="7" name="Date Placeholder 2">
            <a:extLst>
              <a:ext uri="{FF2B5EF4-FFF2-40B4-BE49-F238E27FC236}">
                <a16:creationId xmlns:a16="http://schemas.microsoft.com/office/drawing/2014/main" id="{4C23DDAC-DC1C-4D48-97CC-FA569876C6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004050" y="5409848"/>
            <a:ext cx="2133600" cy="305152"/>
          </a:xfrm>
        </p:spPr>
        <p:txBody>
          <a:bodyPr/>
          <a:lstStyle/>
          <a:p>
            <a:fld id="{3BB050BD-D5D4-004B-87E1-382D8D28594F}" type="datetime1">
              <a:rPr lang="en-US" smtClean="0"/>
              <a:t>10/7/19</a:t>
            </a:fld>
            <a:r>
              <a:rPr lang="en-US"/>
              <a:t>   |   </a:t>
            </a:r>
            <a:fld id="{5D01E7E5-6465-7A46-A26D-BAABC2D34D38}" type="slidenum">
              <a:rPr lang="en-US" smtClean="0"/>
              <a:t>40</a:t>
            </a:fld>
            <a:endParaRPr lang="en-US" dirty="0"/>
          </a:p>
        </p:txBody>
      </p:sp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FC5079A5-9AF7-3C46-8F66-8B25585F24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1" y="5409848"/>
            <a:ext cx="3310467" cy="305152"/>
          </a:xfrm>
        </p:spPr>
        <p:txBody>
          <a:bodyPr/>
          <a:lstStyle/>
          <a:p>
            <a:r>
              <a:rPr lang="en-US" dirty="0"/>
              <a:t>Los Alamos National Laboratory</a:t>
            </a:r>
          </a:p>
        </p:txBody>
      </p:sp>
    </p:spTree>
    <p:extLst>
      <p:ext uri="{BB962C8B-B14F-4D97-AF65-F5344CB8AC3E}">
        <p14:creationId xmlns:p14="http://schemas.microsoft.com/office/powerpoint/2010/main" val="375044248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XMHD-based preconditioner (cont.)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5255" y="897623"/>
            <a:ext cx="8229600" cy="4164122"/>
          </a:xfrm>
        </p:spPr>
        <p:txBody>
          <a:bodyPr/>
          <a:lstStyle/>
          <a:p>
            <a:r>
              <a:rPr lang="en-US" dirty="0"/>
              <a:t>Linearized Jacobian: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Schur factorization gives three steps:</a:t>
            </a:r>
          </a:p>
          <a:p>
            <a:endParaRPr lang="en-US" sz="167" dirty="0"/>
          </a:p>
          <a:p>
            <a:pPr lvl="1">
              <a:buFont typeface="+mj-lt"/>
              <a:buAutoNum type="arabicPeriod"/>
            </a:pPr>
            <a:r>
              <a:rPr lang="en-US" dirty="0"/>
              <a:t>                                                                      </a:t>
            </a:r>
            <a:r>
              <a:rPr lang="en-US" dirty="0">
                <a:solidFill>
                  <a:srgbClr val="FF0000"/>
                </a:solidFill>
              </a:rPr>
              <a:t>(electron MHD prediction step) </a:t>
            </a:r>
          </a:p>
          <a:p>
            <a:pPr lvl="1">
              <a:buFont typeface="+mj-lt"/>
              <a:buAutoNum type="arabicPeriod"/>
            </a:pPr>
            <a:endParaRPr lang="en-US" sz="833" dirty="0"/>
          </a:p>
          <a:p>
            <a:pPr lvl="1">
              <a:buFont typeface="+mj-lt"/>
              <a:buAutoNum type="arabicPeriod"/>
            </a:pPr>
            <a:r>
              <a:rPr lang="en-US" dirty="0"/>
              <a:t>                                                                      </a:t>
            </a:r>
            <a:r>
              <a:rPr lang="en-US" dirty="0">
                <a:solidFill>
                  <a:srgbClr val="FF0000"/>
                </a:solidFill>
              </a:rPr>
              <a:t>(ion velocity step. M</a:t>
            </a:r>
            <a:r>
              <a:rPr lang="en-US" baseline="30000" dirty="0">
                <a:solidFill>
                  <a:srgbClr val="FF0000"/>
                </a:solidFill>
              </a:rPr>
              <a:t>-1</a:t>
            </a:r>
            <a:r>
              <a:rPr lang="en-US" dirty="0">
                <a:solidFill>
                  <a:srgbClr val="FF0000"/>
                </a:solidFill>
              </a:rPr>
              <a:t> ≈ </a:t>
            </a:r>
            <a:r>
              <a:rPr lang="en-US" dirty="0" err="1">
                <a:solidFill>
                  <a:srgbClr val="FF0000"/>
                </a:solidFill>
              </a:rPr>
              <a:t>Δt</a:t>
            </a:r>
            <a:r>
              <a:rPr lang="en-US" dirty="0">
                <a:solidFill>
                  <a:srgbClr val="FF0000"/>
                </a:solidFill>
              </a:rPr>
              <a:t>)</a:t>
            </a:r>
          </a:p>
          <a:p>
            <a:pPr lvl="1">
              <a:buFont typeface="+mj-lt"/>
              <a:buAutoNum type="arabicPeriod"/>
            </a:pPr>
            <a:endParaRPr lang="en-US" sz="833" dirty="0"/>
          </a:p>
          <a:p>
            <a:pPr lvl="1">
              <a:buFont typeface="+mj-lt"/>
              <a:buAutoNum type="arabicPeriod"/>
            </a:pPr>
            <a:r>
              <a:rPr lang="en-US" dirty="0"/>
              <a:t>                                                                      </a:t>
            </a:r>
            <a:r>
              <a:rPr lang="en-US" dirty="0">
                <a:solidFill>
                  <a:srgbClr val="FF0000"/>
                </a:solidFill>
              </a:rPr>
              <a:t>(correction step)</a:t>
            </a:r>
            <a:r>
              <a:rPr lang="en-US" dirty="0"/>
              <a:t>     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Inversions are done with MG methods (optimal under mesh refinement)</a:t>
            </a:r>
          </a:p>
          <a:p>
            <a:pPr marL="231775" lvl="1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Slide </a:t>
            </a:r>
            <a:fld id="{C6674C83-872A-B744-BC7B-6919EE4F7AA4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41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5" name="Picture 4" descr="coupling-matrix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1055" y="1410049"/>
            <a:ext cx="4385733" cy="982133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 bwMode="auto">
          <a:xfrm>
            <a:off x="4292833" y="1365774"/>
            <a:ext cx="0" cy="1016000"/>
          </a:xfrm>
          <a:prstGeom prst="lin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" name="Straight Connector 8"/>
          <p:cNvCxnSpPr/>
          <p:nvPr/>
        </p:nvCxnSpPr>
        <p:spPr bwMode="auto">
          <a:xfrm>
            <a:off x="2461935" y="2138493"/>
            <a:ext cx="4127500" cy="0"/>
          </a:xfrm>
          <a:prstGeom prst="lin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7" name="Picture 16" descr="precon-step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8713" y="3586172"/>
            <a:ext cx="1574271" cy="260879"/>
          </a:xfrm>
          <a:prstGeom prst="rect">
            <a:avLst/>
          </a:prstGeom>
        </p:spPr>
      </p:pic>
      <p:pic>
        <p:nvPicPr>
          <p:cNvPr id="20" name="Picture 19" descr="precon-step2-new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8713" y="4024385"/>
            <a:ext cx="3014133" cy="237067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 bwMode="auto">
          <a:xfrm>
            <a:off x="2461935" y="4049552"/>
            <a:ext cx="444500" cy="190500"/>
          </a:xfrm>
          <a:prstGeom prst="rect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6200" tIns="38100" rIns="76200" bIns="38100" numCol="1" rtlCol="0" anchor="t" anchorCtr="0" compatLnSpc="1">
            <a:prstTxWarp prst="textNoShape">
              <a:avLst/>
            </a:prstTxWarp>
          </a:bodyPr>
          <a:lstStyle/>
          <a:p>
            <a:pPr marL="285739" indent="-285739" defTabSz="761970">
              <a:spcBef>
                <a:spcPct val="50000"/>
              </a:spcBef>
              <a:spcAft>
                <a:spcPct val="50000"/>
              </a:spcAft>
              <a:buClr>
                <a:srgbClr val="004080"/>
              </a:buClr>
              <a:buSzPct val="65000"/>
              <a:buFont typeface="Wingdings" pitchFamily="-65" charset="2"/>
              <a:buChar char="§"/>
            </a:pPr>
            <a:endParaRPr lang="en-US" sz="1667">
              <a:solidFill>
                <a:srgbClr val="000000"/>
              </a:solidFill>
              <a:latin typeface="Arial" pitchFamily="-65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2" name="Picture 21" descr="precon-step3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8713" y="4465618"/>
            <a:ext cx="2374900" cy="260879"/>
          </a:xfrm>
          <a:prstGeom prst="rect">
            <a:avLst/>
          </a:prstGeom>
        </p:spPr>
      </p:pic>
      <p:pic>
        <p:nvPicPr>
          <p:cNvPr id="23" name="Picture 22" descr="block-structure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3055" y="2489549"/>
            <a:ext cx="2523067" cy="49953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101055" y="2616550"/>
            <a:ext cx="1853392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>
                <a:solidFill>
                  <a:srgbClr val="FF0000"/>
                </a:solidFill>
              </a:rPr>
              <a:t>2x2 block structure:</a:t>
            </a:r>
          </a:p>
        </p:txBody>
      </p:sp>
      <p:sp>
        <p:nvSpPr>
          <p:cNvPr id="14" name="Date Placeholder 2">
            <a:extLst>
              <a:ext uri="{FF2B5EF4-FFF2-40B4-BE49-F238E27FC236}">
                <a16:creationId xmlns:a16="http://schemas.microsoft.com/office/drawing/2014/main" id="{8C40591C-6BE9-BF44-B244-A0689AC17A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004050" y="5409848"/>
            <a:ext cx="2133600" cy="305152"/>
          </a:xfrm>
        </p:spPr>
        <p:txBody>
          <a:bodyPr/>
          <a:lstStyle/>
          <a:p>
            <a:fld id="{3BB050BD-D5D4-004B-87E1-382D8D28594F}" type="datetime1">
              <a:rPr lang="en-US" smtClean="0"/>
              <a:t>10/7/19</a:t>
            </a:fld>
            <a:r>
              <a:rPr lang="en-US"/>
              <a:t>   |   </a:t>
            </a:r>
            <a:fld id="{5D01E7E5-6465-7A46-A26D-BAABC2D34D38}" type="slidenum">
              <a:rPr lang="en-US" smtClean="0"/>
              <a:t>41</a:t>
            </a:fld>
            <a:endParaRPr lang="en-US" dirty="0"/>
          </a:p>
        </p:txBody>
      </p:sp>
      <p:sp>
        <p:nvSpPr>
          <p:cNvPr id="15" name="Footer Placeholder 3">
            <a:extLst>
              <a:ext uri="{FF2B5EF4-FFF2-40B4-BE49-F238E27FC236}">
                <a16:creationId xmlns:a16="http://schemas.microsoft.com/office/drawing/2014/main" id="{D778A307-0C51-5946-A399-B42F316E73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1" y="5409848"/>
            <a:ext cx="3310467" cy="305152"/>
          </a:xfrm>
        </p:spPr>
        <p:txBody>
          <a:bodyPr/>
          <a:lstStyle/>
          <a:p>
            <a:r>
              <a:rPr lang="en-US" dirty="0"/>
              <a:t>Los Alamos National Laboratory</a:t>
            </a:r>
          </a:p>
        </p:txBody>
      </p:sp>
    </p:spTree>
    <p:extLst>
      <p:ext uri="{BB962C8B-B14F-4D97-AF65-F5344CB8AC3E}">
        <p14:creationId xmlns:p14="http://schemas.microsoft.com/office/powerpoint/2010/main" val="212802653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Preconditioner performance (preliminary)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MHD-scale right hand circularly polarized Alfven wave (</a:t>
            </a:r>
            <a:r>
              <a:rPr lang="en-US" dirty="0" err="1"/>
              <a:t>λ</a:t>
            </a:r>
            <a:r>
              <a:rPr lang="en-US" dirty="0"/>
              <a:t> = 64 d</a:t>
            </a:r>
            <a:r>
              <a:rPr lang="en-US" baseline="-25000" dirty="0"/>
              <a:t>i</a:t>
            </a:r>
            <a:r>
              <a:rPr lang="en-US" dirty="0"/>
              <a:t>).</a:t>
            </a:r>
          </a:p>
          <a:p>
            <a:r>
              <a:rPr lang="en-US" dirty="0"/>
              <a:t>1D with n = 1, </a:t>
            </a:r>
            <a:r>
              <a:rPr lang="en-US" dirty="0" err="1"/>
              <a:t>B</a:t>
            </a:r>
            <a:r>
              <a:rPr lang="en-US" baseline="-25000" dirty="0" err="1"/>
              <a:t>x</a:t>
            </a:r>
            <a:r>
              <a:rPr lang="en-US" baseline="-25000" dirty="0"/>
              <a:t> </a:t>
            </a:r>
            <a:r>
              <a:rPr lang="en-US" dirty="0"/>
              <a:t>= 1, </a:t>
            </a:r>
            <a:r>
              <a:rPr lang="en-US" dirty="0" err="1"/>
              <a:t>v</a:t>
            </a:r>
            <a:r>
              <a:rPr lang="en-US" baseline="-25000" dirty="0" err="1"/>
              <a:t>Ti</a:t>
            </a:r>
            <a:r>
              <a:rPr lang="en-US" dirty="0"/>
              <a:t> = 0.04, </a:t>
            </a:r>
            <a:r>
              <a:rPr lang="en-US" dirty="0" err="1"/>
              <a:t>T</a:t>
            </a:r>
            <a:r>
              <a:rPr lang="en-US" baseline="-25000" dirty="0" err="1"/>
              <a:t>e</a:t>
            </a:r>
            <a:r>
              <a:rPr lang="en-US" dirty="0"/>
              <a:t>=0.  </a:t>
            </a:r>
            <a:r>
              <a:rPr lang="en-US" dirty="0" err="1">
                <a:solidFill>
                  <a:srgbClr val="FF0000"/>
                </a:solidFill>
              </a:rPr>
              <a:t>Δt</a:t>
            </a:r>
            <a:r>
              <a:rPr lang="en-US" dirty="0">
                <a:solidFill>
                  <a:srgbClr val="FF0000"/>
                </a:solidFill>
              </a:rPr>
              <a:t> = 1, 4 OMP/MPI.</a:t>
            </a:r>
            <a:endParaRPr lang="en-US" baseline="-25000" dirty="0">
              <a:solidFill>
                <a:srgbClr val="FF0000"/>
              </a:solidFill>
            </a:endParaRPr>
          </a:p>
          <a:p>
            <a:r>
              <a:rPr lang="en-US" dirty="0"/>
              <a:t>Whistler CFL timestep (stiffest) </a:t>
            </a:r>
            <a:r>
              <a:rPr lang="en-US" dirty="0" err="1"/>
              <a:t>Δt</a:t>
            </a:r>
            <a:r>
              <a:rPr lang="en-US" baseline="-25000" dirty="0" err="1"/>
              <a:t>CFL</a:t>
            </a:r>
            <a:r>
              <a:rPr lang="en-US" dirty="0"/>
              <a:t> ~ n(</a:t>
            </a:r>
            <a:r>
              <a:rPr lang="en-US" dirty="0" err="1"/>
              <a:t>Δx</a:t>
            </a:r>
            <a:r>
              <a:rPr lang="en-US" dirty="0"/>
              <a:t>)</a:t>
            </a:r>
            <a:r>
              <a:rPr lang="en-US" baseline="30000" dirty="0"/>
              <a:t>2</a:t>
            </a:r>
            <a:r>
              <a:rPr lang="en-US" dirty="0"/>
              <a:t>/B.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Slide </a:t>
            </a:r>
            <a:fld id="{C6674C83-872A-B744-BC7B-6919EE4F7AA4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42</a:t>
            </a:fld>
            <a:endParaRPr lang="en-US">
              <a:solidFill>
                <a:srgbClr val="000000"/>
              </a:solidFill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02510879"/>
              </p:ext>
            </p:extLst>
          </p:nvPr>
        </p:nvGraphicFramePr>
        <p:xfrm>
          <a:off x="869107" y="2016305"/>
          <a:ext cx="7109641" cy="3314697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5218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827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4793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1316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9508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8487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2044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043617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533400">
                <a:tc>
                  <a:txBody>
                    <a:bodyPr/>
                    <a:lstStyle/>
                    <a:p>
                      <a:pPr algn="r"/>
                      <a:r>
                        <a:rPr lang="en-US" sz="1500" dirty="0"/>
                        <a:t>MPI</a:t>
                      </a:r>
                    </a:p>
                  </a:txBody>
                  <a:tcPr marL="76200" marR="76200" marT="38100" marB="3810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500" dirty="0" err="1"/>
                        <a:t>nx</a:t>
                      </a:r>
                      <a:endParaRPr lang="en-US" sz="1500" dirty="0"/>
                    </a:p>
                  </a:txBody>
                  <a:tcPr marL="76200" marR="76200" marT="38100" marB="3810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500" dirty="0"/>
                        <a:t>CFL</a:t>
                      </a:r>
                    </a:p>
                  </a:txBody>
                  <a:tcPr marL="76200" marR="76200" marT="38100" marB="3810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500" dirty="0"/>
                        <a:t>Newt/</a:t>
                      </a:r>
                      <a:r>
                        <a:rPr lang="en-US" sz="1500" dirty="0" err="1"/>
                        <a:t>dt</a:t>
                      </a:r>
                      <a:endParaRPr lang="en-US" sz="1500" dirty="0">
                        <a:solidFill>
                          <a:srgbClr val="FF0000"/>
                        </a:solidFill>
                      </a:endParaRPr>
                    </a:p>
                    <a:p>
                      <a:pPr algn="r"/>
                      <a:r>
                        <a:rPr lang="en-US" sz="1500" dirty="0">
                          <a:solidFill>
                            <a:srgbClr val="FF0000"/>
                          </a:solidFill>
                        </a:rPr>
                        <a:t>(</a:t>
                      </a:r>
                      <a:r>
                        <a:rPr lang="en-US" sz="1500" dirty="0" err="1">
                          <a:solidFill>
                            <a:srgbClr val="FF0000"/>
                          </a:solidFill>
                        </a:rPr>
                        <a:t>ident</a:t>
                      </a:r>
                      <a:r>
                        <a:rPr lang="en-US" sz="1500" dirty="0">
                          <a:solidFill>
                            <a:srgbClr val="FF0000"/>
                          </a:solidFill>
                        </a:rPr>
                        <a:t>)</a:t>
                      </a:r>
                    </a:p>
                  </a:txBody>
                  <a:tcPr marL="76200" marR="76200" marT="38100" marB="3810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500" dirty="0"/>
                        <a:t>GMRES/</a:t>
                      </a:r>
                      <a:r>
                        <a:rPr lang="en-US" sz="1500" dirty="0" err="1"/>
                        <a:t>dt</a:t>
                      </a:r>
                      <a:r>
                        <a:rPr lang="en-US" sz="1500" dirty="0"/>
                        <a:t> </a:t>
                      </a:r>
                      <a:r>
                        <a:rPr lang="en-US" sz="1500" dirty="0">
                          <a:solidFill>
                            <a:srgbClr val="FF0000"/>
                          </a:solidFill>
                        </a:rPr>
                        <a:t>(</a:t>
                      </a:r>
                      <a:r>
                        <a:rPr lang="en-US" sz="1500" dirty="0" err="1">
                          <a:solidFill>
                            <a:srgbClr val="FF0000"/>
                          </a:solidFill>
                        </a:rPr>
                        <a:t>ident</a:t>
                      </a:r>
                      <a:r>
                        <a:rPr lang="en-US" sz="1500" dirty="0">
                          <a:solidFill>
                            <a:srgbClr val="FF0000"/>
                          </a:solidFill>
                        </a:rPr>
                        <a:t>)</a:t>
                      </a:r>
                    </a:p>
                  </a:txBody>
                  <a:tcPr marL="76200" marR="76200" marT="38100" marB="3810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500" dirty="0"/>
                        <a:t>CPU (s)</a:t>
                      </a:r>
                    </a:p>
                    <a:p>
                      <a:pPr algn="r"/>
                      <a:r>
                        <a:rPr lang="en-US" sz="1500" dirty="0">
                          <a:solidFill>
                            <a:srgbClr val="FF0000"/>
                          </a:solidFill>
                        </a:rPr>
                        <a:t>(</a:t>
                      </a:r>
                      <a:r>
                        <a:rPr lang="en-US" sz="1500" dirty="0" err="1">
                          <a:solidFill>
                            <a:srgbClr val="FF0000"/>
                          </a:solidFill>
                        </a:rPr>
                        <a:t>ident</a:t>
                      </a:r>
                      <a:r>
                        <a:rPr lang="en-US" sz="1500" dirty="0">
                          <a:solidFill>
                            <a:srgbClr val="FF0000"/>
                          </a:solidFill>
                        </a:rPr>
                        <a:t>)</a:t>
                      </a:r>
                    </a:p>
                  </a:txBody>
                  <a:tcPr marL="76200" marR="76200" marT="38100" marB="3810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500" dirty="0"/>
                        <a:t>Push/FE</a:t>
                      </a:r>
                    </a:p>
                  </a:txBody>
                  <a:tcPr marL="76200" marR="76200" marT="38100" marB="3810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500" dirty="0"/>
                        <a:t>ns/push</a:t>
                      </a:r>
                    </a:p>
                  </a:txBody>
                  <a:tcPr marL="76200" marR="76200" marT="38100" marB="3810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9033">
                <a:tc>
                  <a:txBody>
                    <a:bodyPr/>
                    <a:lstStyle/>
                    <a:p>
                      <a:pPr algn="r"/>
                      <a:r>
                        <a:rPr lang="en-US" sz="1500" dirty="0"/>
                        <a:t>1</a:t>
                      </a:r>
                    </a:p>
                  </a:txBody>
                  <a:tcPr marL="76200" marR="76200" marT="38100" marB="3810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500" dirty="0"/>
                        <a:t>64</a:t>
                      </a:r>
                    </a:p>
                  </a:txBody>
                  <a:tcPr marL="76200" marR="76200" marT="38100" marB="3810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500" dirty="0"/>
                        <a:t>6.9</a:t>
                      </a:r>
                    </a:p>
                  </a:txBody>
                  <a:tcPr marL="76200" marR="76200" marT="38100" marB="3810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500" dirty="0">
                          <a:solidFill>
                            <a:srgbClr val="FF0000"/>
                          </a:solidFill>
                        </a:rPr>
                        <a:t>(4)</a:t>
                      </a:r>
                      <a:r>
                        <a:rPr lang="en-US" sz="1500" dirty="0"/>
                        <a:t> 4</a:t>
                      </a:r>
                    </a:p>
                  </a:txBody>
                  <a:tcPr marL="76200" marR="76200" marT="38100" marB="3810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500" dirty="0">
                          <a:solidFill>
                            <a:srgbClr val="FF0000"/>
                          </a:solidFill>
                        </a:rPr>
                        <a:t>(6)</a:t>
                      </a:r>
                      <a:r>
                        <a:rPr lang="en-US" sz="1500" baseline="0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1500" dirty="0"/>
                        <a:t>5</a:t>
                      </a:r>
                    </a:p>
                  </a:txBody>
                  <a:tcPr marL="76200" marR="76200" marT="38100" marB="3810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500" dirty="0">
                          <a:solidFill>
                            <a:srgbClr val="FF0000"/>
                          </a:solidFill>
                        </a:rPr>
                        <a:t>(111) </a:t>
                      </a:r>
                      <a:r>
                        <a:rPr lang="en-US" sz="1500" dirty="0"/>
                        <a:t>105</a:t>
                      </a:r>
                    </a:p>
                  </a:txBody>
                  <a:tcPr marL="76200" marR="76200" marT="38100" marB="3810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500" dirty="0"/>
                        <a:t>30.6</a:t>
                      </a:r>
                    </a:p>
                  </a:txBody>
                  <a:tcPr marL="76200" marR="76200" marT="38100" marB="3810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500" dirty="0"/>
                        <a:t>92.6</a:t>
                      </a:r>
                    </a:p>
                  </a:txBody>
                  <a:tcPr marL="76200" marR="76200" marT="38100" marB="3810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9033">
                <a:tc>
                  <a:txBody>
                    <a:bodyPr/>
                    <a:lstStyle/>
                    <a:p>
                      <a:pPr algn="r"/>
                      <a:r>
                        <a:rPr lang="en-US" sz="1500" dirty="0"/>
                        <a:t>2</a:t>
                      </a:r>
                    </a:p>
                  </a:txBody>
                  <a:tcPr marL="76200" marR="76200" marT="38100" marB="3810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500" dirty="0"/>
                        <a:t>128</a:t>
                      </a:r>
                    </a:p>
                  </a:txBody>
                  <a:tcPr marL="76200" marR="76200" marT="38100" marB="3810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500" dirty="0"/>
                        <a:t>26</a:t>
                      </a:r>
                    </a:p>
                  </a:txBody>
                  <a:tcPr marL="76200" marR="76200" marT="38100" marB="3810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500" dirty="0">
                          <a:solidFill>
                            <a:srgbClr val="FF0000"/>
                          </a:solidFill>
                        </a:rPr>
                        <a:t>(6)</a:t>
                      </a:r>
                      <a:r>
                        <a:rPr lang="en-US" sz="1500" dirty="0"/>
                        <a:t> 4.4</a:t>
                      </a:r>
                    </a:p>
                  </a:txBody>
                  <a:tcPr marL="76200" marR="76200" marT="38100" marB="3810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500" dirty="0">
                          <a:solidFill>
                            <a:srgbClr val="FF0000"/>
                          </a:solidFill>
                        </a:rPr>
                        <a:t>(14.2) </a:t>
                      </a:r>
                      <a:r>
                        <a:rPr lang="en-US" sz="1500" dirty="0"/>
                        <a:t>7.4</a:t>
                      </a:r>
                    </a:p>
                  </a:txBody>
                  <a:tcPr marL="76200" marR="76200" marT="38100" marB="3810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500" dirty="0">
                          <a:solidFill>
                            <a:srgbClr val="FF0000"/>
                          </a:solidFill>
                        </a:rPr>
                        <a:t>(199)</a:t>
                      </a:r>
                      <a:r>
                        <a:rPr lang="en-US" sz="1500" baseline="0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1500" dirty="0"/>
                        <a:t>130</a:t>
                      </a:r>
                    </a:p>
                  </a:txBody>
                  <a:tcPr marL="76200" marR="76200" marT="38100" marB="3810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500" dirty="0"/>
                        <a:t>28.6</a:t>
                      </a:r>
                    </a:p>
                  </a:txBody>
                  <a:tcPr marL="76200" marR="76200" marT="38100" marB="3810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500" dirty="0"/>
                        <a:t>92.9</a:t>
                      </a:r>
                    </a:p>
                  </a:txBody>
                  <a:tcPr marL="76200" marR="76200" marT="38100" marB="3810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9033">
                <a:tc>
                  <a:txBody>
                    <a:bodyPr/>
                    <a:lstStyle/>
                    <a:p>
                      <a:pPr algn="r"/>
                      <a:r>
                        <a:rPr lang="en-US" sz="1500" dirty="0"/>
                        <a:t>4</a:t>
                      </a:r>
                    </a:p>
                  </a:txBody>
                  <a:tcPr marL="76200" marR="76200" marT="38100" marB="3810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500" dirty="0"/>
                        <a:t>256</a:t>
                      </a:r>
                    </a:p>
                  </a:txBody>
                  <a:tcPr marL="76200" marR="76200" marT="38100" marB="3810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500" dirty="0"/>
                        <a:t>100</a:t>
                      </a:r>
                    </a:p>
                  </a:txBody>
                  <a:tcPr marL="76200" marR="76200" marT="38100" marB="3810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500" dirty="0">
                          <a:solidFill>
                            <a:srgbClr val="FF0000"/>
                          </a:solidFill>
                        </a:rPr>
                        <a:t>(8.8) </a:t>
                      </a:r>
                      <a:r>
                        <a:rPr lang="en-US" sz="1500" dirty="0"/>
                        <a:t>4.6</a:t>
                      </a:r>
                    </a:p>
                  </a:txBody>
                  <a:tcPr marL="76200" marR="76200" marT="38100" marB="3810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500" dirty="0">
                          <a:solidFill>
                            <a:srgbClr val="FF0000"/>
                          </a:solidFill>
                        </a:rPr>
                        <a:t>(106.4)</a:t>
                      </a:r>
                      <a:r>
                        <a:rPr lang="en-US" sz="1500" dirty="0"/>
                        <a:t> 8.4</a:t>
                      </a:r>
                    </a:p>
                  </a:txBody>
                  <a:tcPr marL="76200" marR="76200" marT="38100" marB="3810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500" dirty="0">
                          <a:solidFill>
                            <a:srgbClr val="FF0000"/>
                          </a:solidFill>
                        </a:rPr>
                        <a:t>(1916)</a:t>
                      </a:r>
                      <a:r>
                        <a:rPr lang="en-US" sz="1500" baseline="0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1500" dirty="0"/>
                        <a:t>308</a:t>
                      </a:r>
                    </a:p>
                  </a:txBody>
                  <a:tcPr marL="76200" marR="76200" marT="38100" marB="3810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500" dirty="0"/>
                        <a:t>28.4</a:t>
                      </a:r>
                    </a:p>
                  </a:txBody>
                  <a:tcPr marL="76200" marR="76200" marT="38100" marB="3810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500" dirty="0"/>
                        <a:t>197.4</a:t>
                      </a:r>
                    </a:p>
                  </a:txBody>
                  <a:tcPr marL="76200" marR="76200" marT="38100" marB="3810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9033">
                <a:tc>
                  <a:txBody>
                    <a:bodyPr/>
                    <a:lstStyle/>
                    <a:p>
                      <a:pPr algn="r"/>
                      <a:r>
                        <a:rPr lang="en-US" sz="1500" dirty="0"/>
                        <a:t>8</a:t>
                      </a:r>
                    </a:p>
                  </a:txBody>
                  <a:tcPr marL="76200" marR="76200" marT="38100" marB="3810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500" dirty="0"/>
                        <a:t>512</a:t>
                      </a:r>
                    </a:p>
                  </a:txBody>
                  <a:tcPr marL="76200" marR="76200" marT="38100" marB="3810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500" dirty="0"/>
                        <a:t>400</a:t>
                      </a:r>
                    </a:p>
                  </a:txBody>
                  <a:tcPr marL="76200" marR="76200" marT="38100" marB="3810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500" dirty="0">
                          <a:solidFill>
                            <a:srgbClr val="FF0000"/>
                          </a:solidFill>
                        </a:rPr>
                        <a:t>(18) </a:t>
                      </a:r>
                      <a:r>
                        <a:rPr lang="en-US" sz="1500" dirty="0"/>
                        <a:t>5</a:t>
                      </a:r>
                    </a:p>
                  </a:txBody>
                  <a:tcPr marL="76200" marR="76200" marT="38100" marB="3810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500" dirty="0">
                          <a:solidFill>
                            <a:srgbClr val="FF0000"/>
                          </a:solidFill>
                        </a:rPr>
                        <a:t>(446)</a:t>
                      </a:r>
                      <a:r>
                        <a:rPr lang="en-US" sz="1500" dirty="0"/>
                        <a:t> 10.6</a:t>
                      </a:r>
                    </a:p>
                  </a:txBody>
                  <a:tcPr marL="76200" marR="76200" marT="38100" marB="3810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500" dirty="0">
                          <a:solidFill>
                            <a:srgbClr val="FF0000"/>
                          </a:solidFill>
                        </a:rPr>
                        <a:t>(8029)</a:t>
                      </a:r>
                      <a:r>
                        <a:rPr lang="en-US" sz="1500" baseline="0" dirty="0"/>
                        <a:t> </a:t>
                      </a:r>
                      <a:r>
                        <a:rPr lang="en-US" sz="1500" dirty="0"/>
                        <a:t>383</a:t>
                      </a:r>
                    </a:p>
                  </a:txBody>
                  <a:tcPr marL="76200" marR="76200" marT="38100" marB="3810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500" dirty="0"/>
                        <a:t>28.1</a:t>
                      </a:r>
                    </a:p>
                  </a:txBody>
                  <a:tcPr marL="76200" marR="76200" marT="38100" marB="3810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500" dirty="0"/>
                        <a:t>200.2</a:t>
                      </a:r>
                    </a:p>
                  </a:txBody>
                  <a:tcPr marL="76200" marR="76200" marT="38100" marB="3810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9033">
                <a:tc>
                  <a:txBody>
                    <a:bodyPr/>
                    <a:lstStyle/>
                    <a:p>
                      <a:pPr algn="r"/>
                      <a:r>
                        <a:rPr lang="en-US" sz="1500" dirty="0"/>
                        <a:t>16</a:t>
                      </a:r>
                    </a:p>
                  </a:txBody>
                  <a:tcPr marL="76200" marR="76200" marT="38100" marB="3810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500" dirty="0"/>
                        <a:t>1024</a:t>
                      </a:r>
                    </a:p>
                  </a:txBody>
                  <a:tcPr marL="76200" marR="76200" marT="38100" marB="3810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500" dirty="0"/>
                        <a:t>1600</a:t>
                      </a:r>
                    </a:p>
                  </a:txBody>
                  <a:tcPr marL="76200" marR="76200" marT="38100" marB="3810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500" dirty="0"/>
                        <a:t>5.2</a:t>
                      </a:r>
                    </a:p>
                  </a:txBody>
                  <a:tcPr marL="76200" marR="76200" marT="38100" marB="3810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500" dirty="0"/>
                        <a:t>16.8</a:t>
                      </a:r>
                    </a:p>
                  </a:txBody>
                  <a:tcPr marL="76200" marR="76200" marT="38100" marB="3810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500" dirty="0"/>
                        <a:t>526</a:t>
                      </a:r>
                    </a:p>
                  </a:txBody>
                  <a:tcPr marL="76200" marR="76200" marT="38100" marB="3810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500" dirty="0"/>
                        <a:t>27.5</a:t>
                      </a:r>
                    </a:p>
                  </a:txBody>
                  <a:tcPr marL="76200" marR="76200" marT="38100" marB="3810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500" dirty="0"/>
                        <a:t>196</a:t>
                      </a:r>
                    </a:p>
                  </a:txBody>
                  <a:tcPr marL="76200" marR="76200" marT="38100" marB="3810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09033">
                <a:tc>
                  <a:txBody>
                    <a:bodyPr/>
                    <a:lstStyle/>
                    <a:p>
                      <a:pPr algn="r"/>
                      <a:r>
                        <a:rPr lang="en-US" sz="1500" dirty="0"/>
                        <a:t>32</a:t>
                      </a:r>
                    </a:p>
                  </a:txBody>
                  <a:tcPr marL="76200" marR="76200" marT="38100" marB="3810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500" dirty="0"/>
                        <a:t>2048</a:t>
                      </a:r>
                    </a:p>
                  </a:txBody>
                  <a:tcPr marL="76200" marR="76200" marT="38100" marB="3810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500" dirty="0"/>
                        <a:t>6400</a:t>
                      </a:r>
                    </a:p>
                  </a:txBody>
                  <a:tcPr marL="76200" marR="76200" marT="38100" marB="3810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500" dirty="0"/>
                        <a:t>5.2</a:t>
                      </a:r>
                    </a:p>
                  </a:txBody>
                  <a:tcPr marL="76200" marR="76200" marT="38100" marB="3810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500" dirty="0"/>
                        <a:t>23.6</a:t>
                      </a:r>
                    </a:p>
                  </a:txBody>
                  <a:tcPr marL="76200" marR="76200" marT="38100" marB="3810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500" dirty="0"/>
                        <a:t>718</a:t>
                      </a:r>
                    </a:p>
                  </a:txBody>
                  <a:tcPr marL="76200" marR="76200" marT="38100" marB="3810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500" dirty="0"/>
                        <a:t>28.5</a:t>
                      </a:r>
                    </a:p>
                  </a:txBody>
                  <a:tcPr marL="76200" marR="76200" marT="38100" marB="3810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500" dirty="0"/>
                        <a:t>197</a:t>
                      </a:r>
                    </a:p>
                  </a:txBody>
                  <a:tcPr marL="76200" marR="76200" marT="38100" marB="3810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09033">
                <a:tc>
                  <a:txBody>
                    <a:bodyPr/>
                    <a:lstStyle/>
                    <a:p>
                      <a:pPr algn="r"/>
                      <a:r>
                        <a:rPr lang="en-US" sz="1500" dirty="0"/>
                        <a:t>64</a:t>
                      </a:r>
                    </a:p>
                  </a:txBody>
                  <a:tcPr marL="76200" marR="76200" marT="38100" marB="3810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500" dirty="0"/>
                        <a:t>4096</a:t>
                      </a:r>
                    </a:p>
                  </a:txBody>
                  <a:tcPr marL="76200" marR="76200" marT="38100" marB="3810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500" dirty="0"/>
                        <a:t>26000</a:t>
                      </a:r>
                    </a:p>
                  </a:txBody>
                  <a:tcPr marL="76200" marR="76200" marT="38100" marB="3810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500" dirty="0"/>
                        <a:t>5.4</a:t>
                      </a:r>
                    </a:p>
                  </a:txBody>
                  <a:tcPr marL="76200" marR="76200" marT="38100" marB="3810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500" dirty="0"/>
                        <a:t>16.4</a:t>
                      </a:r>
                    </a:p>
                  </a:txBody>
                  <a:tcPr marL="76200" marR="76200" marT="38100" marB="3810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500" dirty="0"/>
                        <a:t>697</a:t>
                      </a:r>
                    </a:p>
                  </a:txBody>
                  <a:tcPr marL="76200" marR="76200" marT="38100" marB="3810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500" dirty="0"/>
                        <a:t>36.2</a:t>
                      </a:r>
                    </a:p>
                  </a:txBody>
                  <a:tcPr marL="76200" marR="76200" marT="38100" marB="3810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500" dirty="0"/>
                        <a:t>199</a:t>
                      </a:r>
                    </a:p>
                  </a:txBody>
                  <a:tcPr marL="76200" marR="76200" marT="38100" marB="3810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09033">
                <a:tc>
                  <a:txBody>
                    <a:bodyPr/>
                    <a:lstStyle/>
                    <a:p>
                      <a:pPr algn="r"/>
                      <a:r>
                        <a:rPr lang="en-US" sz="1500" dirty="0"/>
                        <a:t>128</a:t>
                      </a:r>
                    </a:p>
                  </a:txBody>
                  <a:tcPr marL="76200" marR="76200" marT="38100" marB="3810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500" dirty="0"/>
                        <a:t>8192</a:t>
                      </a:r>
                    </a:p>
                  </a:txBody>
                  <a:tcPr marL="76200" marR="76200" marT="38100" marB="3810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500" dirty="0"/>
                        <a:t>100000</a:t>
                      </a:r>
                    </a:p>
                  </a:txBody>
                  <a:tcPr marL="76200" marR="76200" marT="38100" marB="3810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500" dirty="0"/>
                        <a:t>5.6</a:t>
                      </a:r>
                    </a:p>
                  </a:txBody>
                  <a:tcPr marL="76200" marR="76200" marT="38100" marB="3810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500" dirty="0"/>
                        <a:t>16.6</a:t>
                      </a:r>
                    </a:p>
                  </a:txBody>
                  <a:tcPr marL="76200" marR="76200" marT="38100" marB="3810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500" dirty="0"/>
                        <a:t>998</a:t>
                      </a:r>
                    </a:p>
                  </a:txBody>
                  <a:tcPr marL="76200" marR="76200" marT="38100" marB="3810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500" dirty="0"/>
                        <a:t>50.4</a:t>
                      </a:r>
                    </a:p>
                  </a:txBody>
                  <a:tcPr marL="76200" marR="76200" marT="38100" marB="3810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500" dirty="0"/>
                        <a:t>204</a:t>
                      </a:r>
                    </a:p>
                  </a:txBody>
                  <a:tcPr marL="76200" marR="76200" marT="38100" marB="3810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09033">
                <a:tc>
                  <a:txBody>
                    <a:bodyPr/>
                    <a:lstStyle/>
                    <a:p>
                      <a:pPr algn="r"/>
                      <a:r>
                        <a:rPr lang="en-US" sz="1500" dirty="0"/>
                        <a:t>256</a:t>
                      </a:r>
                    </a:p>
                  </a:txBody>
                  <a:tcPr marL="76200" marR="76200" marT="38100" marB="3810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500" dirty="0"/>
                        <a:t>16384</a:t>
                      </a:r>
                    </a:p>
                  </a:txBody>
                  <a:tcPr marL="76200" marR="76200" marT="38100" marB="3810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500" dirty="0"/>
                        <a:t>400000</a:t>
                      </a:r>
                    </a:p>
                  </a:txBody>
                  <a:tcPr marL="76200" marR="76200" marT="38100" marB="3810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500" dirty="0"/>
                        <a:t>5.8</a:t>
                      </a:r>
                    </a:p>
                  </a:txBody>
                  <a:tcPr marL="76200" marR="76200" marT="38100" marB="3810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500" dirty="0"/>
                        <a:t>18</a:t>
                      </a:r>
                    </a:p>
                  </a:txBody>
                  <a:tcPr marL="76200" marR="76200" marT="38100" marB="3810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500" dirty="0"/>
                        <a:t>1874</a:t>
                      </a:r>
                    </a:p>
                  </a:txBody>
                  <a:tcPr marL="76200" marR="76200" marT="38100" marB="3810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500" dirty="0"/>
                        <a:t>80.4</a:t>
                      </a:r>
                    </a:p>
                  </a:txBody>
                  <a:tcPr marL="76200" marR="76200" marT="38100" marB="3810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500" dirty="0"/>
                        <a:t>222</a:t>
                      </a:r>
                    </a:p>
                  </a:txBody>
                  <a:tcPr marL="76200" marR="76200" marT="38100" marB="3810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6" name="Date Placeholder 2">
            <a:extLst>
              <a:ext uri="{FF2B5EF4-FFF2-40B4-BE49-F238E27FC236}">
                <a16:creationId xmlns:a16="http://schemas.microsoft.com/office/drawing/2014/main" id="{DF169D3C-487F-2944-B789-04B6186238C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004050" y="5409848"/>
            <a:ext cx="2133600" cy="305152"/>
          </a:xfrm>
        </p:spPr>
        <p:txBody>
          <a:bodyPr/>
          <a:lstStyle/>
          <a:p>
            <a:fld id="{3BB050BD-D5D4-004B-87E1-382D8D28594F}" type="datetime1">
              <a:rPr lang="en-US" smtClean="0"/>
              <a:t>10/7/19</a:t>
            </a:fld>
            <a:r>
              <a:rPr lang="en-US"/>
              <a:t>   |   </a:t>
            </a:r>
            <a:fld id="{5D01E7E5-6465-7A46-A26D-BAABC2D34D38}" type="slidenum">
              <a:rPr lang="en-US" smtClean="0"/>
              <a:t>42</a:t>
            </a:fld>
            <a:endParaRPr lang="en-US" dirty="0"/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B9C2999A-3FDF-AA43-8910-28BB3B40B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1" y="5409848"/>
            <a:ext cx="3310467" cy="305152"/>
          </a:xfrm>
        </p:spPr>
        <p:txBody>
          <a:bodyPr/>
          <a:lstStyle/>
          <a:p>
            <a:r>
              <a:rPr lang="en-US" dirty="0"/>
              <a:t>Los Alamos National Laboratory</a:t>
            </a:r>
          </a:p>
        </p:txBody>
      </p:sp>
    </p:spTree>
    <p:extLst>
      <p:ext uri="{BB962C8B-B14F-4D97-AF65-F5344CB8AC3E}">
        <p14:creationId xmlns:p14="http://schemas.microsoft.com/office/powerpoint/2010/main" val="100722543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7F2BC9-B388-3B4C-984A-083576C064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Extension to curvilinear meshes</a:t>
            </a:r>
          </a:p>
        </p:txBody>
      </p:sp>
    </p:spTree>
    <p:extLst>
      <p:ext uri="{BB962C8B-B14F-4D97-AF65-F5344CB8AC3E}">
        <p14:creationId xmlns:p14="http://schemas.microsoft.com/office/powerpoint/2010/main" val="319389523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4">
            <a:extLst>
              <a:ext uri="{FF2B5EF4-FFF2-40B4-BE49-F238E27FC236}">
                <a16:creationId xmlns:a16="http://schemas.microsoft.com/office/drawing/2014/main" id="{A963EC6E-D177-CF4C-B1BD-AF7DB5906B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6226" y="825500"/>
            <a:ext cx="8161363" cy="42078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marL="342900" indent="-341313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1pPr>
            <a:lvl2pPr marL="669925" indent="-32385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9pPr>
          </a:lstStyle>
          <a:p>
            <a:pPr algn="just">
              <a:spcBef>
                <a:spcPts val="167"/>
              </a:spcBef>
            </a:pPr>
            <a:endParaRPr lang="en-US" altLang="en-US" sz="333" b="1" dirty="0">
              <a:ea typeface="ＭＳ Ｐゴシック" panose="020B0600070205080204" pitchFamily="34" charset="-128"/>
            </a:endParaRPr>
          </a:p>
          <a:p>
            <a:pPr marL="1323" indent="0" algn="just">
              <a:spcBef>
                <a:spcPts val="750"/>
              </a:spcBef>
              <a:buClr>
                <a:schemeClr val="accent1"/>
              </a:buClr>
              <a:buSzPct val="100000"/>
            </a:pPr>
            <a:r>
              <a:rPr lang="en-US" altLang="en-US" sz="1600" b="1" dirty="0">
                <a:latin typeface="Helvetica" pitchFamily="2" charset="0"/>
                <a:ea typeface="ＭＳ Ｐゴシック" panose="020B0600070205080204" pitchFamily="34" charset="-128"/>
              </a:rPr>
              <a:t>Smooth, stationary map                       from </a:t>
            </a:r>
            <a:r>
              <a:rPr lang="en-US" altLang="en-US" sz="1600" b="1" dirty="0">
                <a:solidFill>
                  <a:srgbClr val="FF0000"/>
                </a:solidFill>
                <a:latin typeface="Helvetica" pitchFamily="2" charset="0"/>
                <a:ea typeface="ＭＳ Ｐゴシック" panose="020B0600070205080204" pitchFamily="34" charset="-128"/>
              </a:rPr>
              <a:t>logical</a:t>
            </a:r>
            <a:r>
              <a:rPr lang="en-US" altLang="en-US" sz="1600" b="1" dirty="0">
                <a:latin typeface="Helvetica" pitchFamily="2" charset="0"/>
                <a:ea typeface="ＭＳ Ｐゴシック" panose="020B0600070205080204" pitchFamily="34" charset="-128"/>
              </a:rPr>
              <a:t> to </a:t>
            </a:r>
            <a:r>
              <a:rPr lang="en-US" altLang="en-US" sz="1600" b="1" dirty="0">
                <a:solidFill>
                  <a:srgbClr val="0432FF"/>
                </a:solidFill>
                <a:latin typeface="Helvetica" pitchFamily="2" charset="0"/>
                <a:ea typeface="ＭＳ Ｐゴシック" panose="020B0600070205080204" pitchFamily="34" charset="-128"/>
              </a:rPr>
              <a:t>physical</a:t>
            </a:r>
            <a:r>
              <a:rPr lang="en-US" altLang="en-US" sz="1600" b="1" dirty="0">
                <a:latin typeface="Helvetica" pitchFamily="2" charset="0"/>
                <a:ea typeface="ＭＳ Ｐゴシック" panose="020B0600070205080204" pitchFamily="34" charset="-128"/>
              </a:rPr>
              <a:t> domains.</a:t>
            </a:r>
          </a:p>
          <a:p>
            <a:pPr marL="287061" indent="-285739" algn="just">
              <a:spcBef>
                <a:spcPts val="750"/>
              </a:spcBef>
              <a:buClr>
                <a:srgbClr val="004080"/>
              </a:buClr>
              <a:buSzPct val="85000"/>
              <a:buFont typeface="+mj-lt"/>
              <a:buAutoNum type="arabicPeriod"/>
            </a:pPr>
            <a:r>
              <a:rPr lang="en-US" altLang="en-US" sz="1600" b="1" dirty="0">
                <a:solidFill>
                  <a:srgbClr val="FF0000"/>
                </a:solidFill>
                <a:latin typeface="Helvetica" pitchFamily="2" charset="0"/>
                <a:ea typeface="ＭＳ Ｐゴシック" panose="020B0600070205080204" pitchFamily="34" charset="-128"/>
              </a:rPr>
              <a:t>Logical mesh</a:t>
            </a:r>
            <a:r>
              <a:rPr lang="en-US" altLang="en-US" sz="1600" b="1" dirty="0">
                <a:latin typeface="Helvetica" pitchFamily="2" charset="0"/>
                <a:ea typeface="ＭＳ Ｐゴシック" panose="020B0600070205080204" pitchFamily="34" charset="-128"/>
              </a:rPr>
              <a:t> for grid quantities:</a:t>
            </a:r>
          </a:p>
          <a:p>
            <a:pPr marL="287061" indent="-285739" algn="just">
              <a:spcBef>
                <a:spcPts val="750"/>
              </a:spcBef>
              <a:buClr>
                <a:srgbClr val="004080"/>
              </a:buClr>
              <a:buSzPct val="85000"/>
              <a:buFont typeface="+mj-lt"/>
              <a:buAutoNum type="arabicPeriod"/>
            </a:pPr>
            <a:endParaRPr lang="en-US" altLang="en-US" sz="1600" b="1" dirty="0">
              <a:latin typeface="Helvetica" pitchFamily="2" charset="0"/>
              <a:ea typeface="ＭＳ Ｐゴシック" panose="020B0600070205080204" pitchFamily="34" charset="-128"/>
            </a:endParaRPr>
          </a:p>
          <a:p>
            <a:pPr marL="287061" indent="-285739" algn="just">
              <a:spcBef>
                <a:spcPts val="750"/>
              </a:spcBef>
              <a:buClr>
                <a:srgbClr val="004080"/>
              </a:buClr>
              <a:buSzPct val="85000"/>
              <a:buFont typeface="+mj-lt"/>
              <a:buAutoNum type="arabicPeriod"/>
            </a:pPr>
            <a:r>
              <a:rPr lang="en-US" altLang="en-US" sz="1600" b="1" dirty="0">
                <a:latin typeface="Helvetica" pitchFamily="2" charset="0"/>
                <a:ea typeface="ＭＳ Ｐゴシック" panose="020B0600070205080204" pitchFamily="34" charset="-128"/>
              </a:rPr>
              <a:t>Modified version of the </a:t>
            </a:r>
            <a:r>
              <a:rPr lang="en-US" altLang="en-US" sz="1600" b="1" dirty="0">
                <a:solidFill>
                  <a:srgbClr val="FF0000"/>
                </a:solidFill>
                <a:latin typeface="Helvetica" pitchFamily="2" charset="0"/>
                <a:ea typeface="ＭＳ Ｐゴシック" panose="020B0600070205080204" pitchFamily="34" charset="-128"/>
              </a:rPr>
              <a:t>“hybrid” particle push</a:t>
            </a:r>
            <a:r>
              <a:rPr lang="en-US" altLang="en-US" sz="1600" b="1" dirty="0">
                <a:latin typeface="Helvetica" pitchFamily="2" charset="0"/>
                <a:ea typeface="ＭＳ Ｐゴシック" panose="020B0600070205080204" pitchFamily="34" charset="-128"/>
              </a:rPr>
              <a:t> to avoid fictitious forces:</a:t>
            </a:r>
          </a:p>
          <a:p>
            <a:pPr marL="287061" indent="-285739" algn="just">
              <a:spcBef>
                <a:spcPts val="750"/>
              </a:spcBef>
              <a:buClr>
                <a:srgbClr val="004080"/>
              </a:buClr>
              <a:buSzPct val="85000"/>
              <a:buFont typeface="+mj-lt"/>
              <a:buAutoNum type="arabicPeriod"/>
            </a:pPr>
            <a:endParaRPr lang="en-US" altLang="en-US" sz="1600" b="1" dirty="0">
              <a:latin typeface="Helvetica" pitchFamily="2" charset="0"/>
              <a:ea typeface="ＭＳ Ｐゴシック" panose="020B0600070205080204" pitchFamily="34" charset="-128"/>
            </a:endParaRPr>
          </a:p>
          <a:p>
            <a:pPr marL="287061" indent="-285739" algn="just">
              <a:spcBef>
                <a:spcPts val="750"/>
              </a:spcBef>
              <a:buClr>
                <a:srgbClr val="004080"/>
              </a:buClr>
              <a:buSzPct val="85000"/>
              <a:buFont typeface="+mj-lt"/>
              <a:buAutoNum type="arabicPeriod"/>
            </a:pPr>
            <a:endParaRPr lang="en-US" altLang="en-US" sz="1600" b="1" dirty="0">
              <a:latin typeface="Helvetica" pitchFamily="2" charset="0"/>
              <a:ea typeface="ＭＳ Ｐゴシック" panose="020B0600070205080204" pitchFamily="34" charset="-128"/>
            </a:endParaRPr>
          </a:p>
          <a:p>
            <a:pPr marL="287061" indent="-285739" algn="just">
              <a:spcBef>
                <a:spcPts val="750"/>
              </a:spcBef>
              <a:buClr>
                <a:srgbClr val="004080"/>
              </a:buClr>
              <a:buSzPct val="85000"/>
              <a:buFont typeface="+mj-lt"/>
              <a:buAutoNum type="arabicPeriod"/>
            </a:pPr>
            <a:endParaRPr lang="en-US" altLang="en-US" sz="1600" b="1" dirty="0">
              <a:latin typeface="Helvetica" pitchFamily="2" charset="0"/>
              <a:ea typeface="ＭＳ Ｐゴシック" panose="020B0600070205080204" pitchFamily="34" charset="-128"/>
            </a:endParaRPr>
          </a:p>
          <a:p>
            <a:pPr marL="287061" indent="-285739" algn="just">
              <a:spcBef>
                <a:spcPts val="750"/>
              </a:spcBef>
              <a:buClr>
                <a:srgbClr val="004080"/>
              </a:buClr>
              <a:buSzPct val="85000"/>
              <a:buFont typeface="+mj-lt"/>
              <a:buAutoNum type="arabicPeriod"/>
            </a:pPr>
            <a:endParaRPr lang="en-US" altLang="en-US" sz="1600" b="1" dirty="0">
              <a:latin typeface="Helvetica" pitchFamily="2" charset="0"/>
              <a:ea typeface="ＭＳ Ｐゴシック" panose="020B0600070205080204" pitchFamily="34" charset="-128"/>
            </a:endParaRPr>
          </a:p>
          <a:p>
            <a:pPr marL="287061" indent="-285739" algn="just">
              <a:spcBef>
                <a:spcPts val="750"/>
              </a:spcBef>
              <a:buClr>
                <a:srgbClr val="004080"/>
              </a:buClr>
              <a:buSzPct val="85000"/>
              <a:buFont typeface="+mj-lt"/>
              <a:buAutoNum type="arabicPeriod"/>
            </a:pPr>
            <a:r>
              <a:rPr lang="en-US" altLang="en-US" sz="1600" b="1" dirty="0">
                <a:latin typeface="Helvetica" pitchFamily="2" charset="0"/>
                <a:ea typeface="ＭＳ Ｐゴシック" panose="020B0600070205080204" pitchFamily="34" charset="-128"/>
              </a:rPr>
              <a:t>Scatter/Gather </a:t>
            </a:r>
            <a:r>
              <a:rPr lang="en-US" altLang="en-US" sz="1600" b="1" dirty="0">
                <a:solidFill>
                  <a:srgbClr val="0432FF"/>
                </a:solidFill>
                <a:latin typeface="Helvetica" pitchFamily="2" charset="0"/>
                <a:ea typeface="ＭＳ Ｐゴシック" panose="020B0600070205080204" pitchFamily="34" charset="-128"/>
              </a:rPr>
              <a:t>Cartesian</a:t>
            </a:r>
            <a:r>
              <a:rPr lang="en-US" altLang="en-US" sz="1600" b="1" dirty="0">
                <a:latin typeface="Helvetica" pitchFamily="2" charset="0"/>
                <a:ea typeface="ＭＳ Ｐゴシック" panose="020B0600070205080204" pitchFamily="34" charset="-128"/>
              </a:rPr>
              <a:t> components to/from </a:t>
            </a:r>
            <a:r>
              <a:rPr lang="en-US" altLang="en-US" sz="1600" b="1" dirty="0">
                <a:solidFill>
                  <a:srgbClr val="FF0000"/>
                </a:solidFill>
                <a:latin typeface="Helvetica" pitchFamily="2" charset="0"/>
                <a:ea typeface="ＭＳ Ｐゴシック" panose="020B0600070205080204" pitchFamily="34" charset="-128"/>
              </a:rPr>
              <a:t>logical</a:t>
            </a:r>
            <a:r>
              <a:rPr lang="en-US" altLang="en-US" sz="1600" b="1" dirty="0">
                <a:latin typeface="Helvetica" pitchFamily="2" charset="0"/>
                <a:ea typeface="ＭＳ Ｐゴシック" panose="020B0600070205080204" pitchFamily="34" charset="-128"/>
              </a:rPr>
              <a:t> position:</a:t>
            </a:r>
          </a:p>
          <a:p>
            <a:pPr marL="287061" indent="-285739" algn="just">
              <a:spcBef>
                <a:spcPts val="750"/>
              </a:spcBef>
              <a:buClr>
                <a:srgbClr val="004080"/>
              </a:buClr>
              <a:buSzPct val="65000"/>
              <a:buFont typeface="+mj-lt"/>
              <a:buAutoNum type="arabicPeriod"/>
            </a:pPr>
            <a:endParaRPr lang="en-US" altLang="en-US" sz="1417" dirty="0">
              <a:latin typeface="Helvetica" pitchFamily="2" charset="0"/>
              <a:ea typeface="ＭＳ Ｐゴシック" panose="020B0600070205080204" pitchFamily="34" charset="-128"/>
            </a:endParaRPr>
          </a:p>
          <a:p>
            <a:pPr marL="288384" lvl="1" indent="0" algn="just">
              <a:spcBef>
                <a:spcPts val="271"/>
              </a:spcBef>
              <a:buClr>
                <a:srgbClr val="800000"/>
              </a:buClr>
            </a:pPr>
            <a:endParaRPr lang="en-US" altLang="en-US" sz="1417" dirty="0">
              <a:latin typeface="Helvetica" pitchFamily="2" charset="0"/>
              <a:ea typeface="ＭＳ Ｐゴシック" panose="020B0600070205080204" pitchFamily="34" charset="-128"/>
            </a:endParaRPr>
          </a:p>
          <a:p>
            <a:pPr marL="288384" lvl="1" indent="0" algn="just">
              <a:spcBef>
                <a:spcPts val="271"/>
              </a:spcBef>
              <a:buClr>
                <a:srgbClr val="800000"/>
              </a:buClr>
            </a:pPr>
            <a:endParaRPr lang="en-US" altLang="en-US" sz="1417" dirty="0">
              <a:latin typeface="Helvetica" pitchFamily="2" charset="0"/>
              <a:ea typeface="ＭＳ Ｐゴシック" panose="020B0600070205080204" pitchFamily="34" charset="-128"/>
            </a:endParaRPr>
          </a:p>
          <a:p>
            <a:pPr marL="288384" lvl="1" indent="0" algn="just">
              <a:spcBef>
                <a:spcPts val="271"/>
              </a:spcBef>
              <a:buClr>
                <a:srgbClr val="800000"/>
              </a:buClr>
            </a:pPr>
            <a:endParaRPr lang="en-US" altLang="en-US" sz="1417" dirty="0">
              <a:latin typeface="Helvetica" pitchFamily="2" charset="0"/>
              <a:ea typeface="ＭＳ Ｐゴシック" panose="020B0600070205080204" pitchFamily="34" charset="-128"/>
            </a:endParaRPr>
          </a:p>
          <a:p>
            <a:pPr marL="287061" indent="-285739" algn="just">
              <a:spcBef>
                <a:spcPts val="750"/>
              </a:spcBef>
              <a:buClr>
                <a:srgbClr val="004080"/>
              </a:buClr>
              <a:buSzPct val="65000"/>
              <a:buFont typeface="+mj-lt"/>
              <a:buAutoNum type="arabicPeriod"/>
            </a:pPr>
            <a:endParaRPr lang="en-US" altLang="en-US" sz="1500" dirty="0">
              <a:latin typeface="Helvetica" pitchFamily="2" charset="0"/>
              <a:ea typeface="ＭＳ Ｐゴシック" panose="020B0600070205080204" pitchFamily="34" charset="-128"/>
            </a:endParaRPr>
          </a:p>
          <a:p>
            <a:pPr marL="287061" indent="-285739" algn="just">
              <a:spcBef>
                <a:spcPts val="750"/>
              </a:spcBef>
              <a:buClr>
                <a:srgbClr val="004080"/>
              </a:buClr>
              <a:buSzPct val="65000"/>
              <a:buFont typeface="+mj-lt"/>
              <a:buAutoNum type="arabicPeriod"/>
            </a:pPr>
            <a:endParaRPr lang="en-US" altLang="en-US" sz="1500" dirty="0">
              <a:latin typeface="Helvetica" pitchFamily="2" charset="0"/>
              <a:ea typeface="ＭＳ Ｐゴシック" panose="020B0600070205080204" pitchFamily="34" charset="-128"/>
            </a:endParaRPr>
          </a:p>
          <a:p>
            <a:pPr marL="287061" indent="-285739" algn="just">
              <a:spcBef>
                <a:spcPts val="750"/>
              </a:spcBef>
              <a:buClr>
                <a:srgbClr val="004080"/>
              </a:buClr>
              <a:buSzPct val="65000"/>
              <a:buFont typeface="+mj-lt"/>
              <a:buAutoNum type="arabicPeriod"/>
            </a:pPr>
            <a:endParaRPr lang="en-US" altLang="en-US" sz="1500" dirty="0">
              <a:latin typeface="Helvetica" pitchFamily="2" charset="0"/>
              <a:ea typeface="ＭＳ Ｐゴシック" panose="020B0600070205080204" pitchFamily="34" charset="-128"/>
            </a:endParaRPr>
          </a:p>
          <a:p>
            <a:pPr algn="just">
              <a:spcBef>
                <a:spcPts val="750"/>
              </a:spcBef>
              <a:buClr>
                <a:srgbClr val="004080"/>
              </a:buClr>
              <a:buSzPct val="65000"/>
              <a:buFont typeface="Wingdings" panose="05000000000000000000" pitchFamily="2" charset="2"/>
              <a:buChar char=""/>
            </a:pPr>
            <a:endParaRPr lang="en-US" altLang="en-US" sz="1500" b="1" u="sng" dirty="0">
              <a:latin typeface="Helvetica" pitchFamily="2" charset="0"/>
              <a:ea typeface="ＭＳ Ｐゴシック" panose="020B0600070205080204" pitchFamily="34" charset="-128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47DEC08-87E2-B448-9D79-F8A4000619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Extension to mapped curvilinear grids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4DC429-1267-0B4B-8159-CBE5302B8FA5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Slide </a:t>
            </a:r>
            <a:fld id="{C6674C83-872A-B744-BC7B-6919EE4F7AA4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44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01984C3-E75E-8E4B-9013-363BF4BFDC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2321" y="1016032"/>
            <a:ext cx="1107521" cy="251401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E99F1A79-4450-D946-9691-7082EF4CA2F7}"/>
              </a:ext>
            </a:extLst>
          </p:cNvPr>
          <p:cNvGrpSpPr/>
          <p:nvPr/>
        </p:nvGrpSpPr>
        <p:grpSpPr>
          <a:xfrm>
            <a:off x="1421126" y="2510610"/>
            <a:ext cx="5312212" cy="989129"/>
            <a:chOff x="1421126" y="2287588"/>
            <a:chExt cx="5312212" cy="989129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C59C557-0227-C548-96E2-81AB79678AD9}"/>
                </a:ext>
              </a:extLst>
            </p:cNvPr>
            <p:cNvSpPr txBox="1"/>
            <p:nvPr/>
          </p:nvSpPr>
          <p:spPr>
            <a:xfrm>
              <a:off x="1421126" y="2363710"/>
              <a:ext cx="1580882" cy="9130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33" dirty="0">
                  <a:solidFill>
                    <a:srgbClr val="0432FF"/>
                  </a:solidFill>
                  <a:latin typeface="Helvetica" pitchFamily="2" charset="0"/>
                  <a:ea typeface="Verdana" panose="020B0604030504040204" pitchFamily="34" charset="0"/>
                  <a:cs typeface="Verdana" panose="020B0604030504040204" pitchFamily="34" charset="0"/>
                </a:rPr>
                <a:t>Cartesian velocity</a:t>
              </a:r>
              <a:r>
                <a:rPr lang="en-US" sz="1333" dirty="0">
                  <a:latin typeface="Helvetica" pitchFamily="2" charset="0"/>
                  <a:ea typeface="Verdana" panose="020B0604030504040204" pitchFamily="34" charset="0"/>
                  <a:cs typeface="Verdana" panose="020B0604030504040204" pitchFamily="34" charset="0"/>
                </a:rPr>
                <a:t>:</a:t>
              </a:r>
            </a:p>
            <a:p>
              <a:endParaRPr lang="en-US" sz="1000" dirty="0">
                <a:latin typeface="Helvetica" pitchFamily="2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endParaRPr lang="en-US" sz="1667" dirty="0">
                <a:latin typeface="Helvetica" pitchFamily="2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r>
                <a:rPr lang="en-US" sz="1333" dirty="0">
                  <a:solidFill>
                    <a:srgbClr val="FF0000"/>
                  </a:solidFill>
                  <a:latin typeface="Helvetica" pitchFamily="2" charset="0"/>
                  <a:ea typeface="Verdana" panose="020B0604030504040204" pitchFamily="34" charset="0"/>
                  <a:cs typeface="Verdana" panose="020B0604030504040204" pitchFamily="34" charset="0"/>
                </a:rPr>
                <a:t>Logical position</a:t>
              </a:r>
              <a:r>
                <a:rPr lang="en-US" sz="1333" dirty="0">
                  <a:latin typeface="Helvetica" pitchFamily="2" charset="0"/>
                  <a:ea typeface="Verdana" panose="020B0604030504040204" pitchFamily="34" charset="0"/>
                  <a:cs typeface="Verdana" panose="020B0604030504040204" pitchFamily="34" charset="0"/>
                </a:rPr>
                <a:t>:</a:t>
              </a: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DBA300A1-ECC8-4F4A-A6BE-4AABB6B8C06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70963" y="2287588"/>
              <a:ext cx="3762375" cy="442913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AA984B90-6A0B-BB48-9740-EC54CD33A4D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70963" y="2869565"/>
              <a:ext cx="2840355" cy="368935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46ADCC9-0C8D-8648-8FE1-4FDA5E9C7A9E}"/>
              </a:ext>
            </a:extLst>
          </p:cNvPr>
          <p:cNvGrpSpPr/>
          <p:nvPr/>
        </p:nvGrpSpPr>
        <p:grpSpPr>
          <a:xfrm>
            <a:off x="2492098" y="4171391"/>
            <a:ext cx="2890838" cy="929982"/>
            <a:chOff x="2492098" y="3959519"/>
            <a:chExt cx="2890838" cy="929982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34C2EDF4-B8D0-A74D-93FB-22332D519C4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18582" y="3959519"/>
              <a:ext cx="1900238" cy="385763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9FABF5C0-D890-0A45-886E-57A86AED63A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92098" y="4437063"/>
              <a:ext cx="2890838" cy="452438"/>
            </a:xfrm>
            <a:prstGeom prst="rect">
              <a:avLst/>
            </a:prstGeom>
          </p:spPr>
        </p:pic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EFE3DD7A-C7D3-1F42-843B-57265F7F457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3749" y="1666189"/>
            <a:ext cx="2851479" cy="272896"/>
          </a:xfrm>
          <a:prstGeom prst="rect">
            <a:avLst/>
          </a:prstGeom>
        </p:spPr>
      </p:pic>
      <p:sp>
        <p:nvSpPr>
          <p:cNvPr id="14" name="Date Placeholder 2">
            <a:extLst>
              <a:ext uri="{FF2B5EF4-FFF2-40B4-BE49-F238E27FC236}">
                <a16:creationId xmlns:a16="http://schemas.microsoft.com/office/drawing/2014/main" id="{426FD086-B751-C440-86BB-946779792D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004050" y="5409848"/>
            <a:ext cx="2133600" cy="305152"/>
          </a:xfrm>
        </p:spPr>
        <p:txBody>
          <a:bodyPr/>
          <a:lstStyle/>
          <a:p>
            <a:fld id="{3BB050BD-D5D4-004B-87E1-382D8D28594F}" type="datetime1">
              <a:rPr lang="en-US" smtClean="0"/>
              <a:t>10/7/19</a:t>
            </a:fld>
            <a:r>
              <a:rPr lang="en-US"/>
              <a:t>   |   </a:t>
            </a:r>
            <a:fld id="{5D01E7E5-6465-7A46-A26D-BAABC2D34D38}" type="slidenum">
              <a:rPr lang="en-US" smtClean="0"/>
              <a:t>44</a:t>
            </a:fld>
            <a:endParaRPr lang="en-US" dirty="0"/>
          </a:p>
        </p:txBody>
      </p:sp>
      <p:sp>
        <p:nvSpPr>
          <p:cNvPr id="16" name="Footer Placeholder 3">
            <a:extLst>
              <a:ext uri="{FF2B5EF4-FFF2-40B4-BE49-F238E27FC236}">
                <a16:creationId xmlns:a16="http://schemas.microsoft.com/office/drawing/2014/main" id="{ACC5DF79-6B48-BD42-97E1-C7B6DBBC02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1" y="5409848"/>
            <a:ext cx="3310467" cy="305152"/>
          </a:xfrm>
        </p:spPr>
        <p:txBody>
          <a:bodyPr/>
          <a:lstStyle/>
          <a:p>
            <a:r>
              <a:rPr lang="en-US" dirty="0"/>
              <a:t>Los Alamos National Laboratory</a:t>
            </a:r>
          </a:p>
        </p:txBody>
      </p:sp>
    </p:spTree>
    <p:extLst>
      <p:ext uri="{BB962C8B-B14F-4D97-AF65-F5344CB8AC3E}">
        <p14:creationId xmlns:p14="http://schemas.microsoft.com/office/powerpoint/2010/main" val="339117497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7A168A20-5173-614E-89B2-C4F563E746FF}"/>
              </a:ext>
            </a:extLst>
          </p:cNvPr>
          <p:cNvSpPr txBox="1"/>
          <p:nvPr/>
        </p:nvSpPr>
        <p:spPr>
          <a:xfrm>
            <a:off x="457200" y="886966"/>
            <a:ext cx="7543800" cy="1980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8115" indent="-238115">
              <a:buFont typeface="Wingdings" pitchFamily="2" charset="2"/>
              <a:buChar char="§"/>
            </a:pPr>
            <a:endParaRPr lang="en-US" sz="1167" dirty="0">
              <a:latin typeface="Helvetica" pitchFamily="2" charset="0"/>
            </a:endParaRPr>
          </a:p>
          <a:p>
            <a:pPr marL="238115" indent="-238115">
              <a:buFont typeface="Wingdings" pitchFamily="2" charset="2"/>
              <a:buChar char="§"/>
            </a:pPr>
            <a:r>
              <a:rPr lang="en-US" sz="1600" dirty="0">
                <a:latin typeface="Helvetica" pitchFamily="2" charset="0"/>
              </a:rPr>
              <a:t>Cold RH Alfven Whistler an exact non-linear solution of hybrid model.</a:t>
            </a:r>
          </a:p>
          <a:p>
            <a:pPr marL="238115" indent="-238115">
              <a:buFont typeface="Wingdings" pitchFamily="2" charset="2"/>
              <a:buChar char="§"/>
            </a:pPr>
            <a:endParaRPr lang="en-US" sz="1600" dirty="0">
              <a:latin typeface="Helvetica" pitchFamily="2" charset="0"/>
            </a:endParaRPr>
          </a:p>
          <a:p>
            <a:pPr marL="238115" indent="-238115">
              <a:buFont typeface="Wingdings" pitchFamily="2" charset="2"/>
              <a:buChar char="§"/>
            </a:pPr>
            <a:endParaRPr lang="en-US" sz="1600" dirty="0">
              <a:latin typeface="Helvetica" pitchFamily="2" charset="0"/>
            </a:endParaRPr>
          </a:p>
          <a:p>
            <a:pPr marL="238115" indent="-238115">
              <a:buFont typeface="Wingdings" pitchFamily="2" charset="2"/>
              <a:buChar char="§"/>
            </a:pPr>
            <a:endParaRPr lang="en-US" sz="1600" dirty="0">
              <a:latin typeface="Helvetica" pitchFamily="2" charset="0"/>
            </a:endParaRPr>
          </a:p>
          <a:p>
            <a:pPr marL="238115" indent="-238115">
              <a:buFont typeface="Wingdings" pitchFamily="2" charset="2"/>
              <a:buChar char="§"/>
            </a:pPr>
            <a:endParaRPr lang="en-US" sz="1600" dirty="0">
              <a:latin typeface="Helvetica" pitchFamily="2" charset="0"/>
            </a:endParaRPr>
          </a:p>
          <a:p>
            <a:pPr marL="238115" indent="-238115">
              <a:buFont typeface="Wingdings" pitchFamily="2" charset="2"/>
              <a:buChar char="§"/>
            </a:pPr>
            <a:r>
              <a:rPr lang="en-US" sz="1600" dirty="0">
                <a:latin typeface="Helvetica" pitchFamily="2" charset="0"/>
              </a:rPr>
              <a:t>Set k d</a:t>
            </a:r>
            <a:r>
              <a:rPr lang="en-US" sz="1600" baseline="-25000" dirty="0">
                <a:latin typeface="Helvetica" pitchFamily="2" charset="0"/>
              </a:rPr>
              <a:t>i</a:t>
            </a:r>
            <a:r>
              <a:rPr lang="en-US" sz="1600" dirty="0">
                <a:latin typeface="Helvetica" pitchFamily="2" charset="0"/>
              </a:rPr>
              <a:t> ~ 1 to test ion + electron components.</a:t>
            </a:r>
          </a:p>
          <a:p>
            <a:pPr marL="238115" indent="-238115">
              <a:buFont typeface="Arial" panose="020B0604020202020204" pitchFamily="34" charset="0"/>
              <a:buChar char="•"/>
            </a:pPr>
            <a:endParaRPr lang="en-US" sz="1500" dirty="0"/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67538BDF-B785-4AAB-8052-511B3BB945D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pPr>
              <a:tabLst>
                <a:tab pos="380985" algn="l"/>
                <a:tab pos="761970" algn="l"/>
                <a:tab pos="1142954" algn="l"/>
                <a:tab pos="1523939" algn="l"/>
                <a:tab pos="1904924" algn="l"/>
                <a:tab pos="2285909" algn="l"/>
                <a:tab pos="2666893" algn="l"/>
                <a:tab pos="3047878" algn="l"/>
                <a:tab pos="3428863" algn="l"/>
                <a:tab pos="3809848" algn="l"/>
                <a:tab pos="4190832" algn="l"/>
                <a:tab pos="4571817" algn="l"/>
                <a:tab pos="4952802" algn="l"/>
                <a:tab pos="5333787" algn="l"/>
                <a:tab pos="5714771" algn="l"/>
                <a:tab pos="6095756" algn="l"/>
                <a:tab pos="6476741" algn="l"/>
                <a:tab pos="6857726" algn="l"/>
              </a:tabLst>
            </a:pPr>
            <a:r>
              <a:rPr lang="en-US" altLang="en-US" sz="2000" dirty="0">
                <a:solidFill>
                  <a:schemeClr val="bg1"/>
                </a:solidFill>
              </a:rPr>
              <a:t>Verification: 2D Alfven-Whistler on curvilinear grids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AE5BC2A-C085-BE46-B335-1EB4DD6541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501" y="2913065"/>
            <a:ext cx="5660509" cy="238768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7F460EC-8F48-854A-9FF2-2917E2AB6B4B}"/>
              </a:ext>
            </a:extLst>
          </p:cNvPr>
          <p:cNvSpPr txBox="1"/>
          <p:nvPr/>
        </p:nvSpPr>
        <p:spPr>
          <a:xfrm>
            <a:off x="9207500" y="3855059"/>
            <a:ext cx="6477000" cy="11438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8115" indent="-238115">
              <a:buFont typeface="Arial" panose="020B0604020202020204" pitchFamily="34" charset="0"/>
              <a:buChar char="•"/>
            </a:pPr>
            <a:endParaRPr lang="en-US" sz="1167" dirty="0"/>
          </a:p>
          <a:p>
            <a:pPr marL="238115" indent="-238115">
              <a:buFont typeface="Arial" panose="020B0604020202020204" pitchFamily="34" charset="0"/>
              <a:buChar char="•"/>
            </a:pPr>
            <a:r>
              <a:rPr lang="en-US" sz="1500" dirty="0"/>
              <a:t>Verification: 2D right-hand EM Whistler wave with </a:t>
            </a:r>
            <a:r>
              <a:rPr lang="en-US" sz="1500" dirty="0" err="1"/>
              <a:t>kd</a:t>
            </a:r>
            <a:r>
              <a:rPr lang="en-US" sz="1500" baseline="-25000" dirty="0" err="1"/>
              <a:t>i</a:t>
            </a:r>
            <a:r>
              <a:rPr lang="en-US" sz="1500" dirty="0"/>
              <a:t> = 0.3.</a:t>
            </a:r>
          </a:p>
          <a:p>
            <a:pPr lvl="1">
              <a:buFont typeface="Wingdings" pitchFamily="2" charset="2"/>
              <a:buChar char="Ø"/>
            </a:pPr>
            <a:r>
              <a:rPr lang="en-US" sz="1333" dirty="0"/>
              <a:t>Includes kinetic (particle) ion and EMHD (grid) contributions.</a:t>
            </a:r>
          </a:p>
          <a:p>
            <a:pPr lvl="1">
              <a:buFont typeface="Wingdings" pitchFamily="2" charset="2"/>
              <a:buChar char="Ø"/>
            </a:pPr>
            <a:r>
              <a:rPr lang="en-US" sz="1333" dirty="0"/>
              <a:t>Exact solution to the non-linear hybrid model – can test convergence.</a:t>
            </a:r>
          </a:p>
          <a:p>
            <a:pPr marL="238115" indent="-238115">
              <a:buFont typeface="Arial" panose="020B0604020202020204" pitchFamily="34" charset="0"/>
              <a:buChar char="•"/>
            </a:pPr>
            <a:endParaRPr lang="en-US" sz="15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4D26ABC-F44F-6349-9F8E-E552B7F481E3}"/>
              </a:ext>
            </a:extLst>
          </p:cNvPr>
          <p:cNvSpPr txBox="1"/>
          <p:nvPr/>
        </p:nvSpPr>
        <p:spPr>
          <a:xfrm>
            <a:off x="1787119" y="2635091"/>
            <a:ext cx="2739853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33" u="sng" dirty="0">
                <a:solidFill>
                  <a:schemeClr val="accent2"/>
                </a:solidFill>
              </a:rPr>
              <a:t>Cartesian with 4x packing in x &amp; 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12B5238-4B17-4742-9828-7CA7671CEB75}"/>
              </a:ext>
            </a:extLst>
          </p:cNvPr>
          <p:cNvSpPr txBox="1"/>
          <p:nvPr/>
        </p:nvSpPr>
        <p:spPr>
          <a:xfrm>
            <a:off x="4700103" y="2624872"/>
            <a:ext cx="2747868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33" u="sng" dirty="0">
                <a:solidFill>
                  <a:srgbClr val="FF0000"/>
                </a:solidFill>
              </a:rPr>
              <a:t>Sinusoidal (non-orthogonal) mesh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275B727-8A61-6B4C-84F7-F2D28F5D5A5F}"/>
              </a:ext>
            </a:extLst>
          </p:cNvPr>
          <p:cNvSpPr txBox="1"/>
          <p:nvPr/>
        </p:nvSpPr>
        <p:spPr>
          <a:xfrm>
            <a:off x="9461500" y="1332474"/>
            <a:ext cx="8400313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/>
              <a:t>GIVE CONTINUUM DISPERSION RELATION HERE? WOULD BE GOOD INTRO FOR LATER..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573570B-923C-9B43-99D0-E9CC9F4099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7297" y="1534048"/>
            <a:ext cx="3005616" cy="618136"/>
          </a:xfrm>
          <a:prstGeom prst="rect">
            <a:avLst/>
          </a:prstGeom>
        </p:spPr>
      </p:pic>
      <p:sp>
        <p:nvSpPr>
          <p:cNvPr id="11" name="Date Placeholder 2">
            <a:extLst>
              <a:ext uri="{FF2B5EF4-FFF2-40B4-BE49-F238E27FC236}">
                <a16:creationId xmlns:a16="http://schemas.microsoft.com/office/drawing/2014/main" id="{6A56C741-B174-0746-8E65-0FF97DD91E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004050" y="5409848"/>
            <a:ext cx="2133600" cy="305152"/>
          </a:xfrm>
        </p:spPr>
        <p:txBody>
          <a:bodyPr/>
          <a:lstStyle/>
          <a:p>
            <a:fld id="{3BB050BD-D5D4-004B-87E1-382D8D28594F}" type="datetime1">
              <a:rPr lang="en-US" smtClean="0"/>
              <a:t>10/8/19</a:t>
            </a:fld>
            <a:r>
              <a:rPr lang="en-US"/>
              <a:t>   |   </a:t>
            </a:r>
            <a:fld id="{5D01E7E5-6465-7A46-A26D-BAABC2D34D38}" type="slidenum">
              <a:rPr lang="en-US" smtClean="0"/>
              <a:t>45</a:t>
            </a:fld>
            <a:endParaRPr lang="en-US" dirty="0"/>
          </a:p>
        </p:txBody>
      </p:sp>
      <p:sp>
        <p:nvSpPr>
          <p:cNvPr id="12" name="Footer Placeholder 3">
            <a:extLst>
              <a:ext uri="{FF2B5EF4-FFF2-40B4-BE49-F238E27FC236}">
                <a16:creationId xmlns:a16="http://schemas.microsoft.com/office/drawing/2014/main" id="{1B2F3C17-8C45-FE48-96A5-58E33B6575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1" y="5409848"/>
            <a:ext cx="3310467" cy="305152"/>
          </a:xfrm>
        </p:spPr>
        <p:txBody>
          <a:bodyPr/>
          <a:lstStyle/>
          <a:p>
            <a:r>
              <a:rPr lang="en-US" dirty="0"/>
              <a:t>Los Alamos National Laboratory</a:t>
            </a:r>
          </a:p>
        </p:txBody>
      </p:sp>
    </p:spTree>
    <p:extLst>
      <p:ext uri="{BB962C8B-B14F-4D97-AF65-F5344CB8AC3E}">
        <p14:creationId xmlns:p14="http://schemas.microsoft.com/office/powerpoint/2010/main" val="62746902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1">
            <a:extLst>
              <a:ext uri="{FF2B5EF4-FFF2-40B4-BE49-F238E27FC236}">
                <a16:creationId xmlns:a16="http://schemas.microsoft.com/office/drawing/2014/main" id="{28EE2A55-C794-47FB-A157-C272D76E46A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pPr>
              <a:tabLst>
                <a:tab pos="380985" algn="l"/>
                <a:tab pos="761970" algn="l"/>
                <a:tab pos="1142954" algn="l"/>
                <a:tab pos="1523939" algn="l"/>
                <a:tab pos="1904924" algn="l"/>
                <a:tab pos="2285909" algn="l"/>
                <a:tab pos="2666893" algn="l"/>
                <a:tab pos="3047878" algn="l"/>
                <a:tab pos="3428863" algn="l"/>
                <a:tab pos="3809848" algn="l"/>
                <a:tab pos="4190832" algn="l"/>
                <a:tab pos="4571817" algn="l"/>
                <a:tab pos="4952802" algn="l"/>
                <a:tab pos="5333787" algn="l"/>
                <a:tab pos="5714771" algn="l"/>
                <a:tab pos="6095756" algn="l"/>
                <a:tab pos="6476741" algn="l"/>
                <a:tab pos="6857726" algn="l"/>
              </a:tabLst>
            </a:pPr>
            <a:r>
              <a:rPr lang="en-US" altLang="en-US" dirty="0"/>
              <a:t>Verification: 2D Alfven-Whistler on curvilinear grids</a:t>
            </a:r>
            <a:endParaRPr lang="en-US" altLang="en-US" sz="2000" dirty="0">
              <a:solidFill>
                <a:srgbClr val="004080"/>
              </a:solidFill>
            </a:endParaRPr>
          </a:p>
        </p:txBody>
      </p:sp>
      <p:sp>
        <p:nvSpPr>
          <p:cNvPr id="15363" name="Text Box 3">
            <a:extLst>
              <a:ext uri="{FF2B5EF4-FFF2-40B4-BE49-F238E27FC236}">
                <a16:creationId xmlns:a16="http://schemas.microsoft.com/office/drawing/2014/main" id="{99C1ADCC-D537-492E-9D64-7EAB1DB48D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13500" y="5181865"/>
            <a:ext cx="1661583" cy="28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>
              <a:tabLst>
                <a:tab pos="457200" algn="l"/>
                <a:tab pos="914400" algn="l"/>
                <a:tab pos="1371600" algn="l"/>
                <a:tab pos="1828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1pPr>
            <a:lvl2pPr>
              <a:tabLst>
                <a:tab pos="457200" algn="l"/>
                <a:tab pos="914400" algn="l"/>
                <a:tab pos="1371600" algn="l"/>
                <a:tab pos="1828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9pPr>
          </a:lstStyle>
          <a:p>
            <a:pPr algn="r">
              <a:lnSpc>
                <a:spcPct val="100000"/>
              </a:lnSpc>
            </a:pPr>
            <a:r>
              <a:rPr lang="en-US" altLang="en-US" sz="667" i="1">
                <a:ea typeface="ＭＳ Ｐゴシック" panose="020B0600070205080204" pitchFamily="34" charset="-128"/>
              </a:rPr>
              <a:t>Slide </a:t>
            </a:r>
            <a:fld id="{C5BDB2DE-996D-44C8-983F-213E5D8DC32E}" type="slidenum">
              <a:rPr lang="en-US" altLang="en-US" sz="667" i="1">
                <a:ea typeface="ＭＳ Ｐゴシック" panose="020B0600070205080204" pitchFamily="34" charset="-128"/>
              </a:rPr>
              <a:pPr algn="r">
                <a:lnSpc>
                  <a:spcPct val="100000"/>
                </a:lnSpc>
              </a:pPr>
              <a:t>46</a:t>
            </a:fld>
            <a:endParaRPr lang="en-US" altLang="en-US" sz="667" i="1">
              <a:ea typeface="ＭＳ Ｐゴシック" panose="020B0600070205080204" pitchFamily="34" charset="-128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D2C136A-87F6-A243-9AD0-A5DF1120E24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14"/>
          <a:stretch/>
        </p:blipFill>
        <p:spPr>
          <a:xfrm>
            <a:off x="952500" y="920750"/>
            <a:ext cx="3962400" cy="28257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06E5154-F82B-3149-A1F3-2A957011038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77"/>
          <a:stretch/>
        </p:blipFill>
        <p:spPr>
          <a:xfrm>
            <a:off x="4610100" y="872945"/>
            <a:ext cx="3962400" cy="286847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AA974AD-771B-744B-A0D5-8ED71395ACE1}"/>
              </a:ext>
            </a:extLst>
          </p:cNvPr>
          <p:cNvSpPr txBox="1"/>
          <p:nvPr/>
        </p:nvSpPr>
        <p:spPr>
          <a:xfrm>
            <a:off x="822121" y="3834254"/>
            <a:ext cx="7051879" cy="1348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8115" indent="-238115">
              <a:buFont typeface="Arial" panose="020B0604020202020204" pitchFamily="34" charset="0"/>
              <a:buChar char="•"/>
            </a:pPr>
            <a:r>
              <a:rPr lang="en-US" sz="1333" dirty="0"/>
              <a:t>Linear momentum conserved for Cartesian </a:t>
            </a:r>
            <a:r>
              <a:rPr lang="en-US" sz="1333" dirty="0">
                <a:solidFill>
                  <a:srgbClr val="0432FF"/>
                </a:solidFill>
              </a:rPr>
              <a:t>packed grids</a:t>
            </a:r>
            <a:r>
              <a:rPr lang="en-US" sz="1333" dirty="0"/>
              <a:t>.</a:t>
            </a:r>
          </a:p>
          <a:p>
            <a:pPr marL="238115" indent="-238115">
              <a:buFont typeface="Arial" panose="020B0604020202020204" pitchFamily="34" charset="0"/>
              <a:buChar char="•"/>
            </a:pPr>
            <a:endParaRPr lang="en-US" sz="1333" dirty="0"/>
          </a:p>
          <a:p>
            <a:pPr marL="238115" indent="-238115">
              <a:buFont typeface="Arial" panose="020B0604020202020204" pitchFamily="34" charset="0"/>
              <a:buChar char="•"/>
            </a:pPr>
            <a:r>
              <a:rPr lang="en-US" sz="1333" dirty="0"/>
              <a:t>Energy conservation conserved for arbitrary curvilinear grids.</a:t>
            </a:r>
          </a:p>
          <a:p>
            <a:pPr marL="238115" indent="-238115">
              <a:buFont typeface="Arial" panose="020B0604020202020204" pitchFamily="34" charset="0"/>
              <a:buChar char="•"/>
            </a:pPr>
            <a:endParaRPr lang="en-US" sz="1333" dirty="0"/>
          </a:p>
          <a:p>
            <a:pPr marL="238115" indent="-238115">
              <a:buFont typeface="Arial" panose="020B0604020202020204" pitchFamily="34" charset="0"/>
              <a:buChar char="•"/>
            </a:pPr>
            <a:r>
              <a:rPr lang="en-US" sz="1333" dirty="0"/>
              <a:t>2</a:t>
            </a:r>
            <a:r>
              <a:rPr lang="en-US" sz="1333" baseline="30000" dirty="0"/>
              <a:t>nd</a:t>
            </a:r>
            <a:r>
              <a:rPr lang="en-US" sz="1333" dirty="0"/>
              <a:t> order convergence to exact solution.</a:t>
            </a:r>
          </a:p>
          <a:p>
            <a:pPr marL="238115" indent="-238115">
              <a:buFont typeface="Arial" panose="020B0604020202020204" pitchFamily="34" charset="0"/>
              <a:buChar char="•"/>
            </a:pPr>
            <a:endParaRPr lang="en-US" sz="15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FB79293-D3E3-264C-BA13-081E4A7E71C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91"/>
          <a:stretch/>
        </p:blipFill>
        <p:spPr>
          <a:xfrm>
            <a:off x="6112073" y="3717472"/>
            <a:ext cx="2269928" cy="160726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98E691D-1B06-C542-A6E0-F4EF4FC4E0B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500" y="4064000"/>
            <a:ext cx="464445" cy="21395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6982B5C1-664D-3040-9E8B-F0FC97D57069}"/>
              </a:ext>
            </a:extLst>
          </p:cNvPr>
          <p:cNvSpPr txBox="1"/>
          <p:nvPr/>
        </p:nvSpPr>
        <p:spPr>
          <a:xfrm>
            <a:off x="1886104" y="1052381"/>
            <a:ext cx="2739853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33" dirty="0">
                <a:solidFill>
                  <a:srgbClr val="0432FF"/>
                </a:solidFill>
              </a:rPr>
              <a:t>Cartesian with 4x packing in x &amp; y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124AE73-818E-BA43-A18E-7A35B3E2682B}"/>
              </a:ext>
            </a:extLst>
          </p:cNvPr>
          <p:cNvSpPr txBox="1"/>
          <p:nvPr/>
        </p:nvSpPr>
        <p:spPr>
          <a:xfrm>
            <a:off x="1401885" y="1564875"/>
            <a:ext cx="2747868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33" dirty="0">
                <a:solidFill>
                  <a:srgbClr val="FF0000"/>
                </a:solidFill>
              </a:rPr>
              <a:t>Sinusoidal (non-orthogonal) mesh</a:t>
            </a:r>
          </a:p>
        </p:txBody>
      </p:sp>
      <p:sp>
        <p:nvSpPr>
          <p:cNvPr id="12" name="Date Placeholder 2">
            <a:extLst>
              <a:ext uri="{FF2B5EF4-FFF2-40B4-BE49-F238E27FC236}">
                <a16:creationId xmlns:a16="http://schemas.microsoft.com/office/drawing/2014/main" id="{C773BFCC-F05A-304C-A158-4C92FD67F0A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004050" y="5409848"/>
            <a:ext cx="2133600" cy="305152"/>
          </a:xfrm>
        </p:spPr>
        <p:txBody>
          <a:bodyPr/>
          <a:lstStyle/>
          <a:p>
            <a:fld id="{3BB050BD-D5D4-004B-87E1-382D8D28594F}" type="datetime1">
              <a:rPr lang="en-US" smtClean="0"/>
              <a:t>10/7/19</a:t>
            </a:fld>
            <a:r>
              <a:rPr lang="en-US"/>
              <a:t>   |   </a:t>
            </a:r>
            <a:fld id="{5D01E7E5-6465-7A46-A26D-BAABC2D34D38}" type="slidenum">
              <a:rPr lang="en-US" smtClean="0"/>
              <a:t>46</a:t>
            </a:fld>
            <a:endParaRPr lang="en-US" dirty="0"/>
          </a:p>
        </p:txBody>
      </p:sp>
      <p:sp>
        <p:nvSpPr>
          <p:cNvPr id="14" name="Footer Placeholder 3">
            <a:extLst>
              <a:ext uri="{FF2B5EF4-FFF2-40B4-BE49-F238E27FC236}">
                <a16:creationId xmlns:a16="http://schemas.microsoft.com/office/drawing/2014/main" id="{A6231F95-1E33-1443-B449-48BB67C5E3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1" y="5409848"/>
            <a:ext cx="3310467" cy="305152"/>
          </a:xfrm>
        </p:spPr>
        <p:txBody>
          <a:bodyPr/>
          <a:lstStyle/>
          <a:p>
            <a:r>
              <a:rPr lang="en-US" dirty="0"/>
              <a:t>Los Alamos National Laboratory</a:t>
            </a:r>
          </a:p>
        </p:txBody>
      </p:sp>
    </p:spTree>
    <p:extLst>
      <p:ext uri="{BB962C8B-B14F-4D97-AF65-F5344CB8AC3E}">
        <p14:creationId xmlns:p14="http://schemas.microsoft.com/office/powerpoint/2010/main" val="39904040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DEC1AC33-DD15-0244-8C17-B275EB6078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sz="1333" b="0" dirty="0">
                <a:latin typeface="Helvetica" pitchFamily="2" charset="0"/>
              </a:rPr>
              <a:t>Mass-matrix solve for particle weights to initialize exact moments at grid points.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FD146E8-5F6A-8742-81C2-B0AA714705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2529" y="1334792"/>
            <a:ext cx="4244942" cy="3936677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71E43B54-9D56-A34A-91F6-09CED2897DB3}"/>
              </a:ext>
            </a:extLst>
          </p:cNvPr>
          <p:cNvGrpSpPr/>
          <p:nvPr/>
        </p:nvGrpSpPr>
        <p:grpSpPr>
          <a:xfrm>
            <a:off x="2390862" y="1266738"/>
            <a:ext cx="4274297" cy="4018057"/>
            <a:chOff x="2375007" y="843572"/>
            <a:chExt cx="4726380" cy="4482223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D7BE670D-6135-864B-861C-4B6A61840B1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366" t="23333" r="21242" b="28889"/>
            <a:stretch/>
          </p:blipFill>
          <p:spPr>
            <a:xfrm rot="5400000">
              <a:off x="2400300" y="818279"/>
              <a:ext cx="2280175" cy="2330761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13DDF880-1969-B44E-9FC7-AD460BC399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231" t="19491" r="21154" b="27013"/>
            <a:stretch/>
          </p:blipFill>
          <p:spPr>
            <a:xfrm rot="5400000">
              <a:off x="4678680" y="701040"/>
              <a:ext cx="2241911" cy="2603503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685FEB13-12F0-944A-9C18-5FF3F58188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366" t="23333" r="21242" b="28889"/>
            <a:stretch/>
          </p:blipFill>
          <p:spPr>
            <a:xfrm rot="5400000">
              <a:off x="2413694" y="3031707"/>
              <a:ext cx="2266051" cy="2320021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0809AAFD-6206-144D-935B-F3447546E2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366" t="23333" r="21242" b="28889"/>
            <a:stretch/>
          </p:blipFill>
          <p:spPr>
            <a:xfrm rot="5400000">
              <a:off x="4617720" y="3032760"/>
              <a:ext cx="2266050" cy="2320020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2B807C4-85B0-0247-AE66-BEDADB30BE9C}"/>
                </a:ext>
              </a:extLst>
            </p:cNvPr>
            <p:cNvSpPr txBox="1"/>
            <p:nvPr/>
          </p:nvSpPr>
          <p:spPr>
            <a:xfrm>
              <a:off x="4656691" y="1016396"/>
              <a:ext cx="1985610" cy="3143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rgbClr val="FF0000"/>
                  </a:solidFill>
                </a:rPr>
                <a:t>128x128 packed mesh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B7942C6-5621-C74E-8061-9D081C895447}"/>
                </a:ext>
              </a:extLst>
            </p:cNvPr>
            <p:cNvSpPr txBox="1"/>
            <p:nvPr/>
          </p:nvSpPr>
          <p:spPr>
            <a:xfrm>
              <a:off x="2413000" y="1023692"/>
              <a:ext cx="2035241" cy="3143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rgbClr val="0070C0"/>
                  </a:solidFill>
                </a:rPr>
                <a:t>512x512 uniform mesh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AAD3E7C-D70E-4D48-8A9A-F7AE7019569D}"/>
                </a:ext>
              </a:extLst>
            </p:cNvPr>
            <p:cNvSpPr txBox="1"/>
            <p:nvPr/>
          </p:nvSpPr>
          <p:spPr>
            <a:xfrm>
              <a:off x="2406450" y="3188523"/>
              <a:ext cx="2035241" cy="3143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rgbClr val="0070C0"/>
                  </a:solidFill>
                </a:rPr>
                <a:t>512x512 uniform mesh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55829E14-D5E1-BC43-8741-F269957246B8}"/>
                </a:ext>
              </a:extLst>
            </p:cNvPr>
            <p:cNvSpPr txBox="1"/>
            <p:nvPr/>
          </p:nvSpPr>
          <p:spPr>
            <a:xfrm>
              <a:off x="4645566" y="3200581"/>
              <a:ext cx="2035241" cy="3143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rgbClr val="0070C0"/>
                  </a:solidFill>
                </a:rPr>
                <a:t>512x512 uniform mesh</a:t>
              </a: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0F4B1B0C-EDCF-B348-AAE0-6485AFE1F8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Helvetica" pitchFamily="2" charset="0"/>
              </a:rPr>
              <a:t>Verification: Island coalescence on packed mesh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C36425-E6FB-CA4D-96D3-9D33AF8A8FFC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Slide </a:t>
            </a:r>
            <a:fld id="{C6674C83-872A-B744-BC7B-6919EE4F7AA4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47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6" name="Date Placeholder 2">
            <a:extLst>
              <a:ext uri="{FF2B5EF4-FFF2-40B4-BE49-F238E27FC236}">
                <a16:creationId xmlns:a16="http://schemas.microsoft.com/office/drawing/2014/main" id="{908E948C-0E9A-E547-8D4D-43C208190C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004050" y="5409848"/>
            <a:ext cx="2133600" cy="305152"/>
          </a:xfrm>
        </p:spPr>
        <p:txBody>
          <a:bodyPr/>
          <a:lstStyle/>
          <a:p>
            <a:fld id="{3BB050BD-D5D4-004B-87E1-382D8D28594F}" type="datetime1">
              <a:rPr lang="en-US" smtClean="0"/>
              <a:t>10/7/19</a:t>
            </a:fld>
            <a:r>
              <a:rPr lang="en-US"/>
              <a:t>   |   </a:t>
            </a:r>
            <a:fld id="{5D01E7E5-6465-7A46-A26D-BAABC2D34D38}" type="slidenum">
              <a:rPr lang="en-US" smtClean="0"/>
              <a:t>47</a:t>
            </a:fld>
            <a:endParaRPr lang="en-US" dirty="0"/>
          </a:p>
        </p:txBody>
      </p:sp>
      <p:sp>
        <p:nvSpPr>
          <p:cNvPr id="19" name="Footer Placeholder 3">
            <a:extLst>
              <a:ext uri="{FF2B5EF4-FFF2-40B4-BE49-F238E27FC236}">
                <a16:creationId xmlns:a16="http://schemas.microsoft.com/office/drawing/2014/main" id="{69201B10-330B-034D-8F1B-EAE78625FA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1" y="5409848"/>
            <a:ext cx="3310467" cy="305152"/>
          </a:xfrm>
        </p:spPr>
        <p:txBody>
          <a:bodyPr/>
          <a:lstStyle/>
          <a:p>
            <a:r>
              <a:rPr lang="en-US" dirty="0"/>
              <a:t>Los Alamos National Laboratory</a:t>
            </a:r>
          </a:p>
        </p:txBody>
      </p:sp>
    </p:spTree>
    <p:extLst>
      <p:ext uri="{BB962C8B-B14F-4D97-AF65-F5344CB8AC3E}">
        <p14:creationId xmlns:p14="http://schemas.microsoft.com/office/powerpoint/2010/main" val="103115722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C18ECBA-1175-F943-952B-62C7B4EBE7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3000" y="889000"/>
            <a:ext cx="4697130" cy="442649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F4B1B0C-EDCF-B348-AAE0-6485AFE1F8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Helvetica" pitchFamily="2" charset="0"/>
              </a:rPr>
              <a:t>Verification: Island coalescence on packed mesh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C36425-E6FB-CA4D-96D3-9D33AF8A8FFC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Slide </a:t>
            </a:r>
            <a:fld id="{C6674C83-872A-B744-BC7B-6919EE4F7AA4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48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2070B15-032C-7242-A754-7E865F7CFDF1}"/>
              </a:ext>
            </a:extLst>
          </p:cNvPr>
          <p:cNvSpPr txBox="1"/>
          <p:nvPr/>
        </p:nvSpPr>
        <p:spPr>
          <a:xfrm>
            <a:off x="4656691" y="1016396"/>
            <a:ext cx="2209259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b="1" dirty="0">
                <a:solidFill>
                  <a:srgbClr val="FF0000"/>
                </a:solidFill>
              </a:rPr>
              <a:t>128x128 packed mesh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1321073-8D7E-7044-929A-91CE1476D377}"/>
              </a:ext>
            </a:extLst>
          </p:cNvPr>
          <p:cNvSpPr txBox="1"/>
          <p:nvPr/>
        </p:nvSpPr>
        <p:spPr>
          <a:xfrm>
            <a:off x="2413000" y="1023691"/>
            <a:ext cx="2260555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b="1" dirty="0">
                <a:solidFill>
                  <a:srgbClr val="0070C0"/>
                </a:solidFill>
              </a:rPr>
              <a:t>512x512 uniform mesh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C11887D-2335-B049-97B1-C10006590458}"/>
              </a:ext>
            </a:extLst>
          </p:cNvPr>
          <p:cNvSpPr txBox="1"/>
          <p:nvPr/>
        </p:nvSpPr>
        <p:spPr>
          <a:xfrm>
            <a:off x="2406449" y="3188523"/>
            <a:ext cx="2260555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b="1" dirty="0">
                <a:solidFill>
                  <a:srgbClr val="0070C0"/>
                </a:solidFill>
              </a:rPr>
              <a:t>512x512 uniform mesh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44B2615-75A0-6745-83B6-AAD6ACD87FFB}"/>
              </a:ext>
            </a:extLst>
          </p:cNvPr>
          <p:cNvSpPr txBox="1"/>
          <p:nvPr/>
        </p:nvSpPr>
        <p:spPr>
          <a:xfrm>
            <a:off x="4645566" y="3200581"/>
            <a:ext cx="2260555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b="1" dirty="0">
                <a:solidFill>
                  <a:srgbClr val="0070C0"/>
                </a:solidFill>
              </a:rPr>
              <a:t>512x512 uniform mesh</a:t>
            </a:r>
          </a:p>
        </p:txBody>
      </p:sp>
      <p:sp>
        <p:nvSpPr>
          <p:cNvPr id="14" name="Date Placeholder 2">
            <a:extLst>
              <a:ext uri="{FF2B5EF4-FFF2-40B4-BE49-F238E27FC236}">
                <a16:creationId xmlns:a16="http://schemas.microsoft.com/office/drawing/2014/main" id="{4021C8A5-B3DD-8C4B-AF24-87B8BCDDC23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004050" y="5409848"/>
            <a:ext cx="2133600" cy="305152"/>
          </a:xfrm>
        </p:spPr>
        <p:txBody>
          <a:bodyPr/>
          <a:lstStyle/>
          <a:p>
            <a:fld id="{3BB050BD-D5D4-004B-87E1-382D8D28594F}" type="datetime1">
              <a:rPr lang="en-US" smtClean="0"/>
              <a:t>10/7/19</a:t>
            </a:fld>
            <a:r>
              <a:rPr lang="en-US"/>
              <a:t>   |   </a:t>
            </a:r>
            <a:fld id="{5D01E7E5-6465-7A46-A26D-BAABC2D34D38}" type="slidenum">
              <a:rPr lang="en-US" smtClean="0"/>
              <a:t>48</a:t>
            </a:fld>
            <a:endParaRPr lang="en-US" dirty="0"/>
          </a:p>
        </p:txBody>
      </p:sp>
      <p:sp>
        <p:nvSpPr>
          <p:cNvPr id="15" name="Footer Placeholder 3">
            <a:extLst>
              <a:ext uri="{FF2B5EF4-FFF2-40B4-BE49-F238E27FC236}">
                <a16:creationId xmlns:a16="http://schemas.microsoft.com/office/drawing/2014/main" id="{324F3609-C5A2-954F-90B0-1A32C13CC5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1" y="5409848"/>
            <a:ext cx="3310467" cy="305152"/>
          </a:xfrm>
        </p:spPr>
        <p:txBody>
          <a:bodyPr/>
          <a:lstStyle/>
          <a:p>
            <a:r>
              <a:rPr lang="en-US" dirty="0"/>
              <a:t>Los Alamos National Laboratory</a:t>
            </a:r>
          </a:p>
        </p:txBody>
      </p:sp>
    </p:spTree>
    <p:extLst>
      <p:ext uri="{BB962C8B-B14F-4D97-AF65-F5344CB8AC3E}">
        <p14:creationId xmlns:p14="http://schemas.microsoft.com/office/powerpoint/2010/main" val="363831686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1">
            <a:extLst>
              <a:ext uri="{FF2B5EF4-FFF2-40B4-BE49-F238E27FC236}">
                <a16:creationId xmlns:a16="http://schemas.microsoft.com/office/drawing/2014/main" id="{28EE2A55-C794-47FB-A157-C272D76E46A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pPr>
              <a:tabLst>
                <a:tab pos="380985" algn="l"/>
                <a:tab pos="761970" algn="l"/>
                <a:tab pos="1142954" algn="l"/>
                <a:tab pos="1523939" algn="l"/>
                <a:tab pos="1904924" algn="l"/>
                <a:tab pos="2285909" algn="l"/>
                <a:tab pos="2666893" algn="l"/>
                <a:tab pos="3047878" algn="l"/>
                <a:tab pos="3428863" algn="l"/>
                <a:tab pos="3809848" algn="l"/>
                <a:tab pos="4190832" algn="l"/>
                <a:tab pos="4571817" algn="l"/>
                <a:tab pos="4952802" algn="l"/>
                <a:tab pos="5333787" algn="l"/>
                <a:tab pos="5714771" algn="l"/>
                <a:tab pos="6095756" algn="l"/>
                <a:tab pos="6476741" algn="l"/>
                <a:tab pos="6857726" algn="l"/>
              </a:tabLst>
            </a:pPr>
            <a:r>
              <a:rPr lang="en-US" altLang="en-US" sz="2000" dirty="0">
                <a:solidFill>
                  <a:schemeClr val="bg1"/>
                </a:solidFill>
              </a:rPr>
              <a:t>Application to nontrivial EM problem: Island Coalescence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B012B52-03A3-7544-9EBD-DE61CD5C70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43030"/>
            <a:ext cx="3637370" cy="4328440"/>
          </a:xfrm>
        </p:spPr>
        <p:txBody>
          <a:bodyPr/>
          <a:lstStyle/>
          <a:p>
            <a:r>
              <a:rPr lang="en-US" sz="1600" dirty="0"/>
              <a:t>Applied to island coalescence in doubly periodic geometry (exact conservation)</a:t>
            </a:r>
          </a:p>
          <a:p>
            <a:endParaRPr lang="en-US" sz="1600" dirty="0"/>
          </a:p>
          <a:p>
            <a:r>
              <a:rPr lang="en-US" sz="1600" dirty="0"/>
              <a:t>Run fully resolved Cartesian simulation, and compared against packed mesh run resolving reconnecting current layer</a:t>
            </a:r>
          </a:p>
          <a:p>
            <a:endParaRPr lang="en-US" sz="1600" dirty="0"/>
          </a:p>
          <a:p>
            <a:r>
              <a:rPr lang="en-US" sz="1600" dirty="0"/>
              <a:t>Mesh resolutions:</a:t>
            </a:r>
          </a:p>
          <a:p>
            <a:pPr lvl="1"/>
            <a:r>
              <a:rPr lang="en-US" sz="1400" dirty="0"/>
              <a:t>Uniform: 512x512</a:t>
            </a:r>
          </a:p>
          <a:p>
            <a:pPr lvl="1"/>
            <a:r>
              <a:rPr lang="en-US" sz="1400" dirty="0"/>
              <a:t>Packed: 128x128</a:t>
            </a:r>
          </a:p>
          <a:p>
            <a:pPr marL="231775" lvl="1" indent="0">
              <a:buNone/>
            </a:pPr>
            <a:endParaRPr lang="en-US" sz="1400" dirty="0"/>
          </a:p>
          <a:p>
            <a:r>
              <a:rPr lang="en-US" sz="1600" dirty="0"/>
              <a:t>Packing ratio: 4x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76C8E18-BAD7-2744-B74A-CFD5449671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00078" y="970318"/>
            <a:ext cx="4386722" cy="4129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542064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1">
            <a:extLst>
              <a:ext uri="{FF2B5EF4-FFF2-40B4-BE49-F238E27FC236}">
                <a16:creationId xmlns:a16="http://schemas.microsoft.com/office/drawing/2014/main" id="{9487F87C-3FD2-4E59-9C16-48305F8430C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pPr>
              <a:tabLst>
                <a:tab pos="380985" algn="l"/>
                <a:tab pos="761970" algn="l"/>
                <a:tab pos="1142954" algn="l"/>
                <a:tab pos="1523939" algn="l"/>
                <a:tab pos="1904924" algn="l"/>
                <a:tab pos="2285909" algn="l"/>
                <a:tab pos="2666893" algn="l"/>
                <a:tab pos="3047878" algn="l"/>
                <a:tab pos="3428863" algn="l"/>
                <a:tab pos="3809848" algn="l"/>
                <a:tab pos="4190832" algn="l"/>
                <a:tab pos="4571817" algn="l"/>
                <a:tab pos="4952802" algn="l"/>
                <a:tab pos="5333787" algn="l"/>
                <a:tab pos="5714771" algn="l"/>
                <a:tab pos="6095756" algn="l"/>
                <a:tab pos="6476741" algn="l"/>
                <a:tab pos="6857726" algn="l"/>
              </a:tabLst>
            </a:pPr>
            <a:r>
              <a:rPr lang="en-US" altLang="en-US" sz="2000" dirty="0">
                <a:solidFill>
                  <a:schemeClr val="bg1"/>
                </a:solidFill>
                <a:latin typeface="Helvetica" pitchFamily="2" charset="0"/>
              </a:rPr>
              <a:t>Application: System-scale magnetosphere simulations</a:t>
            </a:r>
          </a:p>
        </p:txBody>
      </p:sp>
      <p:sp>
        <p:nvSpPr>
          <p:cNvPr id="6146" name="Text Box 2">
            <a:extLst>
              <a:ext uri="{FF2B5EF4-FFF2-40B4-BE49-F238E27FC236}">
                <a16:creationId xmlns:a16="http://schemas.microsoft.com/office/drawing/2014/main" id="{7B457EAB-AE0A-4A8F-99A4-08C7157DDD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13500" y="5181865"/>
            <a:ext cx="1661583" cy="28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>
              <a:tabLst>
                <a:tab pos="457200" algn="l"/>
                <a:tab pos="914400" algn="l"/>
                <a:tab pos="1371600" algn="l"/>
                <a:tab pos="1828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1pPr>
            <a:lvl2pPr>
              <a:tabLst>
                <a:tab pos="457200" algn="l"/>
                <a:tab pos="914400" algn="l"/>
                <a:tab pos="1371600" algn="l"/>
                <a:tab pos="1828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9pPr>
          </a:lstStyle>
          <a:p>
            <a:pPr algn="r">
              <a:lnSpc>
                <a:spcPct val="100000"/>
              </a:lnSpc>
            </a:pPr>
            <a:r>
              <a:rPr lang="en-US" altLang="en-US" sz="667" i="1">
                <a:ea typeface="ＭＳ Ｐゴシック" panose="020B0600070205080204" pitchFamily="34" charset="-128"/>
              </a:rPr>
              <a:t>Slide </a:t>
            </a:r>
            <a:fld id="{505CB1CD-3807-4F58-AB36-4D7AECCA7A1E}" type="slidenum">
              <a:rPr lang="en-US" altLang="en-US" sz="667" i="1">
                <a:ea typeface="ＭＳ Ｐゴシック" panose="020B0600070205080204" pitchFamily="34" charset="-128"/>
              </a:rPr>
              <a:pPr algn="r">
                <a:lnSpc>
                  <a:spcPct val="100000"/>
                </a:lnSpc>
              </a:pPr>
              <a:t>5</a:t>
            </a:fld>
            <a:endParaRPr lang="en-US" altLang="en-US" sz="667" i="1">
              <a:ea typeface="ＭＳ Ｐゴシック" panose="020B0600070205080204" pitchFamily="34" charset="-128"/>
            </a:endParaRPr>
          </a:p>
        </p:txBody>
      </p:sp>
      <p:pic>
        <p:nvPicPr>
          <p:cNvPr id="6147" name="Picture 3">
            <a:extLst>
              <a:ext uri="{FF2B5EF4-FFF2-40B4-BE49-F238E27FC236}">
                <a16:creationId xmlns:a16="http://schemas.microsoft.com/office/drawing/2014/main" id="{317ADC5F-9742-468C-8C2E-127E8DE47D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0" y="1999237"/>
            <a:ext cx="4254500" cy="3190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148" name="Rectangle 4">
            <a:extLst>
              <a:ext uri="{FF2B5EF4-FFF2-40B4-BE49-F238E27FC236}">
                <a16:creationId xmlns:a16="http://schemas.microsoft.com/office/drawing/2014/main" id="{9E9E2CEF-40E7-4E36-B145-9D2F125524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42500" y="190500"/>
            <a:ext cx="6477000" cy="2476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marL="344488" indent="-344488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1pPr>
            <a:lvl2pPr marL="688975" indent="-344488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9pPr>
          </a:lstStyle>
          <a:p>
            <a:pPr algn="just">
              <a:spcBef>
                <a:spcPts val="750"/>
              </a:spcBef>
              <a:buClr>
                <a:srgbClr val="F4B834"/>
              </a:buClr>
              <a:buFont typeface="Wingdings" panose="05000000000000000000" pitchFamily="2" charset="2"/>
              <a:buChar char=""/>
            </a:pPr>
            <a:r>
              <a:rPr lang="en-US" altLang="en-US" sz="1583" dirty="0"/>
              <a:t>Importance of kinetic ions in space plasmas:</a:t>
            </a:r>
          </a:p>
          <a:p>
            <a:pPr algn="just">
              <a:spcBef>
                <a:spcPts val="750"/>
              </a:spcBef>
              <a:buClr>
                <a:srgbClr val="F4B834"/>
              </a:buClr>
              <a:buFont typeface="Wingdings" panose="05000000000000000000" pitchFamily="2" charset="2"/>
              <a:buChar char=""/>
            </a:pPr>
            <a:endParaRPr lang="en-US" altLang="en-US" sz="167" dirty="0"/>
          </a:p>
          <a:p>
            <a:pPr lvl="1" algn="just">
              <a:spcBef>
                <a:spcPts val="250"/>
              </a:spcBef>
              <a:buClr>
                <a:srgbClr val="F4B834"/>
              </a:buClr>
              <a:buSzPct val="120000"/>
              <a:buFont typeface="Arial" panose="020B0604020202020204" pitchFamily="34" charset="0"/>
              <a:buChar char="–"/>
            </a:pPr>
            <a:r>
              <a:rPr lang="en-US" altLang="en-US" sz="1250" dirty="0"/>
              <a:t>Global </a:t>
            </a:r>
            <a:r>
              <a:rPr lang="en-US" altLang="en-US" sz="1250" dirty="0" err="1"/>
              <a:t>magnetospheric</a:t>
            </a:r>
            <a:r>
              <a:rPr lang="en-US" altLang="en-US" sz="1250" dirty="0"/>
              <a:t> modeling becoming possible with  3D hybrid simulations.</a:t>
            </a:r>
          </a:p>
          <a:p>
            <a:pPr algn="just">
              <a:spcBef>
                <a:spcPts val="73"/>
              </a:spcBef>
            </a:pPr>
            <a:endParaRPr lang="en-US" altLang="en-US" sz="333" dirty="0"/>
          </a:p>
          <a:p>
            <a:pPr lvl="1" algn="just">
              <a:spcBef>
                <a:spcPts val="250"/>
              </a:spcBef>
              <a:buClr>
                <a:srgbClr val="F4B834"/>
              </a:buClr>
              <a:buSzPct val="120000"/>
              <a:buFont typeface="Arial" panose="020B0604020202020204" pitchFamily="34" charset="0"/>
              <a:buChar char="–"/>
            </a:pPr>
            <a:r>
              <a:rPr lang="en-US" altLang="en-US" sz="1250" dirty="0">
                <a:solidFill>
                  <a:srgbClr val="FF0000"/>
                </a:solidFill>
              </a:rPr>
              <a:t>Shock reflected kinetic ions drive instabilities </a:t>
            </a:r>
            <a:r>
              <a:rPr lang="en-US" altLang="en-US" sz="1250" dirty="0"/>
              <a:t>and form structures that </a:t>
            </a:r>
            <a:r>
              <a:rPr lang="en-US" altLang="en-US" sz="1250" dirty="0" err="1"/>
              <a:t>advect</a:t>
            </a:r>
            <a:r>
              <a:rPr lang="en-US" altLang="en-US" sz="1250" dirty="0"/>
              <a:t> through </a:t>
            </a:r>
            <a:r>
              <a:rPr lang="en-US" altLang="en-US" sz="1250" dirty="0" err="1"/>
              <a:t>magnetosheath</a:t>
            </a:r>
            <a:r>
              <a:rPr lang="en-US" altLang="en-US" sz="1250" dirty="0"/>
              <a:t> (</a:t>
            </a:r>
            <a:r>
              <a:rPr lang="en-US" altLang="en-US" sz="1250" dirty="0" err="1"/>
              <a:t>Karimabadi</a:t>
            </a:r>
            <a:r>
              <a:rPr lang="en-US" altLang="en-US" sz="1250" dirty="0"/>
              <a:t> et al., </a:t>
            </a:r>
            <a:r>
              <a:rPr lang="en-US" altLang="en-US" sz="1250" dirty="0" err="1"/>
              <a:t>PoP</a:t>
            </a:r>
            <a:r>
              <a:rPr lang="en-US" altLang="en-US" sz="1250" dirty="0"/>
              <a:t> 2014).</a:t>
            </a:r>
          </a:p>
          <a:p>
            <a:pPr algn="just">
              <a:spcBef>
                <a:spcPts val="73"/>
              </a:spcBef>
            </a:pPr>
            <a:endParaRPr lang="en-US" altLang="en-US" sz="333" dirty="0"/>
          </a:p>
          <a:p>
            <a:pPr lvl="1" algn="just">
              <a:spcBef>
                <a:spcPts val="250"/>
              </a:spcBef>
              <a:buClr>
                <a:srgbClr val="F4B834"/>
              </a:buClr>
              <a:buSzPct val="120000"/>
              <a:buFont typeface="Arial" panose="020B0604020202020204" pitchFamily="34" charset="0"/>
              <a:buChar char="–"/>
            </a:pPr>
            <a:r>
              <a:rPr lang="en-US" altLang="en-US" sz="1250" dirty="0">
                <a:solidFill>
                  <a:srgbClr val="FF0000"/>
                </a:solidFill>
              </a:rPr>
              <a:t>Missed in fluid space weather prediction codes</a:t>
            </a:r>
            <a:r>
              <a:rPr lang="en-US" altLang="en-US" sz="1250" dirty="0"/>
              <a:t>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B276E30-A49D-2E4A-9B79-CC0DD2AC1E5E}"/>
              </a:ext>
            </a:extLst>
          </p:cNvPr>
          <p:cNvSpPr/>
          <p:nvPr/>
        </p:nvSpPr>
        <p:spPr>
          <a:xfrm>
            <a:off x="1460500" y="4851861"/>
            <a:ext cx="3002745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500" dirty="0">
                <a:solidFill>
                  <a:schemeClr val="bg1"/>
                </a:solidFill>
              </a:rPr>
              <a:t>Hybrid (2560)</a:t>
            </a:r>
            <a:r>
              <a:rPr lang="en-US" sz="1500" baseline="30000" dirty="0">
                <a:solidFill>
                  <a:schemeClr val="bg1"/>
                </a:solidFill>
              </a:rPr>
              <a:t>3</a:t>
            </a:r>
            <a:r>
              <a:rPr lang="en-US" sz="1500" dirty="0">
                <a:solidFill>
                  <a:schemeClr val="bg1"/>
                </a:solidFill>
              </a:rPr>
              <a:t> cells   ~  10</a:t>
            </a:r>
            <a:r>
              <a:rPr lang="en-US" sz="1500" baseline="30000" dirty="0">
                <a:solidFill>
                  <a:schemeClr val="bg1"/>
                </a:solidFill>
              </a:rPr>
              <a:t>12</a:t>
            </a:r>
            <a:r>
              <a:rPr lang="en-US" sz="1500" dirty="0">
                <a:solidFill>
                  <a:schemeClr val="bg1"/>
                </a:solidFill>
              </a:rPr>
              <a:t> ions</a:t>
            </a:r>
          </a:p>
        </p:txBody>
      </p:sp>
      <p:pic>
        <p:nvPicPr>
          <p:cNvPr id="13" name="Picture">
            <a:extLst>
              <a:ext uri="{FF2B5EF4-FFF2-40B4-BE49-F238E27FC236}">
                <a16:creationId xmlns:a16="http://schemas.microsoft.com/office/drawing/2014/main" id="{DF88F606-F069-984C-89D9-10E1759E17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4582678" y="1676400"/>
            <a:ext cx="3862822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F55894E-C9A2-9845-9DC2-1BFBA27F13F1}"/>
              </a:ext>
            </a:extLst>
          </p:cNvPr>
          <p:cNvSpPr txBox="1"/>
          <p:nvPr/>
        </p:nvSpPr>
        <p:spPr>
          <a:xfrm>
            <a:off x="4662590" y="1486361"/>
            <a:ext cx="3613490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u="sng" dirty="0">
                <a:latin typeface="Helvetica" pitchFamily="2" charset="0"/>
              </a:rPr>
              <a:t>Full kinetic</a:t>
            </a:r>
            <a:r>
              <a:rPr lang="en-US" sz="1500" dirty="0">
                <a:latin typeface="Helvetica" pitchFamily="2" charset="0"/>
              </a:rPr>
              <a:t> (2048)</a:t>
            </a:r>
            <a:r>
              <a:rPr lang="en-US" sz="1500" baseline="30000" dirty="0">
                <a:latin typeface="Helvetica" pitchFamily="2" charset="0"/>
              </a:rPr>
              <a:t>3</a:t>
            </a:r>
            <a:r>
              <a:rPr lang="en-US" sz="1500" dirty="0">
                <a:latin typeface="Helvetica" pitchFamily="2" charset="0"/>
              </a:rPr>
              <a:t> cells, ~ 10</a:t>
            </a:r>
            <a:r>
              <a:rPr lang="en-US" sz="1500" baseline="30000" dirty="0">
                <a:latin typeface="Helvetica" pitchFamily="2" charset="0"/>
              </a:rPr>
              <a:t>12</a:t>
            </a:r>
            <a:r>
              <a:rPr lang="en-US" sz="1500" dirty="0">
                <a:latin typeface="Helvetica" pitchFamily="2" charset="0"/>
              </a:rPr>
              <a:t> particles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A02A9E5-AA27-C844-9192-71AF89512130}"/>
              </a:ext>
            </a:extLst>
          </p:cNvPr>
          <p:cNvSpPr/>
          <p:nvPr/>
        </p:nvSpPr>
        <p:spPr bwMode="auto">
          <a:xfrm>
            <a:off x="4620802" y="1799063"/>
            <a:ext cx="3619424" cy="2629360"/>
          </a:xfrm>
          <a:prstGeom prst="rect">
            <a:avLst/>
          </a:prstGeom>
          <a:noFill/>
          <a:ln w="34925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76200" tIns="38100" rIns="76200" bIns="38100" numCol="1" rtlCol="0" anchor="t" anchorCtr="0" compatLnSpc="1">
            <a:prstTxWarp prst="textNoShape">
              <a:avLst/>
            </a:prstTxWarp>
          </a:bodyPr>
          <a:lstStyle/>
          <a:p>
            <a:pPr defTabSz="380985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en-US" sz="1500">
              <a:latin typeface="Arial" panose="020B0604020202020204" pitchFamily="34" charset="0"/>
              <a:cs typeface="Noto Sans CJK SC Regular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DEB9D6F-F274-1949-8206-2DBAF9AB539E}"/>
              </a:ext>
            </a:extLst>
          </p:cNvPr>
          <p:cNvSpPr txBox="1"/>
          <p:nvPr/>
        </p:nvSpPr>
        <p:spPr>
          <a:xfrm>
            <a:off x="6586608" y="4160669"/>
            <a:ext cx="1975648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dirty="0"/>
              <a:t>Le et al. </a:t>
            </a:r>
            <a:r>
              <a:rPr lang="en-US" sz="1333" dirty="0" err="1"/>
              <a:t>PoP</a:t>
            </a:r>
            <a:r>
              <a:rPr lang="en-US" sz="1333" dirty="0"/>
              <a:t> (2019)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8347D9D-C5B2-9A43-A0E1-7F873C28F922}"/>
              </a:ext>
            </a:extLst>
          </p:cNvPr>
          <p:cNvSpPr txBox="1"/>
          <p:nvPr/>
        </p:nvSpPr>
        <p:spPr>
          <a:xfrm>
            <a:off x="2998849" y="1096191"/>
            <a:ext cx="1975648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dirty="0" err="1">
                <a:solidFill>
                  <a:schemeClr val="accent3"/>
                </a:solidFill>
              </a:rPr>
              <a:t>Homa</a:t>
            </a:r>
            <a:r>
              <a:rPr lang="en-US" sz="1333" dirty="0">
                <a:solidFill>
                  <a:schemeClr val="accent3"/>
                </a:solidFill>
              </a:rPr>
              <a:t> </a:t>
            </a:r>
            <a:r>
              <a:rPr lang="en-US" sz="1333" dirty="0" err="1">
                <a:solidFill>
                  <a:schemeClr val="accent3"/>
                </a:solidFill>
              </a:rPr>
              <a:t>Karimabadi</a:t>
            </a:r>
            <a:endParaRPr lang="en-US" sz="1333" dirty="0">
              <a:solidFill>
                <a:schemeClr val="accent3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3636707-44E2-E24F-A4A0-8814E5773FF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-7235" b="2324"/>
          <a:stretch/>
        </p:blipFill>
        <p:spPr>
          <a:xfrm>
            <a:off x="967200" y="889000"/>
            <a:ext cx="3526602" cy="4415623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78587F6-0FDF-B942-9EE1-419F25145BCA}"/>
              </a:ext>
            </a:extLst>
          </p:cNvPr>
          <p:cNvSpPr txBox="1"/>
          <p:nvPr/>
        </p:nvSpPr>
        <p:spPr>
          <a:xfrm>
            <a:off x="1178209" y="909899"/>
            <a:ext cx="3207929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u="sng" dirty="0">
                <a:solidFill>
                  <a:schemeClr val="bg1"/>
                </a:solidFill>
                <a:latin typeface="Helvetica" pitchFamily="2" charset="0"/>
              </a:rPr>
              <a:t>Hybrid</a:t>
            </a:r>
            <a:r>
              <a:rPr lang="en-US" sz="1500" dirty="0">
                <a:solidFill>
                  <a:schemeClr val="bg1"/>
                </a:solidFill>
                <a:latin typeface="Helvetica" pitchFamily="2" charset="0"/>
              </a:rPr>
              <a:t> (2560)</a:t>
            </a:r>
            <a:r>
              <a:rPr lang="en-US" sz="1500" baseline="30000" dirty="0">
                <a:solidFill>
                  <a:schemeClr val="bg1"/>
                </a:solidFill>
                <a:latin typeface="Helvetica" pitchFamily="2" charset="0"/>
              </a:rPr>
              <a:t>3</a:t>
            </a:r>
            <a:r>
              <a:rPr lang="en-US" sz="1500" dirty="0">
                <a:solidFill>
                  <a:schemeClr val="bg1"/>
                </a:solidFill>
                <a:latin typeface="Helvetica" pitchFamily="2" charset="0"/>
              </a:rPr>
              <a:t> cells, ~10</a:t>
            </a:r>
            <a:r>
              <a:rPr lang="en-US" sz="1500" baseline="30000" dirty="0">
                <a:solidFill>
                  <a:schemeClr val="bg1"/>
                </a:solidFill>
                <a:latin typeface="Helvetica" pitchFamily="2" charset="0"/>
              </a:rPr>
              <a:t>12</a:t>
            </a:r>
            <a:r>
              <a:rPr lang="en-US" sz="1500" dirty="0">
                <a:solidFill>
                  <a:schemeClr val="bg1"/>
                </a:solidFill>
                <a:latin typeface="Helvetica" pitchFamily="2" charset="0"/>
              </a:rPr>
              <a:t> particles</a:t>
            </a:r>
            <a:endParaRPr lang="en-US" sz="1500" u="sng" dirty="0">
              <a:solidFill>
                <a:schemeClr val="bg1"/>
              </a:solidFill>
              <a:latin typeface="Helvetica" pitchFamily="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3921F59-EBDA-8144-B3EF-3B9ECD730CC1}"/>
              </a:ext>
            </a:extLst>
          </p:cNvPr>
          <p:cNvSpPr txBox="1"/>
          <p:nvPr/>
        </p:nvSpPr>
        <p:spPr>
          <a:xfrm>
            <a:off x="2072081" y="5054479"/>
            <a:ext cx="2939722" cy="5128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>
                <a:solidFill>
                  <a:schemeClr val="bg1"/>
                </a:solidFill>
              </a:rPr>
              <a:t>Karimabadi</a:t>
            </a:r>
            <a:r>
              <a:rPr lang="en-US" sz="1400" dirty="0">
                <a:solidFill>
                  <a:schemeClr val="bg1"/>
                </a:solidFill>
              </a:rPr>
              <a:t> et al., </a:t>
            </a:r>
            <a:r>
              <a:rPr lang="en-US" sz="1400" dirty="0" err="1">
                <a:solidFill>
                  <a:schemeClr val="bg1"/>
                </a:solidFill>
              </a:rPr>
              <a:t>PoP</a:t>
            </a:r>
            <a:r>
              <a:rPr lang="en-US" sz="1400" dirty="0">
                <a:solidFill>
                  <a:schemeClr val="bg1"/>
                </a:solidFill>
              </a:rPr>
              <a:t> 2014 </a:t>
            </a:r>
          </a:p>
          <a:p>
            <a:endParaRPr lang="en-US" sz="1333" dirty="0">
              <a:solidFill>
                <a:schemeClr val="bg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132479D-D58E-C048-B394-9A372D4E99F0}"/>
              </a:ext>
            </a:extLst>
          </p:cNvPr>
          <p:cNvSpPr/>
          <p:nvPr/>
        </p:nvSpPr>
        <p:spPr bwMode="auto">
          <a:xfrm>
            <a:off x="3492500" y="3627383"/>
            <a:ext cx="63500" cy="190500"/>
          </a:xfrm>
          <a:prstGeom prst="rect">
            <a:avLst/>
          </a:prstGeom>
          <a:noFill/>
          <a:ln w="34925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76200" tIns="38100" rIns="76200" bIns="38100" numCol="1" rtlCol="0" anchor="t" anchorCtr="0" compatLnSpc="1">
            <a:prstTxWarp prst="textNoShape">
              <a:avLst/>
            </a:prstTxWarp>
          </a:bodyPr>
          <a:lstStyle/>
          <a:p>
            <a:pPr defTabSz="380985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en-US" sz="1500">
              <a:latin typeface="Arial" panose="020B0604020202020204" pitchFamily="34" charset="0"/>
              <a:cs typeface="Noto Sans CJK SC Regular" charset="0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F9B09CA-C6BC-F34B-BF11-95B2E286D15D}"/>
              </a:ext>
            </a:extLst>
          </p:cNvPr>
          <p:cNvCxnSpPr>
            <a:cxnSpLocks/>
            <a:stCxn id="11" idx="3"/>
          </p:cNvCxnSpPr>
          <p:nvPr/>
        </p:nvCxnSpPr>
        <p:spPr bwMode="auto">
          <a:xfrm flipV="1">
            <a:off x="3556000" y="3111500"/>
            <a:ext cx="1206500" cy="611133"/>
          </a:xfrm>
          <a:prstGeom prst="line">
            <a:avLst/>
          </a:prstGeom>
          <a:solidFill>
            <a:srgbClr val="00B8FF"/>
          </a:solidFill>
          <a:ln w="47625" cap="flat" cmpd="sng" algn="ctr">
            <a:solidFill>
              <a:srgbClr val="002060"/>
            </a:solidFill>
            <a:prstDash val="solid"/>
            <a:round/>
            <a:headEnd type="none" w="med" len="med"/>
            <a:tailEnd type="triangle" w="lg" len="lg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9" name="Date Placeholder 2">
            <a:extLst>
              <a:ext uri="{FF2B5EF4-FFF2-40B4-BE49-F238E27FC236}">
                <a16:creationId xmlns:a16="http://schemas.microsoft.com/office/drawing/2014/main" id="{BF7E33BB-2620-6C43-8B2C-8C15CA8DC90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004050" y="5409848"/>
            <a:ext cx="2133600" cy="305152"/>
          </a:xfrm>
        </p:spPr>
        <p:txBody>
          <a:bodyPr/>
          <a:lstStyle/>
          <a:p>
            <a:fld id="{3BB050BD-D5D4-004B-87E1-382D8D28594F}" type="datetime1">
              <a:rPr lang="en-US" smtClean="0"/>
              <a:t>10/7/19</a:t>
            </a:fld>
            <a:r>
              <a:rPr lang="en-US"/>
              <a:t>   |   </a:t>
            </a:r>
            <a:fld id="{5D01E7E5-6465-7A46-A26D-BAABC2D34D38}" type="slidenum">
              <a:rPr lang="en-US" smtClean="0"/>
              <a:t>5</a:t>
            </a:fld>
            <a:endParaRPr lang="en-US" dirty="0"/>
          </a:p>
        </p:txBody>
      </p:sp>
      <p:sp>
        <p:nvSpPr>
          <p:cNvPr id="20" name="Footer Placeholder 3">
            <a:extLst>
              <a:ext uri="{FF2B5EF4-FFF2-40B4-BE49-F238E27FC236}">
                <a16:creationId xmlns:a16="http://schemas.microsoft.com/office/drawing/2014/main" id="{BE17D86D-56C6-3C43-98B4-BB40034386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1" y="5409848"/>
            <a:ext cx="3310467" cy="305152"/>
          </a:xfrm>
        </p:spPr>
        <p:txBody>
          <a:bodyPr/>
          <a:lstStyle/>
          <a:p>
            <a:r>
              <a:rPr lang="en-US" dirty="0"/>
              <a:t>Los Alamos National Laboratory</a:t>
            </a:r>
          </a:p>
        </p:txBody>
      </p:sp>
    </p:spTree>
    <p:extLst>
      <p:ext uri="{BB962C8B-B14F-4D97-AF65-F5344CB8AC3E}">
        <p14:creationId xmlns:p14="http://schemas.microsoft.com/office/powerpoint/2010/main" val="199037132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7F2BC9-B388-3B4C-984A-083576C064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Asymptotic well-</a:t>
            </a:r>
            <a:r>
              <a:rPr lang="en-US" dirty="0" err="1"/>
              <a:t>posedness</a:t>
            </a:r>
            <a:r>
              <a:rPr lang="en-US" dirty="0"/>
              <a:t> of hybrid-PIC: </a:t>
            </a:r>
            <a:br>
              <a:rPr lang="en-US" dirty="0"/>
            </a:br>
            <a:r>
              <a:rPr lang="en-US" dirty="0"/>
              <a:t>a cancellation problem</a:t>
            </a:r>
          </a:p>
        </p:txBody>
      </p:sp>
    </p:spTree>
    <p:extLst>
      <p:ext uri="{BB962C8B-B14F-4D97-AF65-F5344CB8AC3E}">
        <p14:creationId xmlns:p14="http://schemas.microsoft.com/office/powerpoint/2010/main" val="59658070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B1F206-2CD6-7646-A808-5F67F78763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Does hybrid-PIC preserve asymptotic MHD limit?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F73E3A-F601-2B42-970D-9DD8958331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SzPct val="85000"/>
              <a:buFont typeface="+mj-lt"/>
              <a:buAutoNum type="arabicPeriod"/>
            </a:pPr>
            <a:r>
              <a:rPr lang="en-US" b="0" dirty="0">
                <a:latin typeface="Helvetica" pitchFamily="2" charset="0"/>
              </a:rPr>
              <a:t>Cold ion and electron momentum equations:</a:t>
            </a:r>
          </a:p>
          <a:p>
            <a:pPr>
              <a:buSzPct val="85000"/>
              <a:buFont typeface="+mj-lt"/>
              <a:buAutoNum type="arabicPeriod"/>
            </a:pPr>
            <a:endParaRPr lang="en-US" b="0" dirty="0">
              <a:latin typeface="Helvetica" pitchFamily="2" charset="0"/>
            </a:endParaRPr>
          </a:p>
          <a:p>
            <a:pPr>
              <a:buSzPct val="85000"/>
              <a:buFont typeface="+mj-lt"/>
              <a:buAutoNum type="arabicPeriod"/>
            </a:pPr>
            <a:endParaRPr lang="en-US" b="0" dirty="0">
              <a:latin typeface="Helvetica" pitchFamily="2" charset="0"/>
            </a:endParaRPr>
          </a:p>
          <a:p>
            <a:pPr>
              <a:buSzPct val="85000"/>
              <a:buFont typeface="+mj-lt"/>
              <a:buAutoNum type="arabicPeriod"/>
            </a:pPr>
            <a:endParaRPr lang="en-US" b="0" dirty="0">
              <a:latin typeface="Helvetica" pitchFamily="2" charset="0"/>
            </a:endParaRPr>
          </a:p>
          <a:p>
            <a:pPr>
              <a:buSzPct val="85000"/>
              <a:buFont typeface="+mj-lt"/>
              <a:buAutoNum type="arabicPeriod"/>
            </a:pPr>
            <a:endParaRPr lang="en-US" sz="333" b="0" dirty="0">
              <a:latin typeface="Helvetica" pitchFamily="2" charset="0"/>
            </a:endParaRPr>
          </a:p>
          <a:p>
            <a:pPr>
              <a:buSzPct val="85000"/>
              <a:buFont typeface="+mj-lt"/>
              <a:buAutoNum type="arabicPeriod"/>
            </a:pPr>
            <a:r>
              <a:rPr lang="en-US" b="0" dirty="0">
                <a:latin typeface="Helvetica" pitchFamily="2" charset="0"/>
              </a:rPr>
              <a:t>Continuum limit with d</a:t>
            </a:r>
            <a:r>
              <a:rPr lang="en-US" b="0" baseline="-25000" dirty="0">
                <a:latin typeface="Helvetica" pitchFamily="2" charset="0"/>
              </a:rPr>
              <a:t>i</a:t>
            </a:r>
            <a:r>
              <a:rPr lang="en-US" b="0" dirty="0">
                <a:latin typeface="Helvetica" pitchFamily="2" charset="0"/>
              </a:rPr>
              <a:t> → 0:</a:t>
            </a:r>
          </a:p>
          <a:p>
            <a:pPr marL="287061" lvl="1" indent="0">
              <a:buNone/>
            </a:pPr>
            <a:endParaRPr lang="en-US" dirty="0"/>
          </a:p>
          <a:p>
            <a:pPr marL="287061" lvl="1" indent="0">
              <a:buNone/>
            </a:pPr>
            <a:endParaRPr lang="en-US" dirty="0"/>
          </a:p>
          <a:p>
            <a:pPr marL="0" indent="0">
              <a:buNone/>
            </a:pPr>
            <a:endParaRPr lang="en-US" b="0" dirty="0">
              <a:solidFill>
                <a:srgbClr val="FF0000"/>
              </a:solidFill>
            </a:endParaRPr>
          </a:p>
          <a:p>
            <a:endParaRPr lang="en-US" sz="833" b="0" dirty="0">
              <a:solidFill>
                <a:srgbClr val="FF0000"/>
              </a:solidFill>
            </a:endParaRPr>
          </a:p>
          <a:p>
            <a:r>
              <a:rPr lang="en-US" b="0" dirty="0">
                <a:solidFill>
                  <a:srgbClr val="FF0000"/>
                </a:solidFill>
              </a:rPr>
              <a:t>Does this cancellation work in the discrete?</a:t>
            </a:r>
          </a:p>
          <a:p>
            <a:pPr lvl="1">
              <a:buFont typeface="Wingdings" pitchFamily="2" charset="2"/>
              <a:buChar char="Ø"/>
            </a:pPr>
            <a:r>
              <a:rPr lang="en-US" dirty="0"/>
              <a:t>Focus on spatial discretization used in most PIC-hybrid schemes.</a:t>
            </a:r>
            <a:endParaRPr lang="en-US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34CA08-00DA-7D45-A9F3-ACA3B9A982F5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Slide </a:t>
            </a:r>
            <a:fld id="{C6674C83-872A-B744-BC7B-6919EE4F7AA4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51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27" name="Picture 5">
            <a:extLst>
              <a:ext uri="{FF2B5EF4-FFF2-40B4-BE49-F238E27FC236}">
                <a16:creationId xmlns:a16="http://schemas.microsoft.com/office/drawing/2014/main" id="{E5D964E6-7C9B-3347-AAAB-7A5475B144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53"/>
          <a:stretch/>
        </p:blipFill>
        <p:spPr bwMode="auto">
          <a:xfrm>
            <a:off x="5674165" y="1397960"/>
            <a:ext cx="2263335" cy="21580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CE1EE06B-CFAC-8147-801A-E1972FD8FB2F}"/>
              </a:ext>
            </a:extLst>
          </p:cNvPr>
          <p:cNvSpPr txBox="1"/>
          <p:nvPr/>
        </p:nvSpPr>
        <p:spPr>
          <a:xfrm>
            <a:off x="7239001" y="1397000"/>
            <a:ext cx="492443" cy="425822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2167" dirty="0">
                <a:solidFill>
                  <a:srgbClr val="0432FF"/>
                </a:solidFill>
                <a:latin typeface="Helvetica" pitchFamily="2" charset="0"/>
              </a:rPr>
              <a:t>??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C6CA747-ADAB-B047-AEC6-98A037848C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656" y="1359962"/>
            <a:ext cx="3870854" cy="4191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7360401-7534-B440-9E61-874BFBE58A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5155" y="1820469"/>
            <a:ext cx="2555346" cy="43656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C802D88-9882-2A4D-8F71-397AD2787B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0500" y="3259274"/>
            <a:ext cx="1315508" cy="18044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0677C5F6-A409-4C41-9AF2-8B1DAB5FDAA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656" y="2868219"/>
            <a:ext cx="2875492" cy="215371"/>
          </a:xfrm>
          <a:prstGeom prst="rect">
            <a:avLst/>
          </a:prstGeom>
        </p:spPr>
      </p:pic>
      <p:sp>
        <p:nvSpPr>
          <p:cNvPr id="32" name="Left Brace 31">
            <a:extLst>
              <a:ext uri="{FF2B5EF4-FFF2-40B4-BE49-F238E27FC236}">
                <a16:creationId xmlns:a16="http://schemas.microsoft.com/office/drawing/2014/main" id="{716C60DA-3C6A-D544-AB1C-B5BD38233668}"/>
              </a:ext>
            </a:extLst>
          </p:cNvPr>
          <p:cNvSpPr/>
          <p:nvPr/>
        </p:nvSpPr>
        <p:spPr bwMode="auto">
          <a:xfrm>
            <a:off x="973578" y="1396723"/>
            <a:ext cx="285750" cy="764678"/>
          </a:xfrm>
          <a:prstGeom prst="leftBrace">
            <a:avLst/>
          </a:prstGeom>
          <a:noFill/>
          <a:ln w="95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6200" tIns="38100" rIns="76200" bIns="38100" numCol="1" rtlCol="0" anchor="t" anchorCtr="0" compatLnSpc="1">
            <a:prstTxWarp prst="textNoShape">
              <a:avLst/>
            </a:prstTxWarp>
          </a:bodyPr>
          <a:lstStyle/>
          <a:p>
            <a:pPr marL="285739" indent="-285739" defTabSz="761970" fontAlgn="base">
              <a:spcBef>
                <a:spcPct val="50000"/>
              </a:spcBef>
              <a:spcAft>
                <a:spcPct val="50000"/>
              </a:spcAft>
              <a:buClr>
                <a:srgbClr val="004080"/>
              </a:buClr>
              <a:buSzPct val="65000"/>
              <a:buFont typeface="Wingdings" pitchFamily="-65" charset="2"/>
              <a:buChar char="§"/>
            </a:pPr>
            <a:endParaRPr lang="en-US" sz="1667">
              <a:latin typeface="Arial" pitchFamily="-65" charset="0"/>
            </a:endParaRPr>
          </a:p>
        </p:txBody>
      </p:sp>
      <p:sp>
        <p:nvSpPr>
          <p:cNvPr id="33" name="Left Brace 32">
            <a:extLst>
              <a:ext uri="{FF2B5EF4-FFF2-40B4-BE49-F238E27FC236}">
                <a16:creationId xmlns:a16="http://schemas.microsoft.com/office/drawing/2014/main" id="{201BD341-7A8D-9E42-8614-772B9B962BC8}"/>
              </a:ext>
            </a:extLst>
          </p:cNvPr>
          <p:cNvSpPr/>
          <p:nvPr/>
        </p:nvSpPr>
        <p:spPr bwMode="auto">
          <a:xfrm>
            <a:off x="962089" y="2802042"/>
            <a:ext cx="285750" cy="764678"/>
          </a:xfrm>
          <a:prstGeom prst="leftBrace">
            <a:avLst/>
          </a:prstGeom>
          <a:noFill/>
          <a:ln w="95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6200" tIns="38100" rIns="76200" bIns="38100" numCol="1" rtlCol="0" anchor="t" anchorCtr="0" compatLnSpc="1">
            <a:prstTxWarp prst="textNoShape">
              <a:avLst/>
            </a:prstTxWarp>
          </a:bodyPr>
          <a:lstStyle/>
          <a:p>
            <a:pPr marL="285739" indent="-285739" defTabSz="761970" fontAlgn="base">
              <a:spcBef>
                <a:spcPct val="50000"/>
              </a:spcBef>
              <a:spcAft>
                <a:spcPct val="50000"/>
              </a:spcAft>
              <a:buClr>
                <a:srgbClr val="004080"/>
              </a:buClr>
              <a:buSzPct val="65000"/>
              <a:buFont typeface="Wingdings" pitchFamily="-65" charset="2"/>
              <a:buChar char="§"/>
            </a:pPr>
            <a:endParaRPr lang="en-US" sz="1667">
              <a:latin typeface="Arial" pitchFamily="-65" charset="0"/>
            </a:endParaRPr>
          </a:p>
        </p:txBody>
      </p:sp>
      <p:sp>
        <p:nvSpPr>
          <p:cNvPr id="13" name="Date Placeholder 2">
            <a:extLst>
              <a:ext uri="{FF2B5EF4-FFF2-40B4-BE49-F238E27FC236}">
                <a16:creationId xmlns:a16="http://schemas.microsoft.com/office/drawing/2014/main" id="{DA2C7381-1E2F-2747-A4B7-96DB53FE59D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004050" y="5409848"/>
            <a:ext cx="2133600" cy="305152"/>
          </a:xfrm>
        </p:spPr>
        <p:txBody>
          <a:bodyPr/>
          <a:lstStyle/>
          <a:p>
            <a:fld id="{3BB050BD-D5D4-004B-87E1-382D8D28594F}" type="datetime1">
              <a:rPr lang="en-US" smtClean="0"/>
              <a:t>10/7/19</a:t>
            </a:fld>
            <a:r>
              <a:rPr lang="en-US"/>
              <a:t>   |   </a:t>
            </a:r>
            <a:fld id="{5D01E7E5-6465-7A46-A26D-BAABC2D34D38}" type="slidenum">
              <a:rPr lang="en-US" smtClean="0"/>
              <a:t>51</a:t>
            </a:fld>
            <a:endParaRPr lang="en-US" dirty="0"/>
          </a:p>
        </p:txBody>
      </p:sp>
      <p:sp>
        <p:nvSpPr>
          <p:cNvPr id="15" name="Footer Placeholder 3">
            <a:extLst>
              <a:ext uri="{FF2B5EF4-FFF2-40B4-BE49-F238E27FC236}">
                <a16:creationId xmlns:a16="http://schemas.microsoft.com/office/drawing/2014/main" id="{543B8A06-BB13-3F4E-B9BF-38987CED29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1" y="5409848"/>
            <a:ext cx="3310467" cy="305152"/>
          </a:xfrm>
        </p:spPr>
        <p:txBody>
          <a:bodyPr/>
          <a:lstStyle/>
          <a:p>
            <a:r>
              <a:rPr lang="en-US" dirty="0"/>
              <a:t>Los Alamos National Laboratory</a:t>
            </a:r>
          </a:p>
        </p:txBody>
      </p:sp>
    </p:spTree>
    <p:extLst>
      <p:ext uri="{BB962C8B-B14F-4D97-AF65-F5344CB8AC3E}">
        <p14:creationId xmlns:p14="http://schemas.microsoft.com/office/powerpoint/2010/main" val="347070983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F59748-9B32-AA43-9865-C893203983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Consider polarized Alfven wave dispersion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31EC97-1251-3C4B-B6F8-0D5AE02BFA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SzPct val="85000"/>
              <a:buFont typeface="+mj-lt"/>
              <a:buAutoNum type="arabicPeriod"/>
            </a:pPr>
            <a:r>
              <a:rPr lang="en-US" sz="1600" dirty="0">
                <a:latin typeface="Helvetica" pitchFamily="2" charset="0"/>
              </a:rPr>
              <a:t>Linearize semi-discrete equations and assume plane wave ansatz.</a:t>
            </a:r>
          </a:p>
          <a:p>
            <a:pPr>
              <a:buSzPct val="85000"/>
              <a:buFont typeface="+mj-lt"/>
              <a:buAutoNum type="arabicPeriod"/>
            </a:pPr>
            <a:r>
              <a:rPr lang="en-US" sz="1600" dirty="0">
                <a:latin typeface="Helvetica" pitchFamily="2" charset="0"/>
              </a:rPr>
              <a:t>Ion momentum equation lives in continuum:</a:t>
            </a:r>
          </a:p>
          <a:p>
            <a:pPr>
              <a:buSzPct val="85000"/>
              <a:buFont typeface="+mj-lt"/>
              <a:buAutoNum type="arabicPeriod"/>
            </a:pPr>
            <a:endParaRPr lang="en-US" sz="1600" dirty="0">
              <a:latin typeface="Helvetica" pitchFamily="2" charset="0"/>
            </a:endParaRPr>
          </a:p>
          <a:p>
            <a:pPr>
              <a:buSzPct val="85000"/>
              <a:buFont typeface="+mj-lt"/>
              <a:buAutoNum type="arabicPeriod"/>
            </a:pPr>
            <a:endParaRPr lang="en-US" sz="1400" dirty="0">
              <a:latin typeface="Helvetica" pitchFamily="2" charset="0"/>
            </a:endParaRPr>
          </a:p>
          <a:p>
            <a:pPr>
              <a:buSzPct val="85000"/>
              <a:buFont typeface="+mj-lt"/>
              <a:buAutoNum type="arabicPeriod"/>
            </a:pPr>
            <a:r>
              <a:rPr lang="en-US" sz="1600" dirty="0">
                <a:latin typeface="Helvetica" pitchFamily="2" charset="0"/>
              </a:rPr>
              <a:t>Faraday &amp; Ohm’s law solved on spatial grid. </a:t>
            </a:r>
          </a:p>
          <a:p>
            <a:pPr>
              <a:buSzPct val="85000"/>
              <a:buFont typeface="+mj-lt"/>
              <a:buAutoNum type="arabicPeriod"/>
            </a:pPr>
            <a:endParaRPr lang="en-US" sz="1600" dirty="0">
              <a:latin typeface="Helvetica" pitchFamily="2" charset="0"/>
            </a:endParaRPr>
          </a:p>
          <a:p>
            <a:pPr>
              <a:buSzPct val="85000"/>
              <a:buFont typeface="+mj-lt"/>
              <a:buAutoNum type="arabicPeriod"/>
            </a:pPr>
            <a:endParaRPr lang="en-US" sz="1600" dirty="0">
              <a:latin typeface="Helvetica" pitchFamily="2" charset="0"/>
            </a:endParaRPr>
          </a:p>
          <a:p>
            <a:pPr>
              <a:buSzPct val="85000"/>
              <a:buFont typeface="+mj-lt"/>
              <a:buAutoNum type="arabicPeriod"/>
            </a:pPr>
            <a:endParaRPr lang="en-US" sz="1600" dirty="0">
              <a:latin typeface="Helvetica" pitchFamily="2" charset="0"/>
            </a:endParaRPr>
          </a:p>
          <a:p>
            <a:pPr>
              <a:buSzPct val="85000"/>
              <a:buFont typeface="+mj-lt"/>
              <a:buAutoNum type="arabicPeriod"/>
            </a:pPr>
            <a:endParaRPr lang="en-US" sz="1600" dirty="0">
              <a:latin typeface="Helvetica" pitchFamily="2" charset="0"/>
            </a:endParaRPr>
          </a:p>
          <a:p>
            <a:pPr>
              <a:buSzPct val="85000"/>
              <a:buFont typeface="+mj-lt"/>
              <a:buAutoNum type="arabicPeriod"/>
            </a:pPr>
            <a:r>
              <a:rPr lang="en-US" sz="1600" dirty="0">
                <a:latin typeface="Helvetica" pitchFamily="2" charset="0"/>
              </a:rPr>
              <a:t>Electric field in continuum:</a:t>
            </a:r>
          </a:p>
          <a:p>
            <a:pPr>
              <a:buSzPct val="85000"/>
              <a:buFont typeface="+mj-lt"/>
              <a:buAutoNum type="arabicPeriod"/>
            </a:pPr>
            <a:endParaRPr lang="en-US" sz="1600" dirty="0">
              <a:latin typeface="Helvetica" pitchFamily="2" charset="0"/>
            </a:endParaRPr>
          </a:p>
          <a:p>
            <a:pPr>
              <a:buSzPct val="85000"/>
              <a:buFont typeface="+mj-lt"/>
              <a:buAutoNum type="arabicPeriod"/>
            </a:pPr>
            <a:r>
              <a:rPr lang="en-US" sz="1600" dirty="0">
                <a:latin typeface="Helvetica" pitchFamily="2" charset="0"/>
              </a:rPr>
              <a:t>Ion velocity moment on grid: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E1381B-75C4-FC4B-BBF5-4EF7B239406E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Slide </a:t>
            </a:r>
            <a:fld id="{C6674C83-872A-B744-BC7B-6919EE4F7AA4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52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BFD4E54-E7DD-3B4A-BB53-0D99347BBE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0500" y="2490179"/>
            <a:ext cx="3947160" cy="79756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BF9EDAE-F16A-2349-BE7F-B99AE7C584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4000" y="2758114"/>
            <a:ext cx="1275080" cy="39116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232F687-6DC4-5E4C-A2AD-90A4F87FD46E}"/>
              </a:ext>
            </a:extLst>
          </p:cNvPr>
          <p:cNvSpPr txBox="1"/>
          <p:nvPr/>
        </p:nvSpPr>
        <p:spPr>
          <a:xfrm>
            <a:off x="5905500" y="2830004"/>
            <a:ext cx="667170" cy="2846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50" dirty="0">
                <a:latin typeface="Helvetica" pitchFamily="2" charset="0"/>
              </a:rPr>
              <a:t>where: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BDF88545-E3B6-2A4D-AF5B-E6E26A3DD84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7862" y="1630590"/>
            <a:ext cx="3108960" cy="33528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5A8D72F-6880-D84F-8234-913D7C252E9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2843" y="3567204"/>
            <a:ext cx="3042920" cy="24384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CA492E4-6A81-3B45-AE64-5631D52F13F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043" y="4143970"/>
            <a:ext cx="2966720" cy="42164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4A27C0E5-419A-EA4C-A850-8D3D9FEA5FDC}"/>
              </a:ext>
            </a:extLst>
          </p:cNvPr>
          <p:cNvSpPr txBox="1"/>
          <p:nvPr/>
        </p:nvSpPr>
        <p:spPr>
          <a:xfrm>
            <a:off x="3135730" y="4760054"/>
            <a:ext cx="1896673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>
                <a:solidFill>
                  <a:srgbClr val="0432FF"/>
                </a:solidFill>
              </a:rPr>
              <a:t>Sum over “aliases”</a:t>
            </a:r>
            <a:r>
              <a:rPr lang="en-US" sz="1500" dirty="0"/>
              <a:t>, 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803DF15E-9434-2240-83DA-0D0BDB84AEF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9856" y="4834520"/>
            <a:ext cx="1407160" cy="193040"/>
          </a:xfrm>
          <a:prstGeom prst="rect">
            <a:avLst/>
          </a:prstGeom>
        </p:spPr>
      </p:pic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6ACE2040-98BF-0D49-ABC3-4EB30B6268BF}"/>
              </a:ext>
            </a:extLst>
          </p:cNvPr>
          <p:cNvCxnSpPr/>
          <p:nvPr/>
        </p:nvCxnSpPr>
        <p:spPr bwMode="auto">
          <a:xfrm flipV="1">
            <a:off x="3856488" y="4574188"/>
            <a:ext cx="441960" cy="185865"/>
          </a:xfrm>
          <a:prstGeom prst="straightConnector1">
            <a:avLst/>
          </a:prstGeom>
          <a:noFill/>
          <a:ln w="19050" cap="flat" cmpd="sng" algn="ctr">
            <a:solidFill>
              <a:srgbClr val="0432FF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5" name="Date Placeholder 2">
            <a:extLst>
              <a:ext uri="{FF2B5EF4-FFF2-40B4-BE49-F238E27FC236}">
                <a16:creationId xmlns:a16="http://schemas.microsoft.com/office/drawing/2014/main" id="{5563C64C-E72B-0B4C-A1F6-D66162B5046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004050" y="5409848"/>
            <a:ext cx="2133600" cy="305152"/>
          </a:xfrm>
        </p:spPr>
        <p:txBody>
          <a:bodyPr/>
          <a:lstStyle/>
          <a:p>
            <a:fld id="{3BB050BD-D5D4-004B-87E1-382D8D28594F}" type="datetime1">
              <a:rPr lang="en-US" smtClean="0"/>
              <a:t>10/7/19</a:t>
            </a:fld>
            <a:r>
              <a:rPr lang="en-US"/>
              <a:t>   |   </a:t>
            </a:r>
            <a:fld id="{5D01E7E5-6465-7A46-A26D-BAABC2D34D38}" type="slidenum">
              <a:rPr lang="en-US" smtClean="0"/>
              <a:t>52</a:t>
            </a:fld>
            <a:endParaRPr lang="en-US" dirty="0"/>
          </a:p>
        </p:txBody>
      </p:sp>
      <p:sp>
        <p:nvSpPr>
          <p:cNvPr id="17" name="Footer Placeholder 3">
            <a:extLst>
              <a:ext uri="{FF2B5EF4-FFF2-40B4-BE49-F238E27FC236}">
                <a16:creationId xmlns:a16="http://schemas.microsoft.com/office/drawing/2014/main" id="{56A2C810-5246-7640-B345-FA1B3BF6A7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1" y="5409848"/>
            <a:ext cx="3310467" cy="305152"/>
          </a:xfrm>
        </p:spPr>
        <p:txBody>
          <a:bodyPr/>
          <a:lstStyle/>
          <a:p>
            <a:r>
              <a:rPr lang="en-US" dirty="0"/>
              <a:t>Los Alamos National Laboratory</a:t>
            </a:r>
          </a:p>
        </p:txBody>
      </p:sp>
    </p:spTree>
    <p:extLst>
      <p:ext uri="{BB962C8B-B14F-4D97-AF65-F5344CB8AC3E}">
        <p14:creationId xmlns:p14="http://schemas.microsoft.com/office/powerpoint/2010/main" val="25043045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8404F3-6E9D-6142-AD31-4FD5055B33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hybrid-PIC cancellation problem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5BC083-F9D6-4846-87C4-5ED42FAD2805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Slide </a:t>
            </a:r>
            <a:fld id="{C6674C83-872A-B744-BC7B-6919EE4F7AA4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53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E82AD142-9B02-4B40-9623-C99F1EEB6CEB}"/>
              </a:ext>
            </a:extLst>
          </p:cNvPr>
          <p:cNvSpPr txBox="1">
            <a:spLocks/>
          </p:cNvSpPr>
          <p:nvPr/>
        </p:nvSpPr>
        <p:spPr bwMode="auto">
          <a:xfrm>
            <a:off x="535259" y="4357140"/>
            <a:ext cx="8151541" cy="907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004080"/>
              </a:buClr>
              <a:buSzPct val="65000"/>
              <a:buFont typeface="Wingdings" charset="0"/>
              <a:buChar char="n"/>
              <a:defRPr b="1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669925" indent="-3254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Times" charset="0"/>
              <a:buChar char="•"/>
              <a:defRPr sz="1600">
                <a:solidFill>
                  <a:schemeClr val="tx1"/>
                </a:solidFill>
                <a:latin typeface="+mn-lt"/>
                <a:ea typeface="ＭＳ Ｐゴシック" pitchFamily="-65" charset="-128"/>
              </a:defRPr>
            </a:lvl2pPr>
            <a:lvl3pPr marL="1022350" indent="-350838" algn="l" rtl="0" eaLnBrk="0" fontAlgn="base" hangingPunct="0">
              <a:spcBef>
                <a:spcPct val="20000"/>
              </a:spcBef>
              <a:spcAft>
                <a:spcPct val="0"/>
              </a:spcAft>
              <a:buSzPct val="65000"/>
              <a:buChar char="—"/>
              <a:defRPr sz="1600">
                <a:solidFill>
                  <a:schemeClr val="tx1"/>
                </a:solidFill>
                <a:latin typeface="+mn-lt"/>
                <a:ea typeface="ＭＳ Ｐゴシック" pitchFamily="-65" charset="-128"/>
              </a:defRPr>
            </a:lvl3pPr>
            <a:lvl4pPr marL="1339850" indent="-315913" algn="l" rtl="0" eaLnBrk="0" fontAlgn="base" hangingPunct="0">
              <a:spcBef>
                <a:spcPct val="20000"/>
              </a:spcBef>
              <a:spcAft>
                <a:spcPct val="0"/>
              </a:spcAft>
              <a:buFont typeface="Times" charset="0"/>
              <a:buChar char="•"/>
              <a:defRPr sz="1400">
                <a:solidFill>
                  <a:schemeClr val="tx1"/>
                </a:solidFill>
                <a:latin typeface="+mn-lt"/>
                <a:ea typeface="ＭＳ Ｐゴシック" pitchFamily="-65" charset="-128"/>
              </a:defRPr>
            </a:lvl4pPr>
            <a:lvl5pPr marL="1681163" indent="-3397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defRPr sz="1400">
                <a:solidFill>
                  <a:schemeClr val="tx1"/>
                </a:solidFill>
                <a:latin typeface="+mn-lt"/>
                <a:ea typeface="ＭＳ Ｐゴシック" pitchFamily="-65" charset="-128"/>
              </a:defRPr>
            </a:lvl5pPr>
            <a:lvl6pPr marL="21383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defRPr sz="1400">
                <a:solidFill>
                  <a:schemeClr val="tx1"/>
                </a:solidFill>
                <a:latin typeface="+mn-lt"/>
                <a:ea typeface="ＭＳ Ｐゴシック" pitchFamily="-65" charset="-128"/>
              </a:defRPr>
            </a:lvl6pPr>
            <a:lvl7pPr marL="25955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defRPr sz="1400">
                <a:solidFill>
                  <a:schemeClr val="tx1"/>
                </a:solidFill>
                <a:latin typeface="+mn-lt"/>
                <a:ea typeface="ＭＳ Ｐゴシック" pitchFamily="-65" charset="-128"/>
              </a:defRPr>
            </a:lvl7pPr>
            <a:lvl8pPr marL="30527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defRPr sz="1400">
                <a:solidFill>
                  <a:schemeClr val="tx1"/>
                </a:solidFill>
                <a:latin typeface="+mn-lt"/>
                <a:ea typeface="ＭＳ Ｐゴシック" pitchFamily="-65" charset="-128"/>
              </a:defRPr>
            </a:lvl8pPr>
            <a:lvl9pPr marL="35099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defRPr sz="1400">
                <a:solidFill>
                  <a:schemeClr val="tx1"/>
                </a:solidFill>
                <a:latin typeface="+mn-lt"/>
                <a:ea typeface="ＭＳ Ｐゴシック" pitchFamily="-65" charset="-128"/>
              </a:defRPr>
            </a:lvl9pPr>
          </a:lstStyle>
          <a:p>
            <a:pPr defTabSz="761970"/>
            <a:r>
              <a:rPr lang="en-US" sz="1600" b="0" kern="0" dirty="0">
                <a:solidFill>
                  <a:srgbClr val="FF0000"/>
                </a:solidFill>
                <a:latin typeface="Helvetica" pitchFamily="2" charset="0"/>
              </a:rPr>
              <a:t>Quasi-neutral hybrid only asymptotic preserving for nearest-grid-point (NGP) interpolation without smoothing!</a:t>
            </a:r>
          </a:p>
          <a:p>
            <a:pPr defTabSz="761970"/>
            <a:r>
              <a:rPr lang="en-US" sz="1600" b="0" kern="0" dirty="0">
                <a:latin typeface="Helvetica" pitchFamily="2" charset="0"/>
              </a:rPr>
              <a:t>In other cases: </a:t>
            </a:r>
            <a:r>
              <a:rPr lang="en-US" sz="1600" kern="0" dirty="0">
                <a:latin typeface="Helvetica" pitchFamily="2" charset="0"/>
              </a:rPr>
              <a:t>Need to resolve ion skin-depth – even in ideal MHD regions!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EEEF92C-D859-3942-B478-18D9021B4B09}"/>
              </a:ext>
            </a:extLst>
          </p:cNvPr>
          <p:cNvSpPr/>
          <p:nvPr/>
        </p:nvSpPr>
        <p:spPr bwMode="auto">
          <a:xfrm>
            <a:off x="2984500" y="991376"/>
            <a:ext cx="2159000" cy="596124"/>
          </a:xfrm>
          <a:prstGeom prst="rect">
            <a:avLst/>
          </a:prstGeom>
          <a:noFill/>
          <a:ln w="19050" cap="flat" cmpd="sng" algn="ctr">
            <a:solidFill>
              <a:srgbClr val="FFC00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76200" tIns="38100" rIns="76200" bIns="38100" numCol="1" rtlCol="0" anchor="t" anchorCtr="0" compatLnSpc="1">
            <a:prstTxWarp prst="textNoShape">
              <a:avLst/>
            </a:prstTxWarp>
          </a:bodyPr>
          <a:lstStyle/>
          <a:p>
            <a:pPr marL="285739" indent="-285739" defTabSz="761970" fontAlgn="base">
              <a:spcBef>
                <a:spcPct val="50000"/>
              </a:spcBef>
              <a:spcAft>
                <a:spcPct val="50000"/>
              </a:spcAft>
              <a:buClr>
                <a:srgbClr val="004080"/>
              </a:buClr>
              <a:buSzPct val="65000"/>
              <a:buFont typeface="Wingdings" pitchFamily="-65" charset="2"/>
              <a:buChar char="§"/>
            </a:pPr>
            <a:endParaRPr lang="en-US" sz="1667">
              <a:latin typeface="Arial" pitchFamily="-65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3EF830F3-6C8D-AD43-A017-B47C2DCFF88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79" t="27778" r="13725" b="28452"/>
          <a:stretch/>
        </p:blipFill>
        <p:spPr>
          <a:xfrm>
            <a:off x="4714875" y="1742949"/>
            <a:ext cx="3175000" cy="2501488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ECB1E065-F966-6E4A-B324-9F518C80B02B}"/>
              </a:ext>
            </a:extLst>
          </p:cNvPr>
          <p:cNvSpPr txBox="1"/>
          <p:nvPr/>
        </p:nvSpPr>
        <p:spPr>
          <a:xfrm>
            <a:off x="5588000" y="2159001"/>
            <a:ext cx="2037033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b="1" dirty="0"/>
              <a:t>LH Alfven-Cyclotron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620561DF-75B7-174E-990B-F25671AECE6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25" t="26779" r="14379" b="27341"/>
          <a:stretch/>
        </p:blipFill>
        <p:spPr>
          <a:xfrm>
            <a:off x="1376948" y="1660808"/>
            <a:ext cx="3175000" cy="2622068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8437DC4B-E12F-9A43-9988-D177EB471CF2}"/>
              </a:ext>
            </a:extLst>
          </p:cNvPr>
          <p:cNvSpPr txBox="1"/>
          <p:nvPr/>
        </p:nvSpPr>
        <p:spPr>
          <a:xfrm>
            <a:off x="1961342" y="2121361"/>
            <a:ext cx="1920013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b="1" dirty="0"/>
              <a:t>RH Alfven-Whistler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3706AC8-D945-7E49-AD76-DDDF73311B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712" y="1028031"/>
            <a:ext cx="6881072" cy="52281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2E3060A-5653-DB4D-9191-6A408BD0CA58}"/>
              </a:ext>
            </a:extLst>
          </p:cNvPr>
          <p:cNvSpPr txBox="1"/>
          <p:nvPr/>
        </p:nvSpPr>
        <p:spPr>
          <a:xfrm>
            <a:off x="2286000" y="3500106"/>
            <a:ext cx="1111202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 err="1"/>
              <a:t>k∆x</a:t>
            </a:r>
            <a:r>
              <a:rPr lang="en-US" sz="1500" dirty="0"/>
              <a:t> = 𝝅/32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1FFEDC8-7CFA-D043-B319-1248FF65CD4B}"/>
              </a:ext>
            </a:extLst>
          </p:cNvPr>
          <p:cNvSpPr txBox="1"/>
          <p:nvPr/>
        </p:nvSpPr>
        <p:spPr>
          <a:xfrm>
            <a:off x="6096000" y="3502517"/>
            <a:ext cx="1111202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 err="1"/>
              <a:t>k∆x</a:t>
            </a:r>
            <a:r>
              <a:rPr lang="en-US" sz="1500" dirty="0"/>
              <a:t> = 𝝅/32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4DDD087-5DAF-9A4B-82D0-426D660E9A73}"/>
              </a:ext>
            </a:extLst>
          </p:cNvPr>
          <p:cNvSpPr/>
          <p:nvPr/>
        </p:nvSpPr>
        <p:spPr bwMode="auto">
          <a:xfrm>
            <a:off x="5905500" y="991376"/>
            <a:ext cx="2104342" cy="596124"/>
          </a:xfrm>
          <a:prstGeom prst="rect">
            <a:avLst/>
          </a:prstGeom>
          <a:noFill/>
          <a:ln w="19050" cap="flat" cmpd="sng" algn="ctr">
            <a:solidFill>
              <a:srgbClr val="FFC00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76200" tIns="38100" rIns="76200" bIns="38100" numCol="1" rtlCol="0" anchor="t" anchorCtr="0" compatLnSpc="1">
            <a:prstTxWarp prst="textNoShape">
              <a:avLst/>
            </a:prstTxWarp>
          </a:bodyPr>
          <a:lstStyle/>
          <a:p>
            <a:pPr marL="285739" indent="-285739" defTabSz="761970" fontAlgn="base">
              <a:spcBef>
                <a:spcPct val="50000"/>
              </a:spcBef>
              <a:spcAft>
                <a:spcPct val="50000"/>
              </a:spcAft>
              <a:buClr>
                <a:srgbClr val="004080"/>
              </a:buClr>
              <a:buSzPct val="65000"/>
              <a:buFont typeface="Wingdings" pitchFamily="-65" charset="2"/>
              <a:buChar char="§"/>
            </a:pPr>
            <a:endParaRPr lang="en-US" sz="1667">
              <a:latin typeface="Arial" pitchFamily="-65" charset="0"/>
            </a:endParaRPr>
          </a:p>
        </p:txBody>
      </p:sp>
      <p:sp>
        <p:nvSpPr>
          <p:cNvPr id="17" name="Date Placeholder 2">
            <a:extLst>
              <a:ext uri="{FF2B5EF4-FFF2-40B4-BE49-F238E27FC236}">
                <a16:creationId xmlns:a16="http://schemas.microsoft.com/office/drawing/2014/main" id="{01DEF426-D51F-424D-9806-3F160C5659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004050" y="5409848"/>
            <a:ext cx="2133600" cy="305152"/>
          </a:xfrm>
        </p:spPr>
        <p:txBody>
          <a:bodyPr/>
          <a:lstStyle/>
          <a:p>
            <a:fld id="{3BB050BD-D5D4-004B-87E1-382D8D28594F}" type="datetime1">
              <a:rPr lang="en-US" smtClean="0"/>
              <a:t>10/7/19</a:t>
            </a:fld>
            <a:r>
              <a:rPr lang="en-US"/>
              <a:t>   |   </a:t>
            </a:r>
            <a:fld id="{5D01E7E5-6465-7A46-A26D-BAABC2D34D38}" type="slidenum">
              <a:rPr lang="en-US" smtClean="0"/>
              <a:t>53</a:t>
            </a:fld>
            <a:endParaRPr lang="en-US" dirty="0"/>
          </a:p>
        </p:txBody>
      </p:sp>
      <p:sp>
        <p:nvSpPr>
          <p:cNvPr id="18" name="Footer Placeholder 3">
            <a:extLst>
              <a:ext uri="{FF2B5EF4-FFF2-40B4-BE49-F238E27FC236}">
                <a16:creationId xmlns:a16="http://schemas.microsoft.com/office/drawing/2014/main" id="{F36CCCD4-3113-DF44-9719-362EDBC38E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1" y="5409848"/>
            <a:ext cx="3310467" cy="305152"/>
          </a:xfrm>
        </p:spPr>
        <p:txBody>
          <a:bodyPr/>
          <a:lstStyle/>
          <a:p>
            <a:r>
              <a:rPr lang="en-US" dirty="0"/>
              <a:t>Los Alamos National Laboratory</a:t>
            </a:r>
          </a:p>
        </p:txBody>
      </p:sp>
    </p:spTree>
    <p:extLst>
      <p:ext uri="{BB962C8B-B14F-4D97-AF65-F5344CB8AC3E}">
        <p14:creationId xmlns:p14="http://schemas.microsoft.com/office/powerpoint/2010/main" val="254378815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795644-8FCF-B04D-8573-B6E52216ED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Numerical noise amplification by </a:t>
            </a:r>
            <a:r>
              <a:rPr lang="en-US" dirty="0">
                <a:solidFill>
                  <a:srgbClr val="FF0000"/>
                </a:solidFill>
              </a:rPr>
              <a:t>∇</a:t>
            </a:r>
            <a:r>
              <a:rPr lang="en-US" dirty="0" err="1">
                <a:solidFill>
                  <a:srgbClr val="FF0000"/>
                </a:solidFill>
              </a:rPr>
              <a:t>P</a:t>
            </a:r>
            <a:r>
              <a:rPr lang="en-US" baseline="-25000" dirty="0" err="1">
                <a:solidFill>
                  <a:srgbClr val="FF0000"/>
                </a:solidFill>
              </a:rPr>
              <a:t>e</a:t>
            </a:r>
            <a:r>
              <a:rPr lang="en-US" dirty="0">
                <a:solidFill>
                  <a:schemeClr val="bg1"/>
                </a:solidFill>
              </a:rPr>
              <a:t> term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6763F9-09E0-154C-836A-8E0F3724D6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880844"/>
            <a:ext cx="8229600" cy="4390626"/>
          </a:xfrm>
        </p:spPr>
        <p:txBody>
          <a:bodyPr/>
          <a:lstStyle/>
          <a:p>
            <a:r>
              <a:rPr lang="en-US" sz="1400" dirty="0"/>
              <a:t>Electrostatic field </a:t>
            </a:r>
            <a:r>
              <a:rPr lang="en-US" sz="1400" dirty="0">
                <a:solidFill>
                  <a:srgbClr val="FF0000"/>
                </a:solidFill>
              </a:rPr>
              <a:t>E=-(∇</a:t>
            </a:r>
            <a:r>
              <a:rPr lang="en-US" sz="1400" dirty="0" err="1">
                <a:solidFill>
                  <a:srgbClr val="FF0000"/>
                </a:solidFill>
              </a:rPr>
              <a:t>P</a:t>
            </a:r>
            <a:r>
              <a:rPr lang="en-US" sz="1400" baseline="-25000" dirty="0" err="1">
                <a:solidFill>
                  <a:srgbClr val="FF0000"/>
                </a:solidFill>
              </a:rPr>
              <a:t>e</a:t>
            </a:r>
            <a:r>
              <a:rPr lang="en-US" sz="1400" dirty="0">
                <a:solidFill>
                  <a:srgbClr val="FF0000"/>
                </a:solidFill>
              </a:rPr>
              <a:t>)/</a:t>
            </a:r>
            <a:r>
              <a:rPr lang="en-US" sz="1400" dirty="0" err="1">
                <a:solidFill>
                  <a:srgbClr val="FF0000"/>
                </a:solidFill>
              </a:rPr>
              <a:t>en</a:t>
            </a:r>
            <a:r>
              <a:rPr lang="en-US" sz="1400" dirty="0"/>
              <a:t> amplifies noise as gradient acting on noisy quantity. </a:t>
            </a:r>
          </a:p>
          <a:p>
            <a:endParaRPr lang="en-US" sz="1400" dirty="0"/>
          </a:p>
          <a:p>
            <a:endParaRPr lang="en-US" sz="1400" dirty="0"/>
          </a:p>
          <a:p>
            <a:endParaRPr lang="en-US" sz="1400" dirty="0"/>
          </a:p>
          <a:p>
            <a:endParaRPr lang="en-US" sz="1400" dirty="0"/>
          </a:p>
          <a:p>
            <a:endParaRPr lang="en-US" sz="1400" dirty="0"/>
          </a:p>
          <a:p>
            <a:endParaRPr lang="en-US" sz="1400" dirty="0"/>
          </a:p>
          <a:p>
            <a:endParaRPr lang="en-US" sz="1400" dirty="0"/>
          </a:p>
          <a:p>
            <a:endParaRPr lang="en-US" sz="1400" dirty="0"/>
          </a:p>
          <a:p>
            <a:endParaRPr lang="en-US" sz="1400" dirty="0"/>
          </a:p>
          <a:p>
            <a:endParaRPr lang="en-US" sz="1400" dirty="0"/>
          </a:p>
          <a:p>
            <a:pPr marL="0" indent="0">
              <a:buNone/>
            </a:pPr>
            <a:endParaRPr lang="en-US" sz="1400" dirty="0"/>
          </a:p>
          <a:p>
            <a:endParaRPr lang="en-US" sz="1400" dirty="0"/>
          </a:p>
          <a:p>
            <a:r>
              <a:rPr lang="en-US" sz="1400" dirty="0"/>
              <a:t>Catastrophically, </a:t>
            </a:r>
            <a:r>
              <a:rPr lang="en-US" sz="1400" dirty="0">
                <a:solidFill>
                  <a:srgbClr val="FF0000"/>
                </a:solidFill>
              </a:rPr>
              <a:t>|Ex|</a:t>
            </a:r>
            <a:r>
              <a:rPr lang="en-US" sz="1400" baseline="-25000" dirty="0">
                <a:solidFill>
                  <a:srgbClr val="FF0000"/>
                </a:solidFill>
              </a:rPr>
              <a:t>1</a:t>
            </a:r>
            <a:r>
              <a:rPr lang="en-US" sz="1400" dirty="0">
                <a:solidFill>
                  <a:srgbClr val="FF0000"/>
                </a:solidFill>
              </a:rPr>
              <a:t> diverges (!) </a:t>
            </a:r>
            <a:r>
              <a:rPr lang="en-US" sz="1400" dirty="0"/>
              <a:t>as O(Δx</a:t>
            </a:r>
            <a:r>
              <a:rPr lang="en-US" sz="1400" baseline="30000" dirty="0"/>
              <a:t>-1</a:t>
            </a:r>
            <a:r>
              <a:rPr lang="en-US" sz="1400" dirty="0"/>
              <a:t>)  for fixed particles/cell (shown for IAW test).</a:t>
            </a:r>
          </a:p>
          <a:p>
            <a:pPr lvl="1"/>
            <a:r>
              <a:rPr lang="en-US" sz="1200" b="1" dirty="0"/>
              <a:t>Needs special treatment to recover consistency</a:t>
            </a:r>
          </a:p>
          <a:p>
            <a:r>
              <a:rPr lang="en-US" sz="1400" dirty="0"/>
              <a:t>We have implemented filtering as </a:t>
            </a:r>
            <a:r>
              <a:rPr lang="en-US" sz="1400" dirty="0" err="1">
                <a:solidFill>
                  <a:srgbClr val="FF0000"/>
                </a:solidFill>
              </a:rPr>
              <a:t>P</a:t>
            </a:r>
            <a:r>
              <a:rPr lang="en-US" sz="1400" baseline="-25000" dirty="0" err="1">
                <a:solidFill>
                  <a:srgbClr val="FF0000"/>
                </a:solidFill>
              </a:rPr>
              <a:t>e</a:t>
            </a:r>
            <a:r>
              <a:rPr lang="en-US" sz="1400" dirty="0">
                <a:solidFill>
                  <a:srgbClr val="FF0000"/>
                </a:solidFill>
              </a:rPr>
              <a:t> → (I-λ</a:t>
            </a:r>
            <a:r>
              <a:rPr lang="en-US" sz="1400" baseline="30000" dirty="0">
                <a:solidFill>
                  <a:srgbClr val="FF0000"/>
                </a:solidFill>
              </a:rPr>
              <a:t>2</a:t>
            </a:r>
            <a:r>
              <a:rPr lang="en-US" sz="1400" dirty="0">
                <a:solidFill>
                  <a:srgbClr val="FF0000"/>
                </a:solidFill>
              </a:rPr>
              <a:t>∇</a:t>
            </a:r>
            <a:r>
              <a:rPr lang="en-US" sz="1400" baseline="30000" dirty="0">
                <a:solidFill>
                  <a:srgbClr val="FF0000"/>
                </a:solidFill>
              </a:rPr>
              <a:t>2</a:t>
            </a:r>
            <a:r>
              <a:rPr lang="en-US" sz="1400" dirty="0">
                <a:solidFill>
                  <a:srgbClr val="FF0000"/>
                </a:solidFill>
              </a:rPr>
              <a:t>) </a:t>
            </a:r>
            <a:r>
              <a:rPr lang="en-US" sz="1400" dirty="0" err="1">
                <a:solidFill>
                  <a:srgbClr val="FF0000"/>
                </a:solidFill>
              </a:rPr>
              <a:t>P</a:t>
            </a:r>
            <a:r>
              <a:rPr lang="en-US" sz="1400" baseline="-25000" dirty="0" err="1">
                <a:solidFill>
                  <a:srgbClr val="FF0000"/>
                </a:solidFill>
              </a:rPr>
              <a:t>e</a:t>
            </a:r>
            <a:r>
              <a:rPr lang="en-US" sz="1400" dirty="0"/>
              <a:t> </a:t>
            </a:r>
          </a:p>
          <a:p>
            <a:pPr lvl="1"/>
            <a:r>
              <a:rPr lang="en-US" sz="1200" b="1" dirty="0">
                <a:solidFill>
                  <a:srgbClr val="0044C5"/>
                </a:solidFill>
              </a:rPr>
              <a:t>Recovers convergence</a:t>
            </a:r>
            <a:r>
              <a:rPr lang="en-US" sz="1200" b="1" dirty="0"/>
              <a:t>, and can be done conservatively.</a:t>
            </a:r>
            <a:endParaRPr lang="en-US" sz="1200" b="1" baseline="-25000" dirty="0"/>
          </a:p>
          <a:p>
            <a:endParaRPr lang="en-US" sz="1400" dirty="0"/>
          </a:p>
          <a:p>
            <a:endParaRPr lang="en-US" sz="1333" b="0" dirty="0"/>
          </a:p>
          <a:p>
            <a:endParaRPr lang="en-US" sz="1333" b="0" dirty="0"/>
          </a:p>
          <a:p>
            <a:endParaRPr lang="en-US" sz="1333" b="0" dirty="0"/>
          </a:p>
          <a:p>
            <a:endParaRPr lang="en-US" sz="1333" b="0" dirty="0"/>
          </a:p>
          <a:p>
            <a:endParaRPr lang="en-US" sz="1333" b="0" dirty="0"/>
          </a:p>
          <a:p>
            <a:endParaRPr lang="en-US" sz="1333" b="0" dirty="0"/>
          </a:p>
          <a:p>
            <a:endParaRPr lang="en-US" sz="1333" b="0" dirty="0"/>
          </a:p>
          <a:p>
            <a:endParaRPr lang="en-US" sz="1333" b="0" dirty="0"/>
          </a:p>
          <a:p>
            <a:endParaRPr lang="en-US" sz="1333" b="0" dirty="0"/>
          </a:p>
          <a:p>
            <a:endParaRPr lang="en-US" sz="1333" b="0" dirty="0"/>
          </a:p>
          <a:p>
            <a:pPr marL="0" indent="0">
              <a:buNone/>
            </a:pPr>
            <a:endParaRPr lang="en-US" sz="1333" b="0" dirty="0"/>
          </a:p>
          <a:p>
            <a:r>
              <a:rPr lang="en-US" sz="1333" b="0" dirty="0"/>
              <a:t>2</a:t>
            </a:r>
            <a:r>
              <a:rPr lang="en-US" sz="1333" b="0" baseline="30000" dirty="0"/>
              <a:t>nd</a:t>
            </a:r>
            <a:r>
              <a:rPr lang="en-US" sz="1333" b="0" dirty="0"/>
              <a:t> order convergence O(Δx</a:t>
            </a:r>
            <a:r>
              <a:rPr lang="en-US" sz="1333" b="0" baseline="30000" dirty="0"/>
              <a:t>2</a:t>
            </a:r>
            <a:r>
              <a:rPr lang="en-US" sz="1333" b="0" dirty="0"/>
              <a:t>) for cold EM whistler test.</a:t>
            </a:r>
          </a:p>
          <a:p>
            <a:r>
              <a:rPr lang="en-US" sz="1333" b="0" dirty="0"/>
              <a:t>Statistical errors due to finite # particles dominate for finite </a:t>
            </a:r>
            <a:r>
              <a:rPr lang="en-US" sz="1333" b="0" dirty="0" err="1"/>
              <a:t>T</a:t>
            </a:r>
            <a:r>
              <a:rPr lang="en-US" sz="1333" b="0" baseline="-25000" dirty="0" err="1"/>
              <a:t>i</a:t>
            </a:r>
            <a:r>
              <a:rPr lang="en-US" sz="1333" b="0" dirty="0"/>
              <a:t>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15A164-2F78-5640-8D8C-204849CFF5CC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Slide </a:t>
            </a:r>
            <a:fld id="{C6674C83-872A-B744-BC7B-6919EE4F7AA4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54</a:t>
            </a:fld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445235A-4D2F-AE4C-B52B-5261C676497D}"/>
              </a:ext>
            </a:extLst>
          </p:cNvPr>
          <p:cNvGrpSpPr/>
          <p:nvPr/>
        </p:nvGrpSpPr>
        <p:grpSpPr>
          <a:xfrm>
            <a:off x="604007" y="1153366"/>
            <a:ext cx="7373922" cy="3127617"/>
            <a:chOff x="813732" y="851361"/>
            <a:chExt cx="7373922" cy="3127617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1E67B28E-72F9-D64F-A484-B6AC3994967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163" t="31111" r="18693" b="28889"/>
            <a:stretch/>
          </p:blipFill>
          <p:spPr>
            <a:xfrm>
              <a:off x="813732" y="1016000"/>
              <a:ext cx="3631268" cy="2841862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54A80C39-0CA9-6744-BCC3-92F308C9EC3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243" t="30880" r="18541" b="28009"/>
            <a:stretch/>
          </p:blipFill>
          <p:spPr>
            <a:xfrm>
              <a:off x="4508499" y="977591"/>
              <a:ext cx="3679155" cy="3001387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3CBD422-B012-D346-989C-2B9FA7B888CE}"/>
                </a:ext>
              </a:extLst>
            </p:cNvPr>
            <p:cNvSpPr txBox="1"/>
            <p:nvPr/>
          </p:nvSpPr>
          <p:spPr>
            <a:xfrm>
              <a:off x="1402826" y="851361"/>
              <a:ext cx="279916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500" u="sng" dirty="0"/>
                <a:t>EM whistler wave test </a:t>
              </a:r>
              <a:r>
                <a:rPr lang="en-US" sz="1500" dirty="0">
                  <a:solidFill>
                    <a:srgbClr val="FF0000"/>
                  </a:solidFill>
                </a:rPr>
                <a:t>(</a:t>
              </a:r>
              <a:r>
                <a:rPr lang="en-US" sz="1600" dirty="0">
                  <a:solidFill>
                    <a:srgbClr val="FF0000"/>
                  </a:solidFill>
                </a:rPr>
                <a:t>∇</a:t>
              </a:r>
              <a:r>
                <a:rPr lang="en-US" sz="1600" dirty="0" err="1">
                  <a:solidFill>
                    <a:srgbClr val="FF0000"/>
                  </a:solidFill>
                </a:rPr>
                <a:t>P</a:t>
              </a:r>
              <a:r>
                <a:rPr lang="en-US" sz="1600" baseline="-25000" dirty="0" err="1">
                  <a:solidFill>
                    <a:srgbClr val="FF0000"/>
                  </a:solidFill>
                </a:rPr>
                <a:t>e</a:t>
              </a:r>
              <a:r>
                <a:rPr lang="en-US" sz="1600" dirty="0">
                  <a:solidFill>
                    <a:srgbClr val="FF0000"/>
                  </a:solidFill>
                </a:rPr>
                <a:t>=0)</a:t>
              </a:r>
              <a:endParaRPr lang="en-US" sz="1500" u="sng" dirty="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A26FFCB-996C-4F48-AB86-519289AB9FF6}"/>
                </a:ext>
              </a:extLst>
            </p:cNvPr>
            <p:cNvSpPr txBox="1"/>
            <p:nvPr/>
          </p:nvSpPr>
          <p:spPr>
            <a:xfrm>
              <a:off x="4903895" y="851361"/>
              <a:ext cx="3180679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500" u="sng" dirty="0"/>
                <a:t>ES ion acoustic wave test </a:t>
              </a:r>
              <a:r>
                <a:rPr lang="en-US" sz="1500" dirty="0">
                  <a:solidFill>
                    <a:srgbClr val="FF0000"/>
                  </a:solidFill>
                </a:rPr>
                <a:t>(∇</a:t>
              </a:r>
              <a:r>
                <a:rPr lang="en-US" sz="1500" dirty="0" err="1">
                  <a:solidFill>
                    <a:srgbClr val="FF0000"/>
                  </a:solidFill>
                </a:rPr>
                <a:t>Pe</a:t>
              </a:r>
              <a:r>
                <a:rPr lang="en-US" sz="1500" dirty="0">
                  <a:solidFill>
                    <a:srgbClr val="FF0000"/>
                  </a:solidFill>
                </a:rPr>
                <a:t>/=0)</a:t>
              </a:r>
              <a:endParaRPr lang="en-US" sz="1500" u="sng" dirty="0"/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2FDB6C77-C172-E549-A280-1E4A8C77F5E9}"/>
              </a:ext>
            </a:extLst>
          </p:cNvPr>
          <p:cNvSpPr txBox="1"/>
          <p:nvPr/>
        </p:nvSpPr>
        <p:spPr>
          <a:xfrm>
            <a:off x="5799940" y="2069249"/>
            <a:ext cx="16882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Without </a:t>
            </a:r>
            <a:r>
              <a:rPr lang="en-US" sz="1400" dirty="0" err="1"/>
              <a:t>Pe</a:t>
            </a:r>
            <a:r>
              <a:rPr lang="en-US" sz="1400" dirty="0"/>
              <a:t> filtering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08E7E21-CF1D-9145-B09C-BCBB9F073902}"/>
              </a:ext>
            </a:extLst>
          </p:cNvPr>
          <p:cNvSpPr txBox="1"/>
          <p:nvPr/>
        </p:nvSpPr>
        <p:spPr>
          <a:xfrm>
            <a:off x="5799940" y="2867339"/>
            <a:ext cx="14398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With </a:t>
            </a:r>
            <a:r>
              <a:rPr lang="en-US" sz="1400" dirty="0" err="1"/>
              <a:t>Pe</a:t>
            </a:r>
            <a:r>
              <a:rPr lang="en-US" sz="1400" dirty="0"/>
              <a:t> filtering</a:t>
            </a:r>
          </a:p>
        </p:txBody>
      </p:sp>
    </p:spTree>
    <p:extLst>
      <p:ext uri="{BB962C8B-B14F-4D97-AF65-F5344CB8AC3E}">
        <p14:creationId xmlns:p14="http://schemas.microsoft.com/office/powerpoint/2010/main" val="207585610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250" dirty="0"/>
              <a:t>Conclusions and Future Work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73358"/>
            <a:ext cx="8535798" cy="4328440"/>
          </a:xfrm>
        </p:spPr>
        <p:txBody>
          <a:bodyPr/>
          <a:lstStyle/>
          <a:p>
            <a:r>
              <a:rPr lang="en-US" sz="1500" dirty="0"/>
              <a:t>We have demonstrated the </a:t>
            </a:r>
            <a:r>
              <a:rPr lang="en-US" sz="1500" dirty="0">
                <a:solidFill>
                  <a:schemeClr val="accent5"/>
                </a:solidFill>
              </a:rPr>
              <a:t>first fully conservative</a:t>
            </a:r>
            <a:r>
              <a:rPr lang="en-US" sz="1500" dirty="0"/>
              <a:t> hybrid PIC ions/fluid electrons algorithm.</a:t>
            </a:r>
          </a:p>
          <a:p>
            <a:r>
              <a:rPr lang="en-US" sz="1500" dirty="0"/>
              <a:t>Approach employs a </a:t>
            </a:r>
            <a:r>
              <a:rPr lang="en-US" sz="1500" dirty="0">
                <a:solidFill>
                  <a:srgbClr val="FF0000"/>
                </a:solidFill>
              </a:rPr>
              <a:t>collocated</a:t>
            </a:r>
            <a:r>
              <a:rPr lang="en-US" sz="1500" dirty="0"/>
              <a:t> (unstaggered) spatial discretization.</a:t>
            </a:r>
          </a:p>
          <a:p>
            <a:r>
              <a:rPr lang="en-US" sz="1500" dirty="0"/>
              <a:t>Approach employs a </a:t>
            </a:r>
            <a:r>
              <a:rPr lang="en-US" sz="1500" dirty="0" err="1">
                <a:solidFill>
                  <a:srgbClr val="FF0000"/>
                </a:solidFill>
              </a:rPr>
              <a:t>multirate</a:t>
            </a:r>
            <a:r>
              <a:rPr lang="en-US" sz="1500" dirty="0">
                <a:solidFill>
                  <a:srgbClr val="FF0000"/>
                </a:solidFill>
              </a:rPr>
              <a:t> </a:t>
            </a:r>
            <a:r>
              <a:rPr lang="en-US" sz="1500" dirty="0" err="1">
                <a:solidFill>
                  <a:srgbClr val="FF0000"/>
                </a:solidFill>
              </a:rPr>
              <a:t>timestepping</a:t>
            </a:r>
            <a:r>
              <a:rPr lang="en-US" sz="1500" dirty="0"/>
              <a:t> algorithm:</a:t>
            </a:r>
          </a:p>
          <a:p>
            <a:pPr lvl="1"/>
            <a:r>
              <a:rPr lang="en-US" sz="1500" dirty="0"/>
              <a:t> Implicit mid-point in time for electrons, and </a:t>
            </a:r>
            <a:r>
              <a:rPr lang="en-US" sz="1500" dirty="0" err="1"/>
              <a:t>subcycled</a:t>
            </a:r>
            <a:r>
              <a:rPr lang="en-US" sz="1500" dirty="0"/>
              <a:t> (orbit-averaged) particle ions</a:t>
            </a:r>
          </a:p>
          <a:p>
            <a:r>
              <a:rPr lang="en-US" sz="1500" dirty="0"/>
              <a:t>Approach is able to employ </a:t>
            </a:r>
            <a:r>
              <a:rPr lang="en-US" sz="1500" dirty="0">
                <a:solidFill>
                  <a:srgbClr val="FF0000"/>
                </a:solidFill>
              </a:rPr>
              <a:t>conservative smoothing and pressure filtering</a:t>
            </a:r>
            <a:r>
              <a:rPr lang="en-US" sz="1500" dirty="0"/>
              <a:t> to control numerical noise.</a:t>
            </a:r>
          </a:p>
          <a:p>
            <a:r>
              <a:rPr lang="en-US" sz="1500" dirty="0"/>
              <a:t>Algorithm has been shown to be </a:t>
            </a:r>
            <a:r>
              <a:rPr lang="en-US" sz="1500" dirty="0">
                <a:solidFill>
                  <a:srgbClr val="FF0000"/>
                </a:solidFill>
              </a:rPr>
              <a:t>remarkable stable against aliasing instabilities</a:t>
            </a:r>
            <a:r>
              <a:rPr lang="en-US" sz="1500" dirty="0"/>
              <a:t>.</a:t>
            </a:r>
          </a:p>
          <a:p>
            <a:r>
              <a:rPr lang="en-US" sz="1500" dirty="0"/>
              <a:t>Has been extended to </a:t>
            </a:r>
            <a:r>
              <a:rPr lang="en-US" sz="1500" dirty="0">
                <a:solidFill>
                  <a:srgbClr val="FF0000"/>
                </a:solidFill>
              </a:rPr>
              <a:t>curvilinear geometry</a:t>
            </a:r>
            <a:r>
              <a:rPr lang="en-US" sz="1500" dirty="0"/>
              <a:t>.</a:t>
            </a:r>
          </a:p>
          <a:p>
            <a:r>
              <a:rPr lang="en-US" sz="1500" dirty="0"/>
              <a:t>We have uncovered and characterized a </a:t>
            </a:r>
            <a:r>
              <a:rPr lang="en-US" sz="1500" dirty="0">
                <a:solidFill>
                  <a:srgbClr val="FF0000"/>
                </a:solidFill>
              </a:rPr>
              <a:t>hybrid-PIC cancellation issue</a:t>
            </a:r>
            <a:r>
              <a:rPr lang="en-US" sz="1500" dirty="0"/>
              <a:t>, the solution of which requires either:</a:t>
            </a:r>
          </a:p>
          <a:p>
            <a:pPr lvl="1"/>
            <a:r>
              <a:rPr lang="en-US" sz="1500" dirty="0"/>
              <a:t>Resolving ion skin depth (d</a:t>
            </a:r>
            <a:r>
              <a:rPr lang="en-US" sz="1500" baseline="-25000" dirty="0"/>
              <a:t>i</a:t>
            </a:r>
            <a:r>
              <a:rPr lang="en-US" sz="1500" dirty="0"/>
              <a:t>) everywhere, expensive</a:t>
            </a:r>
          </a:p>
          <a:p>
            <a:pPr lvl="1"/>
            <a:r>
              <a:rPr lang="en-US" sz="1500" dirty="0"/>
              <a:t>Lowest-order particle interpolation (NGP), noisy</a:t>
            </a:r>
          </a:p>
          <a:p>
            <a:r>
              <a:rPr lang="en-US" sz="1500" dirty="0">
                <a:solidFill>
                  <a:srgbClr val="FF0000"/>
                </a:solidFill>
              </a:rPr>
              <a:t>Future research directions </a:t>
            </a:r>
            <a:r>
              <a:rPr lang="en-US" sz="1500" dirty="0"/>
              <a:t>include:</a:t>
            </a:r>
          </a:p>
          <a:p>
            <a:pPr lvl="1"/>
            <a:r>
              <a:rPr lang="en-US" sz="1500" dirty="0"/>
              <a:t>Finalize characterization of moment-based preconditioner.</a:t>
            </a:r>
          </a:p>
          <a:p>
            <a:pPr lvl="1"/>
            <a:r>
              <a:rPr lang="en-US" sz="1500" dirty="0"/>
              <a:t>Extend conservation properties to realistic BCs (e.g., perfect conductor).</a:t>
            </a:r>
          </a:p>
          <a:p>
            <a:pPr lvl="1"/>
            <a:r>
              <a:rPr lang="en-US" sz="1500" dirty="0"/>
              <a:t>Perform fusion-relevant simulations.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r>
              <a:rPr lang="en-US"/>
              <a:t>Slide </a:t>
            </a:r>
            <a:fld id="{23B0729D-0C76-4DC3-9F59-8792B55E40AA}" type="slidenum">
              <a:rPr lang="en-US" smtClean="0"/>
              <a:pPr/>
              <a:t>55</a:t>
            </a:fld>
            <a:endParaRPr lang="en-US" dirty="0"/>
          </a:p>
        </p:txBody>
      </p:sp>
      <p:sp>
        <p:nvSpPr>
          <p:cNvPr id="5" name="Date Placeholder 2">
            <a:extLst>
              <a:ext uri="{FF2B5EF4-FFF2-40B4-BE49-F238E27FC236}">
                <a16:creationId xmlns:a16="http://schemas.microsoft.com/office/drawing/2014/main" id="{5E06CCB1-ACC9-B145-A998-716AEADD95C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004050" y="5409848"/>
            <a:ext cx="2133600" cy="305152"/>
          </a:xfrm>
        </p:spPr>
        <p:txBody>
          <a:bodyPr/>
          <a:lstStyle/>
          <a:p>
            <a:fld id="{3BB050BD-D5D4-004B-87E1-382D8D28594F}" type="datetime1">
              <a:rPr lang="en-US" smtClean="0"/>
              <a:t>10/7/19</a:t>
            </a:fld>
            <a:r>
              <a:rPr lang="en-US"/>
              <a:t>   |   </a:t>
            </a:r>
            <a:fld id="{5D01E7E5-6465-7A46-A26D-BAABC2D34D38}" type="slidenum">
              <a:rPr lang="en-US" smtClean="0"/>
              <a:t>55</a:t>
            </a:fld>
            <a:endParaRPr lang="en-US" dirty="0"/>
          </a:p>
        </p:txBody>
      </p:sp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514211CA-1EA0-9B46-89F7-3A3C28D12E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1" y="5409848"/>
            <a:ext cx="3310467" cy="305152"/>
          </a:xfrm>
        </p:spPr>
        <p:txBody>
          <a:bodyPr/>
          <a:lstStyle/>
          <a:p>
            <a:r>
              <a:rPr lang="en-US" dirty="0"/>
              <a:t>Los Alamos National Laboratory</a:t>
            </a:r>
          </a:p>
        </p:txBody>
      </p:sp>
    </p:spTree>
    <p:extLst>
      <p:ext uri="{BB962C8B-B14F-4D97-AF65-F5344CB8AC3E}">
        <p14:creationId xmlns:p14="http://schemas.microsoft.com/office/powerpoint/2010/main" val="5133569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1">
            <a:extLst>
              <a:ext uri="{FF2B5EF4-FFF2-40B4-BE49-F238E27FC236}">
                <a16:creationId xmlns:a16="http://schemas.microsoft.com/office/drawing/2014/main" id="{3BBFC755-3912-49DE-8A6C-34CEC6F7E44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pPr>
              <a:tabLst>
                <a:tab pos="380985" algn="l"/>
                <a:tab pos="761970" algn="l"/>
                <a:tab pos="1142954" algn="l"/>
                <a:tab pos="1523939" algn="l"/>
                <a:tab pos="1904924" algn="l"/>
                <a:tab pos="2285909" algn="l"/>
                <a:tab pos="2666893" algn="l"/>
                <a:tab pos="3047878" algn="l"/>
                <a:tab pos="3428863" algn="l"/>
                <a:tab pos="3809848" algn="l"/>
                <a:tab pos="4190832" algn="l"/>
                <a:tab pos="4571817" algn="l"/>
                <a:tab pos="4952802" algn="l"/>
                <a:tab pos="5333787" algn="l"/>
                <a:tab pos="5714771" algn="l"/>
                <a:tab pos="6095756" algn="l"/>
                <a:tab pos="6476741" algn="l"/>
                <a:tab pos="6857726" algn="l"/>
              </a:tabLst>
            </a:pPr>
            <a:r>
              <a:rPr lang="en-US" sz="2250" dirty="0"/>
              <a:t>Quasi-neutral hybrid model equations</a:t>
            </a:r>
            <a:endParaRPr lang="en-US" altLang="en-US" sz="2250" dirty="0">
              <a:solidFill>
                <a:srgbClr val="004080"/>
              </a:solidFill>
              <a:latin typeface="Helvetica" pitchFamily="2" charset="0"/>
            </a:endParaRPr>
          </a:p>
        </p:txBody>
      </p:sp>
      <p:sp>
        <p:nvSpPr>
          <p:cNvPr id="5122" name="Text Box 2">
            <a:extLst>
              <a:ext uri="{FF2B5EF4-FFF2-40B4-BE49-F238E27FC236}">
                <a16:creationId xmlns:a16="http://schemas.microsoft.com/office/drawing/2014/main" id="{D850ED51-5C70-433F-B0E9-DE2EB4D9BF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1016000"/>
            <a:ext cx="6858000" cy="377163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t"/>
          <a:lstStyle>
            <a:lvl1pPr marL="342900" indent="-341313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1pPr>
            <a:lvl2pPr marL="669925" indent="-32385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9pPr>
          </a:lstStyle>
          <a:p>
            <a:pPr indent="-284151">
              <a:spcBef>
                <a:spcPts val="750"/>
              </a:spcBef>
              <a:buClr>
                <a:srgbClr val="004080"/>
              </a:buClr>
              <a:buSzPct val="65000"/>
              <a:buFont typeface="Wingdings" panose="05000000000000000000" pitchFamily="2" charset="2"/>
              <a:buChar char=""/>
            </a:pPr>
            <a:r>
              <a:rPr lang="en-US" altLang="en-US" sz="1500" dirty="0">
                <a:latin typeface="Helvetica" pitchFamily="2" charset="0"/>
                <a:ea typeface="ＭＳ Ｐゴシック" panose="020B0600070205080204" pitchFamily="34" charset="-128"/>
              </a:rPr>
              <a:t>Derived from full kinetic model under the assumptions:</a:t>
            </a:r>
            <a:endParaRPr lang="en-US" sz="1500" dirty="0">
              <a:latin typeface="Helvetica" pitchFamily="2" charset="0"/>
            </a:endParaRPr>
          </a:p>
          <a:p>
            <a:pPr lvl="1">
              <a:spcBef>
                <a:spcPts val="271"/>
              </a:spcBef>
              <a:buClr>
                <a:srgbClr val="800000"/>
              </a:buClr>
              <a:buFont typeface="Times New Roman" panose="02020603050405020304" pitchFamily="18" charset="0"/>
              <a:buChar char="•"/>
            </a:pPr>
            <a:r>
              <a:rPr lang="en-US" altLang="en-US" sz="1333" dirty="0">
                <a:solidFill>
                  <a:schemeClr val="accent6">
                    <a:lumMod val="60000"/>
                    <a:lumOff val="40000"/>
                  </a:schemeClr>
                </a:solidFill>
                <a:latin typeface="Helvetica" pitchFamily="2" charset="0"/>
                <a:ea typeface="ＭＳ Ｐゴシック" panose="020B0600070205080204" pitchFamily="34" charset="-128"/>
              </a:rPr>
              <a:t>Quasi-neutrality</a:t>
            </a:r>
            <a:r>
              <a:rPr lang="en-US" altLang="en-US" sz="1333" dirty="0">
                <a:latin typeface="Helvetica" pitchFamily="2" charset="0"/>
                <a:ea typeface="ＭＳ Ｐゴシック" panose="020B0600070205080204" pitchFamily="34" charset="-128"/>
              </a:rPr>
              <a:t>,</a:t>
            </a:r>
            <a:endParaRPr lang="en-US" altLang="en-US" sz="1333" dirty="0">
              <a:latin typeface="Helvetica" pitchFamily="2" charset="0"/>
              <a:ea typeface="ＭＳ Ｐゴシック" panose="020B0600070205080204" pitchFamily="34" charset="-128"/>
              <a:cs typeface="Arial"/>
            </a:endParaRPr>
          </a:p>
          <a:p>
            <a:pPr lvl="1">
              <a:spcBef>
                <a:spcPts val="271"/>
              </a:spcBef>
              <a:buClr>
                <a:srgbClr val="800000"/>
              </a:buClr>
              <a:buFont typeface="Times New Roman" panose="02020603050405020304" pitchFamily="18" charset="0"/>
              <a:buChar char="•"/>
            </a:pPr>
            <a:r>
              <a:rPr lang="en-US" altLang="en-US" sz="1333" dirty="0">
                <a:latin typeface="Helvetica" pitchFamily="2" charset="0"/>
                <a:ea typeface="ＭＳ Ｐゴシック" panose="020B0600070205080204" pitchFamily="34" charset="-128"/>
              </a:rPr>
              <a:t>Non-relativistic (                              ),</a:t>
            </a:r>
            <a:endParaRPr lang="en-US" altLang="en-US" sz="1333" dirty="0">
              <a:latin typeface="Helvetica" pitchFamily="2" charset="0"/>
              <a:ea typeface="ＭＳ Ｐゴシック" panose="020B0600070205080204" pitchFamily="34" charset="-128"/>
              <a:cs typeface="Arial"/>
            </a:endParaRPr>
          </a:p>
          <a:p>
            <a:pPr lvl="1">
              <a:spcBef>
                <a:spcPts val="271"/>
              </a:spcBef>
              <a:buClr>
                <a:srgbClr val="800000"/>
              </a:buClr>
              <a:buFont typeface="Times New Roman" panose="02020603050405020304" pitchFamily="18" charset="0"/>
              <a:buChar char="•"/>
            </a:pPr>
            <a:r>
              <a:rPr lang="en-US" altLang="en-US" sz="1333" dirty="0">
                <a:latin typeface="Helvetica" pitchFamily="2" charset="0"/>
                <a:ea typeface="ＭＳ Ｐゴシック" panose="020B0600070205080204" pitchFamily="34" charset="-128"/>
              </a:rPr>
              <a:t>Mass-less electron fluid (m</a:t>
            </a:r>
            <a:r>
              <a:rPr lang="en-US" altLang="en-US" sz="1333" baseline="-25000" dirty="0">
                <a:latin typeface="Helvetica" pitchFamily="2" charset="0"/>
                <a:ea typeface="ＭＳ Ｐゴシック" panose="020B0600070205080204" pitchFamily="34" charset="-128"/>
              </a:rPr>
              <a:t>e</a:t>
            </a:r>
            <a:r>
              <a:rPr lang="en-US" altLang="en-US" sz="1333" dirty="0">
                <a:latin typeface="Helvetica" pitchFamily="2" charset="0"/>
                <a:ea typeface="ＭＳ Ｐゴシック" panose="020B0600070205080204" pitchFamily="34" charset="-128"/>
              </a:rPr>
              <a:t> = 0), with isotropic pressure (                     ).</a:t>
            </a:r>
            <a:endParaRPr lang="en-US" altLang="en-US" sz="1333" dirty="0">
              <a:latin typeface="Helvetica" pitchFamily="2" charset="0"/>
              <a:ea typeface="ＭＳ Ｐゴシック" panose="020B0600070205080204" pitchFamily="34" charset="-128"/>
              <a:cs typeface="Arial"/>
            </a:endParaRPr>
          </a:p>
          <a:p>
            <a:pPr indent="-284151">
              <a:spcBef>
                <a:spcPts val="1187"/>
              </a:spcBef>
            </a:pPr>
            <a:endParaRPr lang="en-US" altLang="en-US" sz="1333" dirty="0">
              <a:ea typeface="ＭＳ Ｐゴシック" panose="020B0600070205080204" pitchFamily="34" charset="-128"/>
              <a:cs typeface="Arial"/>
            </a:endParaRPr>
          </a:p>
          <a:p>
            <a:pPr indent="-284151">
              <a:spcBef>
                <a:spcPts val="750"/>
              </a:spcBef>
            </a:pPr>
            <a:endParaRPr lang="en-US" altLang="en-US" sz="1500" b="1" dirty="0">
              <a:ea typeface="ＭＳ Ｐゴシック" panose="020B0600070205080204" pitchFamily="34" charset="-128"/>
              <a:cs typeface="Arial"/>
            </a:endParaRPr>
          </a:p>
          <a:p>
            <a:pPr indent="-284151">
              <a:spcBef>
                <a:spcPts val="750"/>
              </a:spcBef>
            </a:pPr>
            <a:endParaRPr lang="en-US" altLang="en-US" sz="1500" b="1" dirty="0">
              <a:ea typeface="ＭＳ Ｐゴシック" panose="020B0600070205080204" pitchFamily="34" charset="-128"/>
              <a:cs typeface="Arial"/>
            </a:endParaRPr>
          </a:p>
          <a:p>
            <a:pPr indent="-284151">
              <a:spcBef>
                <a:spcPts val="750"/>
              </a:spcBef>
            </a:pPr>
            <a:endParaRPr lang="en-US" altLang="en-US" sz="1500" b="1" dirty="0">
              <a:ea typeface="ＭＳ Ｐゴシック" panose="020B0600070205080204" pitchFamily="34" charset="-128"/>
              <a:cs typeface="Arial"/>
            </a:endParaRPr>
          </a:p>
          <a:p>
            <a:pPr indent="-284151">
              <a:spcBef>
                <a:spcPts val="750"/>
              </a:spcBef>
            </a:pPr>
            <a:endParaRPr lang="en-US" altLang="en-US" sz="1500" b="1" dirty="0">
              <a:ea typeface="ＭＳ Ｐゴシック" panose="020B0600070205080204" pitchFamily="34" charset="-128"/>
              <a:cs typeface="Arial"/>
            </a:endParaRPr>
          </a:p>
          <a:p>
            <a:pPr indent="-284151">
              <a:spcBef>
                <a:spcPts val="750"/>
              </a:spcBef>
            </a:pPr>
            <a:endParaRPr lang="en-US" altLang="en-US" sz="1500" b="1" dirty="0">
              <a:ea typeface="ＭＳ Ｐゴシック" panose="020B0600070205080204" pitchFamily="34" charset="-128"/>
              <a:cs typeface="Arial"/>
            </a:endParaRPr>
          </a:p>
          <a:p>
            <a:pPr indent="-284151">
              <a:spcBef>
                <a:spcPts val="583"/>
              </a:spcBef>
            </a:pPr>
            <a:endParaRPr lang="en-US" altLang="en-US" sz="1167" b="1" dirty="0">
              <a:ea typeface="ＭＳ Ｐゴシック" panose="020B0600070205080204" pitchFamily="34" charset="-128"/>
              <a:cs typeface="Arial"/>
            </a:endParaRPr>
          </a:p>
          <a:p>
            <a:pPr indent="-284151">
              <a:spcBef>
                <a:spcPts val="500"/>
              </a:spcBef>
            </a:pPr>
            <a:endParaRPr lang="en-US" altLang="en-US" sz="1000" b="1" dirty="0">
              <a:ea typeface="ＭＳ Ｐゴシック" panose="020B0600070205080204" pitchFamily="34" charset="-128"/>
              <a:cs typeface="Arial"/>
            </a:endParaRPr>
          </a:p>
        </p:txBody>
      </p:sp>
      <p:sp>
        <p:nvSpPr>
          <p:cNvPr id="5123" name="Text Box 3">
            <a:extLst>
              <a:ext uri="{FF2B5EF4-FFF2-40B4-BE49-F238E27FC236}">
                <a16:creationId xmlns:a16="http://schemas.microsoft.com/office/drawing/2014/main" id="{E3516A70-7B5B-445A-BB34-60F7B38E45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13500" y="5181865"/>
            <a:ext cx="1661583" cy="28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>
              <a:tabLst>
                <a:tab pos="457200" algn="l"/>
                <a:tab pos="914400" algn="l"/>
                <a:tab pos="1371600" algn="l"/>
                <a:tab pos="1828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1pPr>
            <a:lvl2pPr>
              <a:tabLst>
                <a:tab pos="457200" algn="l"/>
                <a:tab pos="914400" algn="l"/>
                <a:tab pos="1371600" algn="l"/>
                <a:tab pos="1828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9pPr>
          </a:lstStyle>
          <a:p>
            <a:pPr algn="r">
              <a:lnSpc>
                <a:spcPct val="100000"/>
              </a:lnSpc>
            </a:pPr>
            <a:r>
              <a:rPr lang="en-US" altLang="en-US" sz="667" i="1">
                <a:ea typeface="ＭＳ Ｐゴシック" panose="020B0600070205080204" pitchFamily="34" charset="-128"/>
              </a:rPr>
              <a:t>Slide </a:t>
            </a:r>
            <a:fld id="{482ECEC6-08E9-43CD-A295-508FBF190EDD}" type="slidenum">
              <a:rPr lang="en-US" altLang="en-US" sz="667" i="1">
                <a:ea typeface="ＭＳ Ｐゴシック" panose="020B0600070205080204" pitchFamily="34" charset="-128"/>
              </a:rPr>
              <a:pPr algn="r">
                <a:lnSpc>
                  <a:spcPct val="100000"/>
                </a:lnSpc>
              </a:pPr>
              <a:t>6</a:t>
            </a:fld>
            <a:endParaRPr lang="en-US" altLang="en-US" sz="667" i="1">
              <a:ea typeface="ＭＳ Ｐゴシック" panose="020B0600070205080204" pitchFamily="34" charset="-128"/>
            </a:endParaRPr>
          </a:p>
        </p:txBody>
      </p:sp>
      <p:pic>
        <p:nvPicPr>
          <p:cNvPr id="5124" name="Picture 4">
            <a:extLst>
              <a:ext uri="{FF2B5EF4-FFF2-40B4-BE49-F238E27FC236}">
                <a16:creationId xmlns:a16="http://schemas.microsoft.com/office/drawing/2014/main" id="{6590CFE2-0D75-4411-9D00-C06C0AB9AD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3384021"/>
            <a:ext cx="1300428" cy="1719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125" name="Rectangle 5">
            <a:extLst>
              <a:ext uri="{FF2B5EF4-FFF2-40B4-BE49-F238E27FC236}">
                <a16:creationId xmlns:a16="http://schemas.microsoft.com/office/drawing/2014/main" id="{A2537B09-7AF5-4DC0-AF8F-60D4CE1896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9188" y="2311135"/>
            <a:ext cx="960982" cy="255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75000" tIns="37500" rIns="75000" bIns="37500">
            <a:spAutoFit/>
          </a:bodyPr>
          <a:lstStyle>
            <a:lvl1pPr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1pPr>
            <a:lvl2pPr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2pPr>
            <a:lvl3pPr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3pPr>
            <a:lvl4pPr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4pPr>
            <a:lvl5pPr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9pPr>
          </a:lstStyle>
          <a:p>
            <a:pPr>
              <a:spcBef>
                <a:spcPts val="583"/>
              </a:spcBef>
              <a:spcAft>
                <a:spcPts val="583"/>
              </a:spcAft>
            </a:pPr>
            <a:r>
              <a:rPr lang="en-US" altLang="en-US" sz="1167">
                <a:solidFill>
                  <a:srgbClr val="FF0000"/>
                </a:solidFill>
                <a:ea typeface="ＭＳ Ｐゴシック" panose="020B0600070205080204" pitchFamily="34" charset="-128"/>
              </a:rPr>
              <a:t>Vlasov ions:</a:t>
            </a:r>
          </a:p>
        </p:txBody>
      </p:sp>
      <p:sp>
        <p:nvSpPr>
          <p:cNvPr id="5126" name="Rectangle 6">
            <a:extLst>
              <a:ext uri="{FF2B5EF4-FFF2-40B4-BE49-F238E27FC236}">
                <a16:creationId xmlns:a16="http://schemas.microsoft.com/office/drawing/2014/main" id="{D09374A7-D3AF-45F6-98CB-B97957E4F1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3896" y="2858823"/>
            <a:ext cx="893656" cy="255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75000" tIns="37500" rIns="75000" bIns="37500">
            <a:spAutoFit/>
          </a:bodyPr>
          <a:lstStyle>
            <a:lvl1pPr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1pPr>
            <a:lvl2pPr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2pPr>
            <a:lvl3pPr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3pPr>
            <a:lvl4pPr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4pPr>
            <a:lvl5pPr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9pPr>
          </a:lstStyle>
          <a:p>
            <a:pPr>
              <a:spcBef>
                <a:spcPts val="583"/>
              </a:spcBef>
              <a:spcAft>
                <a:spcPts val="583"/>
              </a:spcAft>
            </a:pPr>
            <a:r>
              <a:rPr lang="en-US" altLang="en-US" sz="1167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Ohm’s law:</a:t>
            </a:r>
          </a:p>
        </p:txBody>
      </p:sp>
      <p:sp>
        <p:nvSpPr>
          <p:cNvPr id="5127" name="Rectangle 7">
            <a:extLst>
              <a:ext uri="{FF2B5EF4-FFF2-40B4-BE49-F238E27FC236}">
                <a16:creationId xmlns:a16="http://schemas.microsoft.com/office/drawing/2014/main" id="{2A193462-0E91-428B-BE6C-3177C51A95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3896" y="3302000"/>
            <a:ext cx="742973" cy="255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75000" tIns="37500" rIns="75000" bIns="37500">
            <a:spAutoFit/>
          </a:bodyPr>
          <a:lstStyle>
            <a:lvl1pPr>
              <a:tabLst>
                <a:tab pos="457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1pPr>
            <a:lvl2pPr>
              <a:tabLst>
                <a:tab pos="457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2pPr>
            <a:lvl3pPr>
              <a:tabLst>
                <a:tab pos="457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3pPr>
            <a:lvl4pPr>
              <a:tabLst>
                <a:tab pos="457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4pPr>
            <a:lvl5pPr>
              <a:tabLst>
                <a:tab pos="457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9pPr>
          </a:lstStyle>
          <a:p>
            <a:pPr>
              <a:spcBef>
                <a:spcPts val="583"/>
              </a:spcBef>
              <a:spcAft>
                <a:spcPts val="583"/>
              </a:spcAft>
            </a:pPr>
            <a:r>
              <a:rPr lang="en-US" altLang="en-US" sz="1167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Faraday:</a:t>
            </a:r>
          </a:p>
        </p:txBody>
      </p:sp>
      <p:sp>
        <p:nvSpPr>
          <p:cNvPr id="5128" name="Rectangle 8">
            <a:extLst>
              <a:ext uri="{FF2B5EF4-FFF2-40B4-BE49-F238E27FC236}">
                <a16:creationId xmlns:a16="http://schemas.microsoft.com/office/drawing/2014/main" id="{E9ECE354-F609-4663-9F4C-0CC84D0E36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5219" y="3746500"/>
            <a:ext cx="1368145" cy="255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75000" tIns="37500" rIns="75000" bIns="37500">
            <a:spAutoFit/>
          </a:bodyPr>
          <a:lstStyle>
            <a:lvl1pPr>
              <a:tabLst>
                <a:tab pos="457200" algn="l"/>
                <a:tab pos="914400" algn="l"/>
                <a:tab pos="1371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1pPr>
            <a:lvl2pPr>
              <a:tabLst>
                <a:tab pos="457200" algn="l"/>
                <a:tab pos="914400" algn="l"/>
                <a:tab pos="1371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2pPr>
            <a:lvl3pPr>
              <a:tabLst>
                <a:tab pos="457200" algn="l"/>
                <a:tab pos="914400" algn="l"/>
                <a:tab pos="1371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3pPr>
            <a:lvl4pPr>
              <a:tabLst>
                <a:tab pos="457200" algn="l"/>
                <a:tab pos="914400" algn="l"/>
                <a:tab pos="1371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4pPr>
            <a:lvl5pPr>
              <a:tabLst>
                <a:tab pos="457200" algn="l"/>
                <a:tab pos="914400" algn="l"/>
                <a:tab pos="1371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CJK SC Regular" charset="0"/>
              </a:defRPr>
            </a:lvl9pPr>
          </a:lstStyle>
          <a:p>
            <a:pPr>
              <a:spcBef>
                <a:spcPts val="583"/>
              </a:spcBef>
              <a:spcAft>
                <a:spcPts val="583"/>
              </a:spcAft>
            </a:pPr>
            <a:r>
              <a:rPr lang="en-US" altLang="en-US" sz="1167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Electron pressure:</a:t>
            </a:r>
          </a:p>
        </p:txBody>
      </p:sp>
      <p:pic>
        <p:nvPicPr>
          <p:cNvPr id="5129" name="Picture 9">
            <a:extLst>
              <a:ext uri="{FF2B5EF4-FFF2-40B4-BE49-F238E27FC236}">
                <a16:creationId xmlns:a16="http://schemas.microsoft.com/office/drawing/2014/main" id="{CC0B9C8D-05AF-4356-B635-5C1C3454BD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2875" y="3762375"/>
            <a:ext cx="4556125" cy="238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130" name="Picture 10">
            <a:extLst>
              <a:ext uri="{FF2B5EF4-FFF2-40B4-BE49-F238E27FC236}">
                <a16:creationId xmlns:a16="http://schemas.microsoft.com/office/drawing/2014/main" id="{1D612F77-88EC-4E6A-91D5-F8956E40C9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2875" y="2341563"/>
            <a:ext cx="4365625" cy="198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131" name="Picture 11">
            <a:extLst>
              <a:ext uri="{FF2B5EF4-FFF2-40B4-BE49-F238E27FC236}">
                <a16:creationId xmlns:a16="http://schemas.microsoft.com/office/drawing/2014/main" id="{514DE8A2-9F4E-4FA4-8723-36B4DCDD7C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2794000"/>
            <a:ext cx="4000500" cy="404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135" name="Picture 15">
            <a:extLst>
              <a:ext uri="{FF2B5EF4-FFF2-40B4-BE49-F238E27FC236}">
                <a16:creationId xmlns:a16="http://schemas.microsoft.com/office/drawing/2014/main" id="{67AF5E3A-E1C2-46A8-A3EF-1B51713C8A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5735" y="1569720"/>
            <a:ext cx="1397000" cy="1891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136" name="Picture 16">
            <a:extLst>
              <a:ext uri="{FF2B5EF4-FFF2-40B4-BE49-F238E27FC236}">
                <a16:creationId xmlns:a16="http://schemas.microsoft.com/office/drawing/2014/main" id="{54192ACB-BDB5-4595-BF6F-AAF1B2FD42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0224" y="1739667"/>
            <a:ext cx="952500" cy="2751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139" name="Rectangle 19">
            <a:extLst>
              <a:ext uri="{FF2B5EF4-FFF2-40B4-BE49-F238E27FC236}">
                <a16:creationId xmlns:a16="http://schemas.microsoft.com/office/drawing/2014/main" id="{547B20E8-4323-4E32-B4CC-39A8023977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79095" y="2921000"/>
            <a:ext cx="202406" cy="239093"/>
          </a:xfrm>
          <a:prstGeom prst="rect">
            <a:avLst/>
          </a:prstGeom>
          <a:solidFill>
            <a:srgbClr val="FFC000">
              <a:alpha val="25000"/>
            </a:srgbClr>
          </a:solidFill>
          <a:ln w="25560" cap="flat">
            <a:noFill/>
            <a:prstDash val="dash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500"/>
          </a:p>
        </p:txBody>
      </p:sp>
      <p:sp>
        <p:nvSpPr>
          <p:cNvPr id="23" name="Rectangle 18">
            <a:extLst>
              <a:ext uri="{FF2B5EF4-FFF2-40B4-BE49-F238E27FC236}">
                <a16:creationId xmlns:a16="http://schemas.microsoft.com/office/drawing/2014/main" id="{BB8F9818-1AF3-8946-AF49-45673EFAA8C6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5842000" y="3063875"/>
            <a:ext cx="161396" cy="179918"/>
          </a:xfrm>
          <a:prstGeom prst="rect">
            <a:avLst/>
          </a:prstGeom>
          <a:solidFill>
            <a:schemeClr val="accent2">
              <a:alpha val="25000"/>
            </a:schemeClr>
          </a:solidFill>
          <a:ln w="25560" cap="flat">
            <a:noFill/>
            <a:prstDash val="dash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500"/>
          </a:p>
        </p:txBody>
      </p:sp>
      <p:sp>
        <p:nvSpPr>
          <p:cNvPr id="26" name="Rectangle 18">
            <a:extLst>
              <a:ext uri="{FF2B5EF4-FFF2-40B4-BE49-F238E27FC236}">
                <a16:creationId xmlns:a16="http://schemas.microsoft.com/office/drawing/2014/main" id="{A2B2E3A4-D5C7-CE4B-BC38-7653E7818363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5143500" y="3058582"/>
            <a:ext cx="161396" cy="179918"/>
          </a:xfrm>
          <a:prstGeom prst="rect">
            <a:avLst/>
          </a:prstGeom>
          <a:solidFill>
            <a:schemeClr val="accent2">
              <a:alpha val="25000"/>
            </a:schemeClr>
          </a:solidFill>
          <a:ln w="25560" cap="flat">
            <a:noFill/>
            <a:prstDash val="dash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500"/>
          </a:p>
        </p:txBody>
      </p:sp>
      <p:sp>
        <p:nvSpPr>
          <p:cNvPr id="31" name="Rectangle 19">
            <a:extLst>
              <a:ext uri="{FF2B5EF4-FFF2-40B4-BE49-F238E27FC236}">
                <a16:creationId xmlns:a16="http://schemas.microsoft.com/office/drawing/2014/main" id="{DD4079E9-96C8-2B4F-A3ED-00BFAD2701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10485" y="3798092"/>
            <a:ext cx="188516" cy="252678"/>
          </a:xfrm>
          <a:prstGeom prst="rect">
            <a:avLst/>
          </a:prstGeom>
          <a:solidFill>
            <a:srgbClr val="FF0000">
              <a:alpha val="25000"/>
            </a:srgbClr>
          </a:solidFill>
          <a:ln w="25560" cap="flat">
            <a:noFill/>
            <a:prstDash val="dash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500"/>
          </a:p>
        </p:txBody>
      </p:sp>
      <p:sp>
        <p:nvSpPr>
          <p:cNvPr id="32" name="Rectangle 19">
            <a:extLst>
              <a:ext uri="{FF2B5EF4-FFF2-40B4-BE49-F238E27FC236}">
                <a16:creationId xmlns:a16="http://schemas.microsoft.com/office/drawing/2014/main" id="{92484990-9E0B-EA4E-9ACE-6B3B00745B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15001" y="3811819"/>
            <a:ext cx="254000" cy="252678"/>
          </a:xfrm>
          <a:prstGeom prst="rect">
            <a:avLst/>
          </a:prstGeom>
          <a:solidFill>
            <a:srgbClr val="FF0000">
              <a:alpha val="25000"/>
            </a:srgbClr>
          </a:solidFill>
          <a:ln w="25560" cap="flat">
            <a:noFill/>
            <a:prstDash val="dash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500"/>
          </a:p>
        </p:txBody>
      </p:sp>
      <p:sp>
        <p:nvSpPr>
          <p:cNvPr id="33" name="Rectangle 18">
            <a:extLst>
              <a:ext uri="{FF2B5EF4-FFF2-40B4-BE49-F238E27FC236}">
                <a16:creationId xmlns:a16="http://schemas.microsoft.com/office/drawing/2014/main" id="{5A40E413-9976-7F42-AD6D-48E3D9B94E18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6987839" y="3845608"/>
            <a:ext cx="248515" cy="176545"/>
          </a:xfrm>
          <a:prstGeom prst="rect">
            <a:avLst/>
          </a:prstGeom>
          <a:solidFill>
            <a:schemeClr val="accent2">
              <a:alpha val="25000"/>
            </a:schemeClr>
          </a:solidFill>
          <a:ln w="25560" cap="flat">
            <a:noFill/>
            <a:prstDash val="dash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50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9BCE2C6-382A-6B43-A8D5-3E47E6A6186D}"/>
              </a:ext>
            </a:extLst>
          </p:cNvPr>
          <p:cNvGrpSpPr/>
          <p:nvPr/>
        </p:nvGrpSpPr>
        <p:grpSpPr>
          <a:xfrm>
            <a:off x="1143000" y="4254500"/>
            <a:ext cx="6159501" cy="547687"/>
            <a:chOff x="1143000" y="4254500"/>
            <a:chExt cx="6159501" cy="547687"/>
          </a:xfrm>
        </p:grpSpPr>
        <p:pic>
          <p:nvPicPr>
            <p:cNvPr id="5132" name="Picture 12">
              <a:extLst>
                <a:ext uri="{FF2B5EF4-FFF2-40B4-BE49-F238E27FC236}">
                  <a16:creationId xmlns:a16="http://schemas.microsoft.com/office/drawing/2014/main" id="{96578455-7E00-4DC9-B262-A077EF6CB52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9354" y="4343136"/>
              <a:ext cx="1911615" cy="4193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=""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5133" name="Picture 13">
              <a:extLst>
                <a:ext uri="{FF2B5EF4-FFF2-40B4-BE49-F238E27FC236}">
                  <a16:creationId xmlns:a16="http://schemas.microsoft.com/office/drawing/2014/main" id="{B6D2391F-8CB7-4483-A4CA-26D094CC9EB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15594" y="4318000"/>
              <a:ext cx="1781968" cy="419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=""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5134" name="Picture 14">
              <a:extLst>
                <a:ext uri="{FF2B5EF4-FFF2-40B4-BE49-F238E27FC236}">
                  <a16:creationId xmlns:a16="http://schemas.microsoft.com/office/drawing/2014/main" id="{5745BEA0-538E-405E-99B7-B66BF580401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8062" y="4400021"/>
              <a:ext cx="1148292" cy="17197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=""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5137" name="Rectangle 17">
              <a:extLst>
                <a:ext uri="{FF2B5EF4-FFF2-40B4-BE49-F238E27FC236}">
                  <a16:creationId xmlns:a16="http://schemas.microsoft.com/office/drawing/2014/main" id="{93001980-52E9-4F1A-84C7-54A69A5B81D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43000" y="4381500"/>
              <a:ext cx="893656" cy="2553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75000" tIns="37500" rIns="75000" bIns="37500">
              <a:spAutoFit/>
            </a:bodyPr>
            <a:lstStyle>
              <a:lvl1pPr>
                <a:tabLst>
                  <a:tab pos="457200" algn="l"/>
                  <a:tab pos="9144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Noto Sans CJK SC Regular" charset="0"/>
                </a:defRPr>
              </a:lvl1pPr>
              <a:lvl2pPr>
                <a:tabLst>
                  <a:tab pos="457200" algn="l"/>
                  <a:tab pos="9144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Noto Sans CJK SC Regular" charset="0"/>
                </a:defRPr>
              </a:lvl2pPr>
              <a:lvl3pPr>
                <a:tabLst>
                  <a:tab pos="457200" algn="l"/>
                  <a:tab pos="9144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Noto Sans CJK SC Regular" charset="0"/>
                </a:defRPr>
              </a:lvl3pPr>
              <a:lvl4pPr>
                <a:tabLst>
                  <a:tab pos="457200" algn="l"/>
                  <a:tab pos="9144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Noto Sans CJK SC Regular" charset="0"/>
                </a:defRPr>
              </a:lvl4pPr>
              <a:lvl5pPr>
                <a:tabLst>
                  <a:tab pos="457200" algn="l"/>
                  <a:tab pos="9144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Noto Sans CJK SC Regular" charset="0"/>
                </a:defRPr>
              </a:lvl5pPr>
              <a:lvl6pPr marL="2514600" indent="-228600" defTabSz="4572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457200" algn="l"/>
                  <a:tab pos="9144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Noto Sans CJK SC Regular" charset="0"/>
                </a:defRPr>
              </a:lvl6pPr>
              <a:lvl7pPr marL="2971800" indent="-228600" defTabSz="4572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457200" algn="l"/>
                  <a:tab pos="9144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Noto Sans CJK SC Regular" charset="0"/>
                </a:defRPr>
              </a:lvl7pPr>
              <a:lvl8pPr marL="3429000" indent="-228600" defTabSz="4572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457200" algn="l"/>
                  <a:tab pos="9144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Noto Sans CJK SC Regular" charset="0"/>
                </a:defRPr>
              </a:lvl8pPr>
              <a:lvl9pPr marL="3886200" indent="-228600" defTabSz="4572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457200" algn="l"/>
                  <a:tab pos="9144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Noto Sans CJK SC Regular" charset="0"/>
                </a:defRPr>
              </a:lvl9pPr>
            </a:lstStyle>
            <a:p>
              <a:pPr>
                <a:spcBef>
                  <a:spcPts val="583"/>
                </a:spcBef>
                <a:spcAft>
                  <a:spcPts val="583"/>
                </a:spcAft>
              </a:pPr>
              <a:r>
                <a:rPr lang="en-US" altLang="en-US" sz="1167" dirty="0">
                  <a:solidFill>
                    <a:srgbClr val="FF0000"/>
                  </a:solidFill>
                  <a:ea typeface="ＭＳ Ｐゴシック" panose="020B0600070205080204" pitchFamily="34" charset="-128"/>
                </a:rPr>
                <a:t>Closed via:</a:t>
              </a:r>
            </a:p>
          </p:txBody>
        </p:sp>
        <p:sp>
          <p:nvSpPr>
            <p:cNvPr id="21" name="Rectangle 19">
              <a:extLst>
                <a:ext uri="{FF2B5EF4-FFF2-40B4-BE49-F238E27FC236}">
                  <a16:creationId xmlns:a16="http://schemas.microsoft.com/office/drawing/2014/main" id="{BF4658A2-4A38-724E-B802-12C8908E8CA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89135" y="4273019"/>
              <a:ext cx="1837531" cy="529168"/>
            </a:xfrm>
            <a:prstGeom prst="rect">
              <a:avLst/>
            </a:prstGeom>
            <a:solidFill>
              <a:srgbClr val="FFC000">
                <a:alpha val="25000"/>
              </a:srgbClr>
            </a:solidFill>
            <a:ln w="25560" cap="flat">
              <a:noFill/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500"/>
            </a:p>
          </p:txBody>
        </p:sp>
        <p:sp>
          <p:nvSpPr>
            <p:cNvPr id="22" name="Rectangle 18">
              <a:extLst>
                <a:ext uri="{FF2B5EF4-FFF2-40B4-BE49-F238E27FC236}">
                  <a16:creationId xmlns:a16="http://schemas.microsoft.com/office/drawing/2014/main" id="{512776C3-DB79-BD48-B043-4681CE64AFFB}"/>
                </a:ext>
              </a:extLst>
            </p:cNvPr>
            <p:cNvSpPr>
              <a:spLocks noChangeArrowheads="1"/>
            </p:cNvSpPr>
            <p:nvPr/>
          </p:nvSpPr>
          <p:spPr bwMode="auto">
            <a:xfrm flipV="1">
              <a:off x="1998766" y="4284263"/>
              <a:ext cx="1968662" cy="517924"/>
            </a:xfrm>
            <a:prstGeom prst="rect">
              <a:avLst/>
            </a:prstGeom>
            <a:solidFill>
              <a:schemeClr val="accent2">
                <a:alpha val="25000"/>
              </a:schemeClr>
            </a:solidFill>
            <a:ln w="25560" cap="flat">
              <a:noFill/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500"/>
            </a:p>
          </p:txBody>
        </p:sp>
        <p:sp>
          <p:nvSpPr>
            <p:cNvPr id="27" name="Rectangle 19">
              <a:extLst>
                <a:ext uri="{FF2B5EF4-FFF2-40B4-BE49-F238E27FC236}">
                  <a16:creationId xmlns:a16="http://schemas.microsoft.com/office/drawing/2014/main" id="{07AA3512-BDF9-2749-AFBF-3EFB36DF22E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36470" y="4254500"/>
              <a:ext cx="1266031" cy="529168"/>
            </a:xfrm>
            <a:prstGeom prst="rect">
              <a:avLst/>
            </a:prstGeom>
            <a:solidFill>
              <a:srgbClr val="FF0000">
                <a:alpha val="25000"/>
              </a:srgbClr>
            </a:solidFill>
            <a:ln w="25560" cap="flat">
              <a:noFill/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500"/>
            </a:p>
          </p:txBody>
        </p:sp>
        <p:sp>
          <p:nvSpPr>
            <p:cNvPr id="29" name="Rectangle 18">
              <a:extLst>
                <a:ext uri="{FF2B5EF4-FFF2-40B4-BE49-F238E27FC236}">
                  <a16:creationId xmlns:a16="http://schemas.microsoft.com/office/drawing/2014/main" id="{37B1FB98-7C3D-844A-8F85-03419763695D}"/>
                </a:ext>
              </a:extLst>
            </p:cNvPr>
            <p:cNvSpPr>
              <a:spLocks noChangeArrowheads="1"/>
            </p:cNvSpPr>
            <p:nvPr/>
          </p:nvSpPr>
          <p:spPr bwMode="auto">
            <a:xfrm flipV="1">
              <a:off x="6983839" y="4407956"/>
              <a:ext cx="161396" cy="179918"/>
            </a:xfrm>
            <a:prstGeom prst="rect">
              <a:avLst/>
            </a:prstGeom>
            <a:solidFill>
              <a:schemeClr val="accent2">
                <a:alpha val="35000"/>
              </a:schemeClr>
            </a:solidFill>
            <a:ln w="25560" cap="flat">
              <a:noFill/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500"/>
            </a:p>
          </p:txBody>
        </p:sp>
        <p:sp>
          <p:nvSpPr>
            <p:cNvPr id="30" name="Rectangle 19">
              <a:extLst>
                <a:ext uri="{FF2B5EF4-FFF2-40B4-BE49-F238E27FC236}">
                  <a16:creationId xmlns:a16="http://schemas.microsoft.com/office/drawing/2014/main" id="{4B658E66-2D9A-8043-AD81-DF73F902659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71047" y="4378369"/>
              <a:ext cx="202406" cy="239093"/>
            </a:xfrm>
            <a:prstGeom prst="rect">
              <a:avLst/>
            </a:prstGeom>
            <a:solidFill>
              <a:srgbClr val="FFC000">
                <a:alpha val="35000"/>
              </a:srgbClr>
            </a:solidFill>
            <a:ln w="25560" cap="flat">
              <a:noFill/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500"/>
            </a:p>
          </p:txBody>
        </p:sp>
        <p:sp>
          <p:nvSpPr>
            <p:cNvPr id="34" name="Rectangle 18">
              <a:extLst>
                <a:ext uri="{FF2B5EF4-FFF2-40B4-BE49-F238E27FC236}">
                  <a16:creationId xmlns:a16="http://schemas.microsoft.com/office/drawing/2014/main" id="{EE1EF37E-3662-4445-97D9-B06813C4B598}"/>
                </a:ext>
              </a:extLst>
            </p:cNvPr>
            <p:cNvSpPr>
              <a:spLocks noChangeArrowheads="1"/>
            </p:cNvSpPr>
            <p:nvPr/>
          </p:nvSpPr>
          <p:spPr bwMode="auto">
            <a:xfrm flipV="1">
              <a:off x="4572000" y="4532794"/>
              <a:ext cx="161396" cy="179918"/>
            </a:xfrm>
            <a:prstGeom prst="rect">
              <a:avLst/>
            </a:prstGeom>
            <a:solidFill>
              <a:schemeClr val="accent2">
                <a:alpha val="35000"/>
              </a:schemeClr>
            </a:solidFill>
            <a:ln w="25560" cap="flat">
              <a:noFill/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500"/>
            </a:p>
          </p:txBody>
        </p:sp>
      </p:grpSp>
      <p:sp>
        <p:nvSpPr>
          <p:cNvPr id="35" name="Date Placeholder 2">
            <a:extLst>
              <a:ext uri="{FF2B5EF4-FFF2-40B4-BE49-F238E27FC236}">
                <a16:creationId xmlns:a16="http://schemas.microsoft.com/office/drawing/2014/main" id="{B3B686CE-B7EE-2D49-BC60-A3C8CA82E63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004050" y="5409848"/>
            <a:ext cx="2133600" cy="305152"/>
          </a:xfrm>
        </p:spPr>
        <p:txBody>
          <a:bodyPr/>
          <a:lstStyle/>
          <a:p>
            <a:fld id="{3BB050BD-D5D4-004B-87E1-382D8D28594F}" type="datetime1">
              <a:rPr lang="en-US" smtClean="0"/>
              <a:t>10/7/19</a:t>
            </a:fld>
            <a:r>
              <a:rPr lang="en-US"/>
              <a:t>   |   </a:t>
            </a:r>
            <a:fld id="{5D01E7E5-6465-7A46-A26D-BAABC2D34D38}" type="slidenum">
              <a:rPr lang="en-US" smtClean="0"/>
              <a:t>6</a:t>
            </a:fld>
            <a:endParaRPr lang="en-US" dirty="0"/>
          </a:p>
        </p:txBody>
      </p:sp>
      <p:sp>
        <p:nvSpPr>
          <p:cNvPr id="36" name="Footer Placeholder 3">
            <a:extLst>
              <a:ext uri="{FF2B5EF4-FFF2-40B4-BE49-F238E27FC236}">
                <a16:creationId xmlns:a16="http://schemas.microsoft.com/office/drawing/2014/main" id="{0F466522-D115-2346-B955-387ED2806E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1" y="5409848"/>
            <a:ext cx="3310467" cy="305152"/>
          </a:xfrm>
        </p:spPr>
        <p:txBody>
          <a:bodyPr/>
          <a:lstStyle/>
          <a:p>
            <a:r>
              <a:rPr lang="en-US" dirty="0"/>
              <a:t>Los Alamos National Laboratory</a:t>
            </a:r>
          </a:p>
        </p:txBody>
      </p:sp>
    </p:spTree>
    <p:extLst>
      <p:ext uri="{BB962C8B-B14F-4D97-AF65-F5344CB8AC3E}">
        <p14:creationId xmlns:p14="http://schemas.microsoft.com/office/powerpoint/2010/main" val="167337225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250" dirty="0"/>
              <a:t>Quasi-neutral hybrid model equations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1500" dirty="0"/>
              <a:t>Assume quasi-neutral (</a:t>
            </a:r>
            <a:r>
              <a:rPr lang="en-US" sz="1500" dirty="0" err="1"/>
              <a:t>n</a:t>
            </a:r>
            <a:r>
              <a:rPr lang="en-US" sz="1500" baseline="-25000" dirty="0" err="1"/>
              <a:t>i</a:t>
            </a:r>
            <a:r>
              <a:rPr lang="en-US" sz="1500" dirty="0"/>
              <a:t> ≈ n</a:t>
            </a:r>
            <a:r>
              <a:rPr lang="en-US" sz="1500" baseline="-25000" dirty="0"/>
              <a:t>e</a:t>
            </a:r>
            <a:r>
              <a:rPr lang="en-US" sz="1500" dirty="0"/>
              <a:t> ≈ n), non-relativistic (v</a:t>
            </a:r>
            <a:r>
              <a:rPr lang="en-US" sz="1500" baseline="30000" dirty="0"/>
              <a:t>2</a:t>
            </a:r>
            <a:r>
              <a:rPr lang="en-US" sz="1500" dirty="0"/>
              <a:t>/c</a:t>
            </a:r>
            <a:r>
              <a:rPr lang="en-US" sz="1500" baseline="30000" dirty="0"/>
              <a:t>2</a:t>
            </a:r>
            <a:r>
              <a:rPr lang="en-US" sz="1500" dirty="0"/>
              <a:t> &lt;&lt; 1), and massless fluid electrons (m</a:t>
            </a:r>
            <a:r>
              <a:rPr lang="en-US" sz="1500" baseline="-25000" dirty="0"/>
              <a:t>e</a:t>
            </a:r>
            <a:r>
              <a:rPr lang="en-US" sz="1500" dirty="0"/>
              <a:t> = 0).</a:t>
            </a:r>
          </a:p>
          <a:p>
            <a:endParaRPr lang="en-US" sz="1500" dirty="0"/>
          </a:p>
          <a:p>
            <a:endParaRPr lang="en-US" sz="1500" dirty="0"/>
          </a:p>
          <a:p>
            <a:endParaRPr lang="en-US" sz="1500" dirty="0"/>
          </a:p>
          <a:p>
            <a:endParaRPr lang="en-US" sz="1500" dirty="0"/>
          </a:p>
          <a:p>
            <a:endParaRPr lang="en-US" sz="1500" dirty="0"/>
          </a:p>
          <a:p>
            <a:endParaRPr lang="en-US" sz="1500" dirty="0"/>
          </a:p>
          <a:p>
            <a:endParaRPr lang="en-US" sz="1500" dirty="0"/>
          </a:p>
          <a:p>
            <a:endParaRPr lang="en-US" sz="1500" dirty="0"/>
          </a:p>
          <a:p>
            <a:pPr marL="0" indent="0">
              <a:buNone/>
            </a:pPr>
            <a:endParaRPr lang="en-US" sz="1000" dirty="0"/>
          </a:p>
          <a:p>
            <a:endParaRPr lang="en-US" sz="1500" dirty="0"/>
          </a:p>
          <a:p>
            <a:endParaRPr lang="en-US" sz="1500" dirty="0"/>
          </a:p>
          <a:p>
            <a:r>
              <a:rPr lang="en-US" sz="1500" dirty="0"/>
              <a:t>Include collisional friction to balance electric field at X-point in quasi-steady reconnection.</a:t>
            </a:r>
          </a:p>
          <a:p>
            <a:r>
              <a:rPr lang="en-US" sz="1500" dirty="0"/>
              <a:t>Associated dissipation necessitates separate electron pressure eqn. for continuum energy conservation (not adiabatic EOS).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r>
              <a:rPr lang="en-US"/>
              <a:t>Slide </a:t>
            </a:r>
            <a:fld id="{23B0729D-0C76-4DC3-9F59-8792B55E40AA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6" name="Picture 5" descr="ion-kinetic-eqn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0705" y="1744925"/>
            <a:ext cx="4430183" cy="20912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10324" y="1709775"/>
            <a:ext cx="1462260" cy="2719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67" dirty="0" err="1">
                <a:solidFill>
                  <a:srgbClr val="FF0000"/>
                </a:solidFill>
              </a:rPr>
              <a:t>Vlasov</a:t>
            </a:r>
            <a:r>
              <a:rPr lang="en-US" sz="1167" dirty="0">
                <a:solidFill>
                  <a:srgbClr val="FF0000"/>
                </a:solidFill>
              </a:rPr>
              <a:t> kinetic ions: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10324" y="2217775"/>
            <a:ext cx="2000869" cy="2719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67" dirty="0">
                <a:solidFill>
                  <a:srgbClr val="FF0000"/>
                </a:solidFill>
              </a:rPr>
              <a:t>Electron EOM (Ohm’s law):</a:t>
            </a:r>
          </a:p>
        </p:txBody>
      </p:sp>
      <p:pic>
        <p:nvPicPr>
          <p:cNvPr id="14" name="Picture 13" descr="ohms-law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0704" y="2110965"/>
            <a:ext cx="5619750" cy="412750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C962CC56-EB61-A445-AE8F-BE820B24D8EB}"/>
              </a:ext>
            </a:extLst>
          </p:cNvPr>
          <p:cNvGrpSpPr/>
          <p:nvPr/>
        </p:nvGrpSpPr>
        <p:grpSpPr>
          <a:xfrm>
            <a:off x="610324" y="2698588"/>
            <a:ext cx="6611742" cy="284065"/>
            <a:chOff x="615087" y="3208867"/>
            <a:chExt cx="6611742" cy="284065"/>
          </a:xfrm>
        </p:grpSpPr>
        <p:sp>
          <p:nvSpPr>
            <p:cNvPr id="13" name="TextBox 12"/>
            <p:cNvSpPr txBox="1"/>
            <p:nvPr/>
          </p:nvSpPr>
          <p:spPr>
            <a:xfrm>
              <a:off x="615087" y="3220998"/>
              <a:ext cx="1401346" cy="27193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67" dirty="0">
                  <a:solidFill>
                    <a:srgbClr val="FF0000"/>
                  </a:solidFill>
                </a:rPr>
                <a:t>Electron pressure:</a:t>
              </a:r>
            </a:p>
          </p:txBody>
        </p:sp>
        <p:pic>
          <p:nvPicPr>
            <p:cNvPr id="15" name="Picture 14" descr="elec-pressure-eqn.pd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70704" y="3208867"/>
              <a:ext cx="4556125" cy="238125"/>
            </a:xfrm>
            <a:prstGeom prst="rect">
              <a:avLst/>
            </a:prstGeom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1E90916B-ED2E-0A45-8572-B761F5044E3B}"/>
              </a:ext>
            </a:extLst>
          </p:cNvPr>
          <p:cNvGrpSpPr/>
          <p:nvPr/>
        </p:nvGrpSpPr>
        <p:grpSpPr>
          <a:xfrm>
            <a:off x="610324" y="3219619"/>
            <a:ext cx="4715264" cy="271934"/>
            <a:chOff x="610324" y="2716052"/>
            <a:chExt cx="4715264" cy="271934"/>
          </a:xfrm>
        </p:grpSpPr>
        <p:pic>
          <p:nvPicPr>
            <p:cNvPr id="7" name="Picture 6" descr="faraday-eqn.pdf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70704" y="2779552"/>
              <a:ext cx="1408853" cy="187113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610324" y="2716052"/>
              <a:ext cx="2066591" cy="27193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67" dirty="0">
                  <a:solidFill>
                    <a:srgbClr val="FF0000"/>
                  </a:solidFill>
                </a:rPr>
                <a:t>Maxwell (Faraday, Ampere):</a:t>
              </a: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5D346524-165F-924E-83AD-DED07C38DDC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404220" y="2781267"/>
              <a:ext cx="921368" cy="185398"/>
            </a:xfrm>
            <a:prstGeom prst="rect">
              <a:avLst/>
            </a:prstGeom>
          </p:spPr>
        </p:pic>
      </p:grp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317067D7-F2F7-FB4E-9D3D-343DC558BB19}"/>
              </a:ext>
            </a:extLst>
          </p:cNvPr>
          <p:cNvSpPr/>
          <p:nvPr/>
        </p:nvSpPr>
        <p:spPr>
          <a:xfrm>
            <a:off x="3513499" y="2181373"/>
            <a:ext cx="1132115" cy="271934"/>
          </a:xfrm>
          <a:prstGeom prst="roundRect">
            <a:avLst/>
          </a:prstGeom>
          <a:gradFill>
            <a:gsLst>
              <a:gs pos="100000">
                <a:schemeClr val="accent2">
                  <a:lumMod val="60000"/>
                  <a:lumOff val="40000"/>
                  <a:alpha val="2900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Date Placeholder 2">
            <a:extLst>
              <a:ext uri="{FF2B5EF4-FFF2-40B4-BE49-F238E27FC236}">
                <a16:creationId xmlns:a16="http://schemas.microsoft.com/office/drawing/2014/main" id="{56D95A1C-B5AA-824E-AD96-97EB6659876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004050" y="5409848"/>
            <a:ext cx="2133600" cy="305152"/>
          </a:xfrm>
        </p:spPr>
        <p:txBody>
          <a:bodyPr/>
          <a:lstStyle/>
          <a:p>
            <a:fld id="{3BB050BD-D5D4-004B-87E1-382D8D28594F}" type="datetime1">
              <a:rPr lang="en-US" smtClean="0"/>
              <a:t>10/7/19</a:t>
            </a:fld>
            <a:r>
              <a:rPr lang="en-US"/>
              <a:t>   |   </a:t>
            </a:r>
            <a:fld id="{5D01E7E5-6465-7A46-A26D-BAABC2D34D38}" type="slidenum">
              <a:rPr lang="en-US" smtClean="0"/>
              <a:t>7</a:t>
            </a:fld>
            <a:endParaRPr lang="en-US" dirty="0"/>
          </a:p>
        </p:txBody>
      </p:sp>
      <p:sp>
        <p:nvSpPr>
          <p:cNvPr id="21" name="Footer Placeholder 3">
            <a:extLst>
              <a:ext uri="{FF2B5EF4-FFF2-40B4-BE49-F238E27FC236}">
                <a16:creationId xmlns:a16="http://schemas.microsoft.com/office/drawing/2014/main" id="{848B6B5E-084A-4A4A-80D7-F4B8B65C23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1" y="5409848"/>
            <a:ext cx="3310467" cy="305152"/>
          </a:xfrm>
        </p:spPr>
        <p:txBody>
          <a:bodyPr/>
          <a:lstStyle/>
          <a:p>
            <a:r>
              <a:rPr lang="en-US" dirty="0"/>
              <a:t>Los Alamos National Laboratory</a:t>
            </a:r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A83EAB1F-8A86-6246-B08E-C75418384A9E}"/>
              </a:ext>
            </a:extLst>
          </p:cNvPr>
          <p:cNvSpPr/>
          <p:nvPr/>
        </p:nvSpPr>
        <p:spPr>
          <a:xfrm>
            <a:off x="4944004" y="1709775"/>
            <a:ext cx="282338" cy="271934"/>
          </a:xfrm>
          <a:prstGeom prst="roundRect">
            <a:avLst/>
          </a:prstGeom>
          <a:gradFill>
            <a:gsLst>
              <a:gs pos="100000">
                <a:schemeClr val="accent2">
                  <a:lumMod val="60000"/>
                  <a:lumOff val="40000"/>
                  <a:alpha val="2900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991C5F25-DA4C-FE42-B85C-D55280FF87F0}"/>
              </a:ext>
            </a:extLst>
          </p:cNvPr>
          <p:cNvGrpSpPr/>
          <p:nvPr/>
        </p:nvGrpSpPr>
        <p:grpSpPr>
          <a:xfrm>
            <a:off x="1785153" y="3618704"/>
            <a:ext cx="6159501" cy="547687"/>
            <a:chOff x="1143000" y="4254500"/>
            <a:chExt cx="6159501" cy="547687"/>
          </a:xfrm>
        </p:grpSpPr>
        <p:pic>
          <p:nvPicPr>
            <p:cNvPr id="24" name="Picture 12">
              <a:extLst>
                <a:ext uri="{FF2B5EF4-FFF2-40B4-BE49-F238E27FC236}">
                  <a16:creationId xmlns:a16="http://schemas.microsoft.com/office/drawing/2014/main" id="{B392733A-5243-F243-B2A3-50C66208A0D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9354" y="4343136"/>
              <a:ext cx="1911615" cy="4193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=""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25" name="Picture 13">
              <a:extLst>
                <a:ext uri="{FF2B5EF4-FFF2-40B4-BE49-F238E27FC236}">
                  <a16:creationId xmlns:a16="http://schemas.microsoft.com/office/drawing/2014/main" id="{6F56EF0A-EF1B-084B-861F-DA5D2887804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15594" y="4318000"/>
              <a:ext cx="1781968" cy="419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=""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26" name="Picture 14">
              <a:extLst>
                <a:ext uri="{FF2B5EF4-FFF2-40B4-BE49-F238E27FC236}">
                  <a16:creationId xmlns:a16="http://schemas.microsoft.com/office/drawing/2014/main" id="{30436C96-6DCE-0B46-B62F-9D2C1277909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8062" y="4400021"/>
              <a:ext cx="1148292" cy="17197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=""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27" name="Rectangle 17">
              <a:extLst>
                <a:ext uri="{FF2B5EF4-FFF2-40B4-BE49-F238E27FC236}">
                  <a16:creationId xmlns:a16="http://schemas.microsoft.com/office/drawing/2014/main" id="{5F25DF29-0F36-2E4F-B57C-05B711497A5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43000" y="4381500"/>
              <a:ext cx="893656" cy="2553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75000" tIns="37500" rIns="75000" bIns="37500">
              <a:spAutoFit/>
            </a:bodyPr>
            <a:lstStyle>
              <a:lvl1pPr>
                <a:tabLst>
                  <a:tab pos="457200" algn="l"/>
                  <a:tab pos="9144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Noto Sans CJK SC Regular" charset="0"/>
                </a:defRPr>
              </a:lvl1pPr>
              <a:lvl2pPr>
                <a:tabLst>
                  <a:tab pos="457200" algn="l"/>
                  <a:tab pos="9144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Noto Sans CJK SC Regular" charset="0"/>
                </a:defRPr>
              </a:lvl2pPr>
              <a:lvl3pPr>
                <a:tabLst>
                  <a:tab pos="457200" algn="l"/>
                  <a:tab pos="9144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Noto Sans CJK SC Regular" charset="0"/>
                </a:defRPr>
              </a:lvl3pPr>
              <a:lvl4pPr>
                <a:tabLst>
                  <a:tab pos="457200" algn="l"/>
                  <a:tab pos="9144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Noto Sans CJK SC Regular" charset="0"/>
                </a:defRPr>
              </a:lvl4pPr>
              <a:lvl5pPr>
                <a:tabLst>
                  <a:tab pos="457200" algn="l"/>
                  <a:tab pos="9144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Noto Sans CJK SC Regular" charset="0"/>
                </a:defRPr>
              </a:lvl5pPr>
              <a:lvl6pPr marL="2514600" indent="-228600" defTabSz="4572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457200" algn="l"/>
                  <a:tab pos="9144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Noto Sans CJK SC Regular" charset="0"/>
                </a:defRPr>
              </a:lvl6pPr>
              <a:lvl7pPr marL="2971800" indent="-228600" defTabSz="4572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457200" algn="l"/>
                  <a:tab pos="9144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Noto Sans CJK SC Regular" charset="0"/>
                </a:defRPr>
              </a:lvl7pPr>
              <a:lvl8pPr marL="3429000" indent="-228600" defTabSz="4572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457200" algn="l"/>
                  <a:tab pos="9144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Noto Sans CJK SC Regular" charset="0"/>
                </a:defRPr>
              </a:lvl8pPr>
              <a:lvl9pPr marL="3886200" indent="-228600" defTabSz="4572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457200" algn="l"/>
                  <a:tab pos="9144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cs typeface="Noto Sans CJK SC Regular" charset="0"/>
                </a:defRPr>
              </a:lvl9pPr>
            </a:lstStyle>
            <a:p>
              <a:pPr>
                <a:spcBef>
                  <a:spcPts val="583"/>
                </a:spcBef>
                <a:spcAft>
                  <a:spcPts val="583"/>
                </a:spcAft>
              </a:pPr>
              <a:r>
                <a:rPr lang="en-US" altLang="en-US" sz="1167" dirty="0">
                  <a:solidFill>
                    <a:srgbClr val="FF0000"/>
                  </a:solidFill>
                  <a:ea typeface="ＭＳ Ｐゴシック" panose="020B0600070205080204" pitchFamily="34" charset="-128"/>
                </a:rPr>
                <a:t>Closed via:</a:t>
              </a:r>
            </a:p>
          </p:txBody>
        </p:sp>
        <p:sp>
          <p:nvSpPr>
            <p:cNvPr id="28" name="Rectangle 19">
              <a:extLst>
                <a:ext uri="{FF2B5EF4-FFF2-40B4-BE49-F238E27FC236}">
                  <a16:creationId xmlns:a16="http://schemas.microsoft.com/office/drawing/2014/main" id="{E3588061-FC63-1A4B-AB81-AEE610DDBF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89135" y="4273019"/>
              <a:ext cx="1837531" cy="529168"/>
            </a:xfrm>
            <a:prstGeom prst="rect">
              <a:avLst/>
            </a:prstGeom>
            <a:solidFill>
              <a:srgbClr val="FFC000">
                <a:alpha val="25000"/>
              </a:srgbClr>
            </a:solidFill>
            <a:ln w="25560" cap="flat">
              <a:noFill/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500"/>
            </a:p>
          </p:txBody>
        </p:sp>
        <p:sp>
          <p:nvSpPr>
            <p:cNvPr id="29" name="Rectangle 18">
              <a:extLst>
                <a:ext uri="{FF2B5EF4-FFF2-40B4-BE49-F238E27FC236}">
                  <a16:creationId xmlns:a16="http://schemas.microsoft.com/office/drawing/2014/main" id="{1E960AFE-7B86-0043-A57E-F8A465999CAF}"/>
                </a:ext>
              </a:extLst>
            </p:cNvPr>
            <p:cNvSpPr>
              <a:spLocks noChangeArrowheads="1"/>
            </p:cNvSpPr>
            <p:nvPr/>
          </p:nvSpPr>
          <p:spPr bwMode="auto">
            <a:xfrm flipV="1">
              <a:off x="1998766" y="4284263"/>
              <a:ext cx="1968662" cy="517924"/>
            </a:xfrm>
            <a:prstGeom prst="rect">
              <a:avLst/>
            </a:prstGeom>
            <a:solidFill>
              <a:schemeClr val="accent2">
                <a:alpha val="25000"/>
              </a:schemeClr>
            </a:solidFill>
            <a:ln w="25560" cap="flat">
              <a:noFill/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500"/>
            </a:p>
          </p:txBody>
        </p:sp>
        <p:sp>
          <p:nvSpPr>
            <p:cNvPr id="30" name="Rectangle 19">
              <a:extLst>
                <a:ext uri="{FF2B5EF4-FFF2-40B4-BE49-F238E27FC236}">
                  <a16:creationId xmlns:a16="http://schemas.microsoft.com/office/drawing/2014/main" id="{B6E6A744-084B-2A44-ABF1-474A201076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36470" y="4254500"/>
              <a:ext cx="1266031" cy="529168"/>
            </a:xfrm>
            <a:prstGeom prst="rect">
              <a:avLst/>
            </a:prstGeom>
            <a:solidFill>
              <a:srgbClr val="FF0000">
                <a:alpha val="25000"/>
              </a:srgbClr>
            </a:solidFill>
            <a:ln w="25560" cap="flat">
              <a:noFill/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500"/>
            </a:p>
          </p:txBody>
        </p:sp>
        <p:sp>
          <p:nvSpPr>
            <p:cNvPr id="31" name="Rectangle 18">
              <a:extLst>
                <a:ext uri="{FF2B5EF4-FFF2-40B4-BE49-F238E27FC236}">
                  <a16:creationId xmlns:a16="http://schemas.microsoft.com/office/drawing/2014/main" id="{C4446E41-D29C-5D4E-B93A-AEBC2CB0FD1C}"/>
                </a:ext>
              </a:extLst>
            </p:cNvPr>
            <p:cNvSpPr>
              <a:spLocks noChangeArrowheads="1"/>
            </p:cNvSpPr>
            <p:nvPr/>
          </p:nvSpPr>
          <p:spPr bwMode="auto">
            <a:xfrm flipV="1">
              <a:off x="6983839" y="4407956"/>
              <a:ext cx="161396" cy="179918"/>
            </a:xfrm>
            <a:prstGeom prst="rect">
              <a:avLst/>
            </a:prstGeom>
            <a:solidFill>
              <a:schemeClr val="accent2">
                <a:alpha val="35000"/>
              </a:schemeClr>
            </a:solidFill>
            <a:ln w="25560" cap="flat">
              <a:noFill/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500"/>
            </a:p>
          </p:txBody>
        </p:sp>
        <p:sp>
          <p:nvSpPr>
            <p:cNvPr id="32" name="Rectangle 19">
              <a:extLst>
                <a:ext uri="{FF2B5EF4-FFF2-40B4-BE49-F238E27FC236}">
                  <a16:creationId xmlns:a16="http://schemas.microsoft.com/office/drawing/2014/main" id="{C01E4B23-8951-1649-9B29-55E80AC74B2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71047" y="4378369"/>
              <a:ext cx="202406" cy="239093"/>
            </a:xfrm>
            <a:prstGeom prst="rect">
              <a:avLst/>
            </a:prstGeom>
            <a:solidFill>
              <a:srgbClr val="FFC000">
                <a:alpha val="35000"/>
              </a:srgbClr>
            </a:solidFill>
            <a:ln w="25560" cap="flat">
              <a:noFill/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500"/>
            </a:p>
          </p:txBody>
        </p:sp>
        <p:sp>
          <p:nvSpPr>
            <p:cNvPr id="33" name="Rectangle 18">
              <a:extLst>
                <a:ext uri="{FF2B5EF4-FFF2-40B4-BE49-F238E27FC236}">
                  <a16:creationId xmlns:a16="http://schemas.microsoft.com/office/drawing/2014/main" id="{A3E9262F-7A68-6A43-9088-1F262E200C2F}"/>
                </a:ext>
              </a:extLst>
            </p:cNvPr>
            <p:cNvSpPr>
              <a:spLocks noChangeArrowheads="1"/>
            </p:cNvSpPr>
            <p:nvPr/>
          </p:nvSpPr>
          <p:spPr bwMode="auto">
            <a:xfrm flipV="1">
              <a:off x="4572000" y="4532794"/>
              <a:ext cx="161396" cy="179918"/>
            </a:xfrm>
            <a:prstGeom prst="rect">
              <a:avLst/>
            </a:prstGeom>
            <a:solidFill>
              <a:schemeClr val="accent2">
                <a:alpha val="35000"/>
              </a:schemeClr>
            </a:solidFill>
            <a:ln w="25560" cap="flat">
              <a:noFill/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500"/>
            </a:p>
          </p:txBody>
        </p:sp>
      </p:grp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1D6A059A-C8CD-6A45-A951-D4C3C2921F24}"/>
              </a:ext>
            </a:extLst>
          </p:cNvPr>
          <p:cNvSpPr/>
          <p:nvPr/>
        </p:nvSpPr>
        <p:spPr>
          <a:xfrm>
            <a:off x="2483141" y="2583809"/>
            <a:ext cx="4907560" cy="528507"/>
          </a:xfrm>
          <a:prstGeom prst="roundRect">
            <a:avLst/>
          </a:prstGeom>
          <a:solidFill>
            <a:srgbClr val="FF0000">
              <a:alpha val="20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ED8C2F-4508-1E42-92C2-05FBF351D209}"/>
              </a:ext>
            </a:extLst>
          </p:cNvPr>
          <p:cNvSpPr txBox="1"/>
          <p:nvPr/>
        </p:nvSpPr>
        <p:spPr>
          <a:xfrm>
            <a:off x="7505624" y="2545360"/>
            <a:ext cx="15696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Not standard,</a:t>
            </a:r>
          </a:p>
          <a:p>
            <a:r>
              <a:rPr lang="en-US" dirty="0"/>
              <a:t>but critical</a:t>
            </a:r>
          </a:p>
        </p:txBody>
      </p:sp>
    </p:spTree>
    <p:extLst>
      <p:ext uri="{BB962C8B-B14F-4D97-AF65-F5344CB8AC3E}">
        <p14:creationId xmlns:p14="http://schemas.microsoft.com/office/powerpoint/2010/main" val="1026248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250" dirty="0"/>
              <a:t>Continuum conservation properties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1500" dirty="0">
                <a:solidFill>
                  <a:srgbClr val="FF0000"/>
                </a:solidFill>
              </a:rPr>
              <a:t>Charge conservation</a:t>
            </a:r>
            <a:r>
              <a:rPr lang="en-US" sz="1500" dirty="0"/>
              <a:t>: quasi-neutrality &amp; div(J)=0.</a:t>
            </a:r>
          </a:p>
          <a:p>
            <a:r>
              <a:rPr lang="en-US" sz="1533" dirty="0">
                <a:solidFill>
                  <a:srgbClr val="FF0000"/>
                </a:solidFill>
              </a:rPr>
              <a:t>Mass conservation</a:t>
            </a:r>
            <a:r>
              <a:rPr lang="en-US" sz="1533" dirty="0"/>
              <a:t>: </a:t>
            </a:r>
            <a:r>
              <a:rPr lang="en-US" sz="1600" dirty="0"/>
              <a:t>directly from 0</a:t>
            </a:r>
            <a:r>
              <a:rPr lang="en-US" sz="1600" baseline="30000" dirty="0"/>
              <a:t>th</a:t>
            </a:r>
            <a:r>
              <a:rPr lang="en-US" sz="1600" dirty="0"/>
              <a:t> moment of ion </a:t>
            </a:r>
            <a:r>
              <a:rPr lang="en-US" sz="1600" dirty="0" err="1"/>
              <a:t>Vlasov</a:t>
            </a:r>
            <a:r>
              <a:rPr lang="en-US" sz="1600" dirty="0"/>
              <a:t> equation. </a:t>
            </a:r>
            <a:endParaRPr lang="en-US" sz="1533" dirty="0"/>
          </a:p>
          <a:p>
            <a:pPr lvl="1"/>
            <a:endParaRPr lang="en-US" sz="167" dirty="0"/>
          </a:p>
          <a:p>
            <a:r>
              <a:rPr lang="en-US" sz="1500" dirty="0">
                <a:solidFill>
                  <a:srgbClr val="FF0000"/>
                </a:solidFill>
              </a:rPr>
              <a:t>Momentum conservation</a:t>
            </a:r>
            <a:r>
              <a:rPr lang="en-US" sz="1500" dirty="0"/>
              <a:t>:</a:t>
            </a:r>
          </a:p>
          <a:p>
            <a:pPr lvl="1"/>
            <a:r>
              <a:rPr lang="en-US" sz="1333" b="1" dirty="0"/>
              <a:t>First moment</a:t>
            </a:r>
            <a:r>
              <a:rPr lang="en-US" sz="1333" dirty="0"/>
              <a:t>:</a:t>
            </a:r>
          </a:p>
          <a:p>
            <a:pPr lvl="1"/>
            <a:r>
              <a:rPr lang="en-US" sz="1333" b="1" dirty="0"/>
              <a:t>+ Ohm’s law</a:t>
            </a:r>
            <a:r>
              <a:rPr lang="en-US" sz="1333" dirty="0"/>
              <a:t> = Total momentum in conservative form:</a:t>
            </a:r>
          </a:p>
          <a:p>
            <a:pPr lvl="1"/>
            <a:endParaRPr lang="en-US" sz="1667" dirty="0"/>
          </a:p>
          <a:p>
            <a:pPr lvl="1"/>
            <a:endParaRPr lang="en-US" sz="167" dirty="0"/>
          </a:p>
          <a:p>
            <a:r>
              <a:rPr lang="en-US" sz="1500" dirty="0">
                <a:solidFill>
                  <a:srgbClr val="FF0000"/>
                </a:solidFill>
              </a:rPr>
              <a:t>Energy conservation</a:t>
            </a:r>
            <a:r>
              <a:rPr lang="en-US" sz="1500" dirty="0"/>
              <a:t>:</a:t>
            </a:r>
          </a:p>
          <a:p>
            <a:pPr lvl="1"/>
            <a:r>
              <a:rPr lang="en-US" sz="1333" dirty="0"/>
              <a:t>Contracted </a:t>
            </a:r>
            <a:r>
              <a:rPr lang="en-US" sz="1333" b="1" dirty="0"/>
              <a:t>second moment</a:t>
            </a:r>
            <a:r>
              <a:rPr lang="en-US" sz="1333" dirty="0"/>
              <a:t>: </a:t>
            </a:r>
          </a:p>
          <a:p>
            <a:pPr lvl="1"/>
            <a:endParaRPr lang="en-US" sz="1667" dirty="0"/>
          </a:p>
          <a:p>
            <a:pPr lvl="1"/>
            <a:r>
              <a:rPr lang="en-US" sz="1333" dirty="0"/>
              <a:t>Magnetic energy from </a:t>
            </a:r>
            <a:r>
              <a:rPr lang="en-US" sz="1333" b="1" dirty="0"/>
              <a:t>Faraday’s law</a:t>
            </a:r>
            <a:r>
              <a:rPr lang="en-US" sz="1333" dirty="0"/>
              <a:t>:</a:t>
            </a:r>
          </a:p>
          <a:p>
            <a:pPr lvl="1"/>
            <a:endParaRPr lang="en-US" sz="1667" dirty="0"/>
          </a:p>
          <a:p>
            <a:pPr lvl="1"/>
            <a:r>
              <a:rPr lang="en-US" sz="1333" dirty="0"/>
              <a:t>Total energy = ion kinetic + electron thermal + magnetic:</a:t>
            </a:r>
          </a:p>
          <a:p>
            <a:pPr lvl="1"/>
            <a:endParaRPr lang="en-US" sz="1500" dirty="0"/>
          </a:p>
          <a:p>
            <a:pPr lvl="1"/>
            <a:endParaRPr lang="en-US" sz="833" dirty="0"/>
          </a:p>
          <a:p>
            <a:r>
              <a:rPr lang="en-US" sz="1533" dirty="0"/>
              <a:t>Global conservation for suitable boundaries (e.g. periodic).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r>
              <a:rPr lang="en-US"/>
              <a:t>Slide </a:t>
            </a:r>
            <a:fld id="{23B0729D-0C76-4DC3-9F59-8792B55E40AA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5" name="Picture 4" descr="ion-momentum-continuum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0724" y="1826924"/>
            <a:ext cx="4646083" cy="254000"/>
          </a:xfrm>
          <a:prstGeom prst="rect">
            <a:avLst/>
          </a:prstGeom>
        </p:spPr>
      </p:pic>
      <p:pic>
        <p:nvPicPr>
          <p:cNvPr id="6" name="Picture 5" descr="total-momentum-eqn-continuum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0724" y="2334924"/>
            <a:ext cx="4805363" cy="319088"/>
          </a:xfrm>
          <a:prstGeom prst="rect">
            <a:avLst/>
          </a:prstGeom>
        </p:spPr>
      </p:pic>
      <p:pic>
        <p:nvPicPr>
          <p:cNvPr id="7" name="Picture 6" descr="ion-kinetic-en-continuum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0724" y="3232701"/>
            <a:ext cx="5881309" cy="211667"/>
          </a:xfrm>
          <a:prstGeom prst="rect">
            <a:avLst/>
          </a:prstGeom>
        </p:spPr>
      </p:pic>
      <p:pic>
        <p:nvPicPr>
          <p:cNvPr id="8" name="Picture 7" descr="magnetic-energy-continuum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0724" y="3778647"/>
            <a:ext cx="4508500" cy="215374"/>
          </a:xfrm>
          <a:prstGeom prst="rect">
            <a:avLst/>
          </a:prstGeom>
        </p:spPr>
      </p:pic>
      <p:pic>
        <p:nvPicPr>
          <p:cNvPr id="9" name="Picture 8" descr="total-energy-continuum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0724" y="4303424"/>
            <a:ext cx="5080000" cy="370803"/>
          </a:xfrm>
          <a:prstGeom prst="rect">
            <a:avLst/>
          </a:prstGeom>
        </p:spPr>
      </p:pic>
      <p:sp>
        <p:nvSpPr>
          <p:cNvPr id="11" name="Date Placeholder 2">
            <a:extLst>
              <a:ext uri="{FF2B5EF4-FFF2-40B4-BE49-F238E27FC236}">
                <a16:creationId xmlns:a16="http://schemas.microsoft.com/office/drawing/2014/main" id="{DC363A94-F89A-874B-A144-3B6B5F21D88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004050" y="5409848"/>
            <a:ext cx="2133600" cy="305152"/>
          </a:xfrm>
        </p:spPr>
        <p:txBody>
          <a:bodyPr/>
          <a:lstStyle/>
          <a:p>
            <a:fld id="{3BB050BD-D5D4-004B-87E1-382D8D28594F}" type="datetime1">
              <a:rPr lang="en-US" smtClean="0"/>
              <a:t>10/7/19</a:t>
            </a:fld>
            <a:r>
              <a:rPr lang="en-US"/>
              <a:t>   |   </a:t>
            </a:r>
            <a:fld id="{5D01E7E5-6465-7A46-A26D-BAABC2D34D38}" type="slidenum">
              <a:rPr lang="en-US" smtClean="0"/>
              <a:t>8</a:t>
            </a:fld>
            <a:endParaRPr lang="en-US" dirty="0"/>
          </a:p>
        </p:txBody>
      </p:sp>
      <p:sp>
        <p:nvSpPr>
          <p:cNvPr id="12" name="Footer Placeholder 3">
            <a:extLst>
              <a:ext uri="{FF2B5EF4-FFF2-40B4-BE49-F238E27FC236}">
                <a16:creationId xmlns:a16="http://schemas.microsoft.com/office/drawing/2014/main" id="{D4CBFBEA-706A-5F46-805A-59D73BAB23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1" y="5409848"/>
            <a:ext cx="3310467" cy="305152"/>
          </a:xfrm>
        </p:spPr>
        <p:txBody>
          <a:bodyPr/>
          <a:lstStyle/>
          <a:p>
            <a:r>
              <a:rPr lang="en-US" dirty="0"/>
              <a:t>Los Alamos National Laboratory</a:t>
            </a:r>
          </a:p>
        </p:txBody>
      </p:sp>
    </p:spTree>
    <p:extLst>
      <p:ext uri="{BB962C8B-B14F-4D97-AF65-F5344CB8AC3E}">
        <p14:creationId xmlns:p14="http://schemas.microsoft.com/office/powerpoint/2010/main" val="7258312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250" dirty="0"/>
              <a:t>Our algorithmic innovations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en-US" dirty="0"/>
              <a:t>We derive and implement a novel </a:t>
            </a:r>
            <a:r>
              <a:rPr lang="en-US" dirty="0">
                <a:solidFill>
                  <a:srgbClr val="FF0000"/>
                </a:solidFill>
              </a:rPr>
              <a:t>implicit, non-linear, electromagnetic</a:t>
            </a:r>
            <a:r>
              <a:rPr lang="en-US" dirty="0"/>
              <a:t>, hybrid particle-ion fluid-electron model featuring:</a:t>
            </a:r>
          </a:p>
          <a:p>
            <a:pPr lvl="1"/>
            <a:r>
              <a:rPr lang="en-US" b="1" dirty="0">
                <a:solidFill>
                  <a:srgbClr val="FF0000"/>
                </a:solidFill>
              </a:rPr>
              <a:t>Discrete energy and momentum conservation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/>
              <a:t>(to non-linear tolerance).</a:t>
            </a:r>
          </a:p>
          <a:p>
            <a:pPr lvl="1"/>
            <a:r>
              <a:rPr lang="en-US" dirty="0"/>
              <a:t>Local charge conservation (trivial).</a:t>
            </a:r>
          </a:p>
          <a:p>
            <a:pPr lvl="1"/>
            <a:r>
              <a:rPr lang="en-US" dirty="0" err="1">
                <a:solidFill>
                  <a:srgbClr val="FF0000"/>
                </a:solidFill>
              </a:rPr>
              <a:t>Multirate</a:t>
            </a:r>
            <a:r>
              <a:rPr lang="en-US" dirty="0">
                <a:solidFill>
                  <a:srgbClr val="FF0000"/>
                </a:solidFill>
              </a:rPr>
              <a:t> integration</a:t>
            </a:r>
            <a:r>
              <a:rPr lang="en-US" dirty="0"/>
              <a:t> of ion orbits (</a:t>
            </a:r>
            <a:r>
              <a:rPr lang="en-US" dirty="0" err="1"/>
              <a:t>subcycling</a:t>
            </a:r>
            <a:r>
              <a:rPr lang="en-US" dirty="0"/>
              <a:t>) with orbit averaging.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Conservative smoothing</a:t>
            </a:r>
            <a:r>
              <a:rPr lang="en-US" dirty="0"/>
              <a:t> to reduce discrete particle noise.</a:t>
            </a:r>
          </a:p>
          <a:p>
            <a:pPr lvl="1"/>
            <a:r>
              <a:rPr lang="en-US" dirty="0"/>
              <a:t>Handling of strong advection.</a:t>
            </a:r>
          </a:p>
          <a:p>
            <a:endParaRPr lang="en-US" sz="300" dirty="0"/>
          </a:p>
          <a:p>
            <a:r>
              <a:rPr lang="en-US" dirty="0"/>
              <a:t>Initial tests suggest simultaneous </a:t>
            </a:r>
            <a:r>
              <a:rPr lang="en-US" dirty="0" err="1"/>
              <a:t>momentum+energy</a:t>
            </a:r>
            <a:r>
              <a:rPr lang="en-US" dirty="0"/>
              <a:t> conservation </a:t>
            </a:r>
            <a:r>
              <a:rPr lang="en-US" dirty="0">
                <a:solidFill>
                  <a:srgbClr val="FF0000"/>
                </a:solidFill>
              </a:rPr>
              <a:t>stabilizes the numerical instability for cold beams</a:t>
            </a:r>
            <a:r>
              <a:rPr lang="en-US" dirty="0"/>
              <a:t> present in many PIC codes (a big deal).</a:t>
            </a:r>
          </a:p>
          <a:p>
            <a:r>
              <a:rPr lang="en-US" dirty="0"/>
              <a:t>Further verification tests are presented to demonstrate the correctness of implementation.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r>
              <a:rPr lang="en-US"/>
              <a:t>Slide </a:t>
            </a:r>
            <a:fld id="{23B0729D-0C76-4DC3-9F59-8792B55E40AA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5" name="Date Placeholder 2">
            <a:extLst>
              <a:ext uri="{FF2B5EF4-FFF2-40B4-BE49-F238E27FC236}">
                <a16:creationId xmlns:a16="http://schemas.microsoft.com/office/drawing/2014/main" id="{FE2537E8-D779-974C-8B40-097C5CB68A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004050" y="5409848"/>
            <a:ext cx="2133600" cy="305152"/>
          </a:xfrm>
        </p:spPr>
        <p:txBody>
          <a:bodyPr/>
          <a:lstStyle/>
          <a:p>
            <a:fld id="{3BB050BD-D5D4-004B-87E1-382D8D28594F}" type="datetime1">
              <a:rPr lang="en-US" smtClean="0"/>
              <a:t>10/7/19</a:t>
            </a:fld>
            <a:r>
              <a:rPr lang="en-US"/>
              <a:t>   |   </a:t>
            </a:r>
            <a:fld id="{5D01E7E5-6465-7A46-A26D-BAABC2D34D38}" type="slidenum">
              <a:rPr lang="en-US" smtClean="0"/>
              <a:t>9</a:t>
            </a:fld>
            <a:endParaRPr lang="en-US" dirty="0"/>
          </a:p>
        </p:txBody>
      </p:sp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7DBFBC6F-9AA6-5B44-93C6-D84F34E201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1" y="5409848"/>
            <a:ext cx="3310467" cy="305152"/>
          </a:xfrm>
        </p:spPr>
        <p:txBody>
          <a:bodyPr/>
          <a:lstStyle/>
          <a:p>
            <a:r>
              <a:rPr lang="en-US" dirty="0"/>
              <a:t>Los Alamos National Laboratory</a:t>
            </a:r>
          </a:p>
        </p:txBody>
      </p:sp>
    </p:spTree>
    <p:extLst>
      <p:ext uri="{BB962C8B-B14F-4D97-AF65-F5344CB8AC3E}">
        <p14:creationId xmlns:p14="http://schemas.microsoft.com/office/powerpoint/2010/main" val="117480813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LANL 1">
      <a:dk1>
        <a:srgbClr val="3C3C3B"/>
      </a:dk1>
      <a:lt1>
        <a:sysClr val="window" lastClr="FFFFFF"/>
      </a:lt1>
      <a:dk2>
        <a:srgbClr val="636463"/>
      </a:dk2>
      <a:lt2>
        <a:srgbClr val="EFEEED"/>
      </a:lt2>
      <a:accent1>
        <a:srgbClr val="130D1F"/>
      </a:accent1>
      <a:accent2>
        <a:srgbClr val="F8B617"/>
      </a:accent2>
      <a:accent3>
        <a:srgbClr val="2682CF"/>
      </a:accent3>
      <a:accent4>
        <a:srgbClr val="EA7820"/>
      </a:accent4>
      <a:accent5>
        <a:srgbClr val="F4482D"/>
      </a:accent5>
      <a:accent6>
        <a:srgbClr val="229357"/>
      </a:accent6>
      <a:hlink>
        <a:srgbClr val="385AC7"/>
      </a:hlink>
      <a:folHlink>
        <a:srgbClr val="4E13D7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1" id="{5D1BC99A-23F1-433A-9CB8-1604C8BB33A8}" vid="{A4C28215-B252-42AF-937D-3D93431A442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9151</TotalTime>
  <Words>4148</Words>
  <Application>Microsoft Macintosh PowerPoint</Application>
  <PresentationFormat>On-screen Show (16:10)</PresentationFormat>
  <Paragraphs>935</Paragraphs>
  <Slides>55</Slides>
  <Notes>12</Notes>
  <HiddenSlides>12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55</vt:i4>
      </vt:variant>
    </vt:vector>
  </HeadingPairs>
  <TitlesOfParts>
    <vt:vector size="65" baseType="lpstr">
      <vt:lpstr>ＭＳ Ｐゴシック</vt:lpstr>
      <vt:lpstr>Arial</vt:lpstr>
      <vt:lpstr>Calibri</vt:lpstr>
      <vt:lpstr>Helvetica</vt:lpstr>
      <vt:lpstr>Noto Sans CJK SC Regular</vt:lpstr>
      <vt:lpstr>Symbol</vt:lpstr>
      <vt:lpstr>Times New Roman</vt:lpstr>
      <vt:lpstr>Verdana</vt:lpstr>
      <vt:lpstr>Wingdings</vt:lpstr>
      <vt:lpstr>Office Theme</vt:lpstr>
      <vt:lpstr>Moment-based multilevel preconditioning for an implicit, conservative, hybrid particle-kinetic-ion fluid-electron algorithm</vt:lpstr>
      <vt:lpstr>Agenda</vt:lpstr>
      <vt:lpstr>Motivation for a hybrid kinetic-ion fluid-electron model</vt:lpstr>
      <vt:lpstr>Application: Magnetic reconnection</vt:lpstr>
      <vt:lpstr>Application: System-scale magnetosphere simulations</vt:lpstr>
      <vt:lpstr>Quasi-neutral hybrid model equations</vt:lpstr>
      <vt:lpstr>Quasi-neutral hybrid model equations</vt:lpstr>
      <vt:lpstr>Continuum conservation properties</vt:lpstr>
      <vt:lpstr>Our algorithmic innovations</vt:lpstr>
      <vt:lpstr>Discrete formulation: implicit timestepping</vt:lpstr>
      <vt:lpstr>Difficulties with explicit EM hybrid PIC</vt:lpstr>
      <vt:lpstr>Natural O(∆t2) hybrid PIC temporal scheme is implicit</vt:lpstr>
      <vt:lpstr>Untangling the knot is complicated: Time-stepping schemes for explicit hybrid-PIC</vt:lpstr>
      <vt:lpstr>Discrete implicit formulation</vt:lpstr>
      <vt:lpstr>Discrete particle treatment</vt:lpstr>
      <vt:lpstr>Discrete charge and mass conservation</vt:lpstr>
      <vt:lpstr>Discrete momentum conservation</vt:lpstr>
      <vt:lpstr>Discrete momentum conservation</vt:lpstr>
      <vt:lpstr>Discrete energy conservation</vt:lpstr>
      <vt:lpstr>Discrete energy conservation (cont.)</vt:lpstr>
      <vt:lpstr>Discrete energy conservation</vt:lpstr>
      <vt:lpstr>Conservative smoothing</vt:lpstr>
      <vt:lpstr>Nonlinear solution iterative method</vt:lpstr>
      <vt:lpstr>Nonlinear elimination of particles: kinetic enslavement</vt:lpstr>
      <vt:lpstr>Multirate particle integration (subcycling + orbit averaging)</vt:lpstr>
      <vt:lpstr>Jacobian-free Newton-Krylov implementation</vt:lpstr>
      <vt:lpstr>Non-linear solver</vt:lpstr>
      <vt:lpstr>Verification</vt:lpstr>
      <vt:lpstr>Finite Grid Instability (FGI) of cold ion beam</vt:lpstr>
      <vt:lpstr>Stochastic heating when FGI stable</vt:lpstr>
      <vt:lpstr>Verification: Landau Damped Ion Acoustic Wave</vt:lpstr>
      <vt:lpstr>Verification: Proton Cyclotron Anisotropy Instability</vt:lpstr>
      <vt:lpstr>Non-linear reconnection – GEM challenge</vt:lpstr>
      <vt:lpstr>Stability against finite-grid (or aliasing) instabilities: Numerical stability of cold ion beam</vt:lpstr>
      <vt:lpstr>Verification: Landau-damped Ion Acoustic Wave</vt:lpstr>
      <vt:lpstr>Verification: Ion Cyclotron Anisotropy Instability</vt:lpstr>
      <vt:lpstr>Verification: Magnetic Reconnection (GEM Challenge)</vt:lpstr>
      <vt:lpstr>Fluid (XMHD) preconditioning (ongoing)</vt:lpstr>
      <vt:lpstr>Preconditioning is key to performance</vt:lpstr>
      <vt:lpstr>XMHD-based preconditioner (PIXIE3D)</vt:lpstr>
      <vt:lpstr>XMHD-based preconditioner (cont.)</vt:lpstr>
      <vt:lpstr>Preconditioner performance (preliminary)</vt:lpstr>
      <vt:lpstr>Extension to curvilinear meshes</vt:lpstr>
      <vt:lpstr>Extension to mapped curvilinear grids</vt:lpstr>
      <vt:lpstr>Verification: 2D Alfven-Whistler on curvilinear grids</vt:lpstr>
      <vt:lpstr>Verification: 2D Alfven-Whistler on curvilinear grids</vt:lpstr>
      <vt:lpstr>Verification: Island coalescence on packed mesh</vt:lpstr>
      <vt:lpstr>Verification: Island coalescence on packed mesh</vt:lpstr>
      <vt:lpstr>Application to nontrivial EM problem: Island Coalescence</vt:lpstr>
      <vt:lpstr>Asymptotic well-posedness of hybrid-PIC:  a cancellation problem</vt:lpstr>
      <vt:lpstr>Does hybrid-PIC preserve asymptotic MHD limit?</vt:lpstr>
      <vt:lpstr>Consider polarized Alfven wave dispersion</vt:lpstr>
      <vt:lpstr>The hybrid-PIC cancellation problem</vt:lpstr>
      <vt:lpstr>Numerical noise amplification by ∇Pe term</vt:lpstr>
      <vt:lpstr>Conclusions and Future Work</vt:lpstr>
    </vt:vector>
  </TitlesOfParts>
  <Company>LANL DCS-CSD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to the Lab’s presentation template!</dc:title>
  <dc:creator>Hallman, Tamara A</dc:creator>
  <cp:lastModifiedBy>luis chacon</cp:lastModifiedBy>
  <cp:revision>122</cp:revision>
  <cp:lastPrinted>2018-03-09T04:09:07Z</cp:lastPrinted>
  <dcterms:created xsi:type="dcterms:W3CDTF">2016-10-20T20:42:07Z</dcterms:created>
  <dcterms:modified xsi:type="dcterms:W3CDTF">2019-10-08T07:25:30Z</dcterms:modified>
</cp:coreProperties>
</file>