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avi" ContentType="video/x-msvide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476" r:id="rId3"/>
    <p:sldId id="479" r:id="rId4"/>
    <p:sldId id="477" r:id="rId5"/>
    <p:sldId id="480" r:id="rId6"/>
    <p:sldId id="481" r:id="rId7"/>
    <p:sldId id="468" r:id="rId8"/>
    <p:sldId id="469" r:id="rId9"/>
    <p:sldId id="470" r:id="rId10"/>
    <p:sldId id="457" r:id="rId11"/>
    <p:sldId id="471" r:id="rId12"/>
    <p:sldId id="472" r:id="rId13"/>
    <p:sldId id="473" r:id="rId14"/>
    <p:sldId id="444" r:id="rId15"/>
    <p:sldId id="467" r:id="rId16"/>
    <p:sldId id="459" r:id="rId17"/>
    <p:sldId id="474" r:id="rId18"/>
    <p:sldId id="475" r:id="rId19"/>
    <p:sldId id="461" r:id="rId20"/>
    <p:sldId id="466" r:id="rId21"/>
    <p:sldId id="460" r:id="rId22"/>
    <p:sldId id="462" r:id="rId23"/>
    <p:sldId id="463" r:id="rId24"/>
    <p:sldId id="432" r:id="rId25"/>
    <p:sldId id="43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quim Loizu" initials="J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8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43"/>
    <p:restoredTop sz="99829" autoAdjust="0"/>
  </p:normalViewPr>
  <p:slideViewPr>
    <p:cSldViewPr snapToGrid="0" snapToObjects="1">
      <p:cViewPr>
        <p:scale>
          <a:sx n="120" d="100"/>
          <a:sy n="120" d="100"/>
        </p:scale>
        <p:origin x="296" y="-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9EA07-5AEB-D347-91D2-6506888CE5BE}" type="datetimeFigureOut">
              <a:t>9/10/19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9BFD1-2313-2E4F-A96D-0AA7DFDD766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87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472DF-14C2-E547-8A17-865D07235A67}" type="datetimeFigureOut">
              <a:t>9/10/19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F7178-7C81-494C-ACEC-8A860AB323F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25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097BA-8092-4342-8E63-346624073E54}" type="datetime1"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30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65FB-6597-1C4C-9D5C-7E8A05750457}" type="datetime1"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0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A54F-6877-9D45-B8E5-3AAF855C03BA}" type="datetime1"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A3BEA-86B3-B64C-9E73-4CF547D17199}" type="datetime1"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8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ED251-F977-CF48-B07B-E7FC234106CC}" type="datetime1"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1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1808D-FB50-204D-AA6B-D95692F2E249}" type="datetime1"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EA2E3-84F5-0F41-8A2E-626FEECC93A1}" type="datetime1">
              <a:t>9/10/19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3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6F72-76F1-6C4E-AC00-92AC1C234C51}" type="datetime1">
              <a:t>9/10/19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739-24EE-7E43-92B3-54E78ED98203}" type="datetime1">
              <a:t>9/10/19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52B4-73CA-4945-9ACD-36C87E3FDD96}" type="datetime1"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81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D05AC-788F-CB47-ADCE-E4D4729835D5}" type="datetime1">
              <a:t>9/10/19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74550-28E9-D642-863B-9C55CB326DFC}" type="datetime1">
              <a:t>9/10/19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2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4" Type="http://schemas.openxmlformats.org/officeDocument/2006/relationships/video" Target="../media/media4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tiff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5" Type="http://schemas.openxmlformats.org/officeDocument/2006/relationships/image" Target="../media/image51.tiff"/><Relationship Id="rId6" Type="http://schemas.openxmlformats.org/officeDocument/2006/relationships/image" Target="../media/image52.tiff"/><Relationship Id="rId7" Type="http://schemas.openxmlformats.org/officeDocument/2006/relationships/image" Target="../media/image53.tiff"/><Relationship Id="rId8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tiff"/><Relationship Id="rId5" Type="http://schemas.openxmlformats.org/officeDocument/2006/relationships/image" Target="../media/image49.tif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74.tiff"/><Relationship Id="rId5" Type="http://schemas.openxmlformats.org/officeDocument/2006/relationships/image" Target="../media/image75.tiff"/><Relationship Id="rId6" Type="http://schemas.openxmlformats.org/officeDocument/2006/relationships/image" Target="../media/image76.tiff"/><Relationship Id="rId7" Type="http://schemas.openxmlformats.org/officeDocument/2006/relationships/image" Target="../media/image77.tiff"/><Relationship Id="rId8" Type="http://schemas.openxmlformats.org/officeDocument/2006/relationships/image" Target="../media/image78.tiff"/><Relationship Id="rId9" Type="http://schemas.openxmlformats.org/officeDocument/2006/relationships/image" Target="../media/image79.tiff"/><Relationship Id="rId10" Type="http://schemas.openxmlformats.org/officeDocument/2006/relationships/image" Target="../media/image8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Relationship Id="rId3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10.emf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0.emf"/><Relationship Id="rId1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7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png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9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576" y="1545557"/>
            <a:ext cx="9208008" cy="1445875"/>
          </a:xfrm>
          <a:prstGeom prst="rect">
            <a:avLst/>
          </a:prstGeom>
          <a:solidFill>
            <a:schemeClr val="accent5"/>
          </a:solidFill>
          <a:ln w="349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-34495" y="1524876"/>
            <a:ext cx="9193017" cy="14235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Palatino Linotype"/>
                <a:cs typeface="Palatino Linotype"/>
              </a:rPr>
              <a:t>Stability and nonlinear saturation of reconnecting current sheets in a helicity-conserving variational model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24331" y="6370242"/>
            <a:ext cx="8875367" cy="690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European Fusion Theory Conference,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Ghent,</a:t>
            </a:r>
            <a:r>
              <a:rPr lang="en-US" sz="1800">
                <a:solidFill>
                  <a:schemeClr val="bg1">
                    <a:lumMod val="65000"/>
                  </a:schemeClr>
                </a:solidFill>
              </a:rPr>
              <a:t> Belgium, October 10</a:t>
            </a:r>
            <a:r>
              <a:rPr lang="en-US" sz="1800" baseline="3000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sz="1800">
                <a:solidFill>
                  <a:schemeClr val="bg1">
                    <a:lumMod val="65000"/>
                  </a:schemeClr>
                </a:solidFill>
              </a:rPr>
              <a:t>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</a:t>
            </a:fld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24331" y="3176010"/>
            <a:ext cx="8875367" cy="1115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tx1"/>
                </a:solidFill>
              </a:rPr>
              <a:t>Joaquim Loizu </a:t>
            </a:r>
          </a:p>
          <a:p>
            <a:pPr>
              <a:lnSpc>
                <a:spcPct val="150000"/>
              </a:lnSpc>
            </a:pPr>
            <a:r>
              <a:rPr lang="en-US" sz="1600" b="1">
                <a:solidFill>
                  <a:schemeClr val="bg1">
                    <a:lumMod val="50000"/>
                  </a:schemeClr>
                </a:solidFill>
              </a:rPr>
              <a:t>S. R. Hudson, Y.-M. Huang, Z. Qu, A. Kumar, A. M. Wright, R. L. Dewar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780" y="-68237"/>
            <a:ext cx="1992490" cy="104605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856" y="192724"/>
            <a:ext cx="1827100" cy="464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31" y="156429"/>
            <a:ext cx="1990889" cy="642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3032" y="147002"/>
            <a:ext cx="1216665" cy="7662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600" y="4228041"/>
            <a:ext cx="1628303" cy="15441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6540" y="4228042"/>
            <a:ext cx="1632993" cy="15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3" y="1750912"/>
            <a:ext cx="1832217" cy="17862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uk-UA"/>
              <a:t>10</a:t>
            </a:fld>
            <a:endParaRPr lang="uk-UA"/>
          </a:p>
        </p:txBody>
      </p:sp>
      <p:sp>
        <p:nvSpPr>
          <p:cNvPr id="14" name="Rectangle 13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The SPEC code finds MRxMHD equilibria</a:t>
            </a:r>
            <a:endParaRPr lang="en-US" sz="300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797" y="4184228"/>
            <a:ext cx="6819015" cy="26098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0" y="4067810"/>
            <a:ext cx="9112765" cy="22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884259" y="1263446"/>
            <a:ext cx="2339165" cy="2637148"/>
            <a:chOff x="6826779" y="1137716"/>
            <a:chExt cx="2339165" cy="2637148"/>
          </a:xfrm>
        </p:grpSpPr>
        <p:sp>
          <p:nvSpPr>
            <p:cNvPr id="26" name="TextBox 25"/>
            <p:cNvSpPr txBox="1"/>
            <p:nvPr/>
          </p:nvSpPr>
          <p:spPr>
            <a:xfrm>
              <a:off x="8810344" y="3436310"/>
              <a:ext cx="355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ψ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57165" y="2153716"/>
              <a:ext cx="355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ψ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826779" y="1137716"/>
              <a:ext cx="1983712" cy="2582457"/>
              <a:chOff x="6826779" y="1137716"/>
              <a:chExt cx="1983712" cy="2582457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7179217" y="1439090"/>
                <a:ext cx="1441448" cy="694046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7156965" y="2369616"/>
                <a:ext cx="16256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V="1">
                <a:off x="7169665" y="1137716"/>
                <a:ext cx="0" cy="1224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6839465" y="1440516"/>
                <a:ext cx="383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ι</a:t>
                </a:r>
                <a:r>
                  <a:rPr lang="en-US" b="1"/>
                  <a:t> </a:t>
                </a:r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>
              <a:xfrm>
                <a:off x="7125217" y="1391717"/>
                <a:ext cx="108000" cy="98173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7696717" y="1658417"/>
                <a:ext cx="108000" cy="98173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>
                <a:spLocks noChangeAspect="1"/>
              </p:cNvSpPr>
              <p:nvPr/>
            </p:nvSpPr>
            <p:spPr>
              <a:xfrm>
                <a:off x="7996385" y="1821803"/>
                <a:ext cx="108000" cy="98173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>
                <a:spLocks noChangeAspect="1"/>
              </p:cNvSpPr>
              <p:nvPr/>
            </p:nvSpPr>
            <p:spPr>
              <a:xfrm>
                <a:off x="8525365" y="2064354"/>
                <a:ext cx="108000" cy="98173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>
                <a:off x="7184891" y="3720173"/>
                <a:ext cx="16256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7184891" y="2588175"/>
                <a:ext cx="12700" cy="113199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6826779" y="2855270"/>
                <a:ext cx="383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p</a:t>
                </a:r>
                <a:r>
                  <a:rPr lang="en-US" b="1"/>
                  <a:t> 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742049" y="1529255"/>
                <a:ext cx="0" cy="2188446"/>
              </a:xfrm>
              <a:prstGeom prst="line">
                <a:avLst/>
              </a:prstGeom>
              <a:ln w="3175" cmpd="sng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7506217" y="1569517"/>
                <a:ext cx="108000" cy="98173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7315717" y="1480617"/>
                <a:ext cx="108000" cy="98173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8177822" y="1908798"/>
                <a:ext cx="108000" cy="98173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8354992" y="1983335"/>
                <a:ext cx="108000" cy="98173"/>
              </a:xfrm>
              <a:prstGeom prst="ellipse">
                <a:avLst/>
              </a:prstGeom>
              <a:solidFill>
                <a:srgbClr val="00009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7229039" y="2771665"/>
                <a:ext cx="1441448" cy="694046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7184891" y="2812172"/>
                <a:ext cx="181626" cy="0"/>
              </a:xfrm>
              <a:prstGeom prst="line">
                <a:avLst/>
              </a:prstGeom>
              <a:ln w="381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7366517" y="1407331"/>
                <a:ext cx="0" cy="2304000"/>
              </a:xfrm>
              <a:prstGeom prst="line">
                <a:avLst/>
              </a:prstGeom>
              <a:ln w="3175" cmpd="sng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7544317" y="1493317"/>
                <a:ext cx="11298" cy="2226856"/>
              </a:xfrm>
              <a:prstGeom prst="line">
                <a:avLst/>
              </a:prstGeom>
              <a:ln w="3175" cmpd="sng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8233620" y="1772140"/>
                <a:ext cx="0" cy="1948033"/>
              </a:xfrm>
              <a:prstGeom prst="line">
                <a:avLst/>
              </a:prstGeom>
              <a:ln w="3175" cmpd="sng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8571295" y="1968036"/>
                <a:ext cx="0" cy="1752137"/>
              </a:xfrm>
              <a:prstGeom prst="line">
                <a:avLst/>
              </a:prstGeom>
              <a:ln w="3175" cmpd="sng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8049116" y="1718590"/>
                <a:ext cx="0" cy="2001583"/>
              </a:xfrm>
              <a:prstGeom prst="line">
                <a:avLst/>
              </a:prstGeom>
              <a:ln w="3175" cmpd="sng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8411597" y="1891836"/>
                <a:ext cx="0" cy="1828337"/>
              </a:xfrm>
              <a:prstGeom prst="line">
                <a:avLst/>
              </a:prstGeom>
              <a:ln w="3175" cmpd="sng">
                <a:solidFill>
                  <a:schemeClr val="bg1">
                    <a:lumMod val="65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362691" y="2888372"/>
                <a:ext cx="181626" cy="0"/>
              </a:xfrm>
              <a:prstGeom prst="line">
                <a:avLst/>
              </a:prstGeom>
              <a:ln w="381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8053907" y="3205872"/>
                <a:ext cx="181626" cy="0"/>
              </a:xfrm>
              <a:prstGeom prst="line">
                <a:avLst/>
              </a:prstGeom>
              <a:ln w="381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231383" y="3300708"/>
                <a:ext cx="181626" cy="0"/>
              </a:xfrm>
              <a:prstGeom prst="line">
                <a:avLst/>
              </a:prstGeom>
              <a:ln w="381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538578" y="2964572"/>
                <a:ext cx="217626" cy="0"/>
              </a:xfrm>
              <a:prstGeom prst="line">
                <a:avLst/>
              </a:prstGeom>
              <a:ln w="381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8409183" y="3402308"/>
                <a:ext cx="181626" cy="0"/>
              </a:xfrm>
              <a:prstGeom prst="line">
                <a:avLst/>
              </a:prstGeom>
              <a:ln w="381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7754527" y="3078411"/>
                <a:ext cx="288000" cy="0"/>
              </a:xfrm>
              <a:prstGeom prst="line">
                <a:avLst/>
              </a:prstGeom>
              <a:ln w="38100" cmpd="sng"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0121B4-764A-5B42-9FDF-DE6B4DD3D277}" type="slidenum">
              <a:rPr lang="en-US"/>
              <a:pPr/>
              <a:t>10</a:t>
            </a:fld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2088381" y="1447543"/>
            <a:ext cx="2073938" cy="1169551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b="1">
                <a:solidFill>
                  <a:srgbClr val="000000"/>
                </a:solidFill>
                <a:latin typeface="Palatino Linotype"/>
                <a:cs typeface="Palatino Linotype"/>
              </a:rPr>
              <a:t>Input</a:t>
            </a:r>
          </a:p>
          <a:p>
            <a:pPr algn="just"/>
            <a:endParaRPr lang="en-US" sz="14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algn="ctr"/>
            <a:r>
              <a:rPr lang="en-US" sz="1400">
                <a:solidFill>
                  <a:srgbClr val="000000"/>
                </a:solidFill>
                <a:latin typeface="Palatino Linotype"/>
                <a:cs typeface="Palatino Linotype"/>
              </a:rPr>
              <a:t>Boundary geometry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Palatino Linotype"/>
                <a:cs typeface="Palatino Linotype"/>
              </a:rPr>
              <a:t>  +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Palatino Linotype"/>
                <a:cs typeface="Palatino Linotype"/>
              </a:rPr>
              <a:t>    Constraints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78249" y="2711980"/>
            <a:ext cx="2102591" cy="1169551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b="1">
                <a:solidFill>
                  <a:srgbClr val="000000"/>
                </a:solidFill>
                <a:latin typeface="Palatino Linotype"/>
                <a:cs typeface="Palatino Linotype"/>
              </a:rPr>
              <a:t>Output</a:t>
            </a:r>
          </a:p>
          <a:p>
            <a:pPr algn="just"/>
            <a:endParaRPr lang="en-US" sz="14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algn="ctr"/>
            <a:r>
              <a:rPr lang="en-US" sz="1400">
                <a:solidFill>
                  <a:srgbClr val="000000"/>
                </a:solidFill>
                <a:latin typeface="Palatino Linotype"/>
                <a:cs typeface="Palatino Linotype"/>
              </a:rPr>
              <a:t>Shape of ideal interfaces</a:t>
            </a:r>
          </a:p>
          <a:p>
            <a:pPr algn="ctr"/>
            <a:r>
              <a:rPr lang="en-US" sz="1400">
                <a:solidFill>
                  <a:srgbClr val="000000"/>
                </a:solidFill>
                <a:latin typeface="Palatino Linotype"/>
                <a:cs typeface="Palatino Linotype"/>
              </a:rPr>
              <a:t>+</a:t>
            </a:r>
          </a:p>
          <a:p>
            <a:pPr algn="ctr"/>
            <a:r>
              <a:rPr lang="en-US" sz="1400" b="1">
                <a:solidFill>
                  <a:srgbClr val="000000"/>
                </a:solidFill>
                <a:latin typeface="Palatino Linotype"/>
                <a:cs typeface="Palatino Linotype"/>
              </a:rPr>
              <a:t>B</a:t>
            </a:r>
            <a:r>
              <a:rPr lang="en-US" sz="1400">
                <a:solidFill>
                  <a:srgbClr val="000000"/>
                </a:solidFill>
                <a:latin typeface="Palatino Linotype"/>
                <a:cs typeface="Palatino Linotype"/>
              </a:rPr>
              <a:t> in each volume</a:t>
            </a:r>
          </a:p>
        </p:txBody>
      </p:sp>
      <p:sp>
        <p:nvSpPr>
          <p:cNvPr id="63" name="Freeform 62"/>
          <p:cNvSpPr/>
          <p:nvPr/>
        </p:nvSpPr>
        <p:spPr>
          <a:xfrm rot="535801" flipH="1" flipV="1">
            <a:off x="3791783" y="2501594"/>
            <a:ext cx="726279" cy="59490"/>
          </a:xfrm>
          <a:custGeom>
            <a:avLst/>
            <a:gdLst>
              <a:gd name="connsiteX0" fmla="*/ 2387600 w 2387600"/>
              <a:gd name="connsiteY0" fmla="*/ 0 h 304800"/>
              <a:gd name="connsiteX1" fmla="*/ 1104900 w 2387600"/>
              <a:gd name="connsiteY1" fmla="*/ 304800 h 304800"/>
              <a:gd name="connsiteX2" fmla="*/ 0 w 2387600"/>
              <a:gd name="connsiteY2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304800">
                <a:moveTo>
                  <a:pt x="2387600" y="0"/>
                </a:moveTo>
                <a:cubicBezTo>
                  <a:pt x="1945216" y="152400"/>
                  <a:pt x="1502833" y="304800"/>
                  <a:pt x="1104900" y="304800"/>
                </a:cubicBezTo>
                <a:cubicBezTo>
                  <a:pt x="706967" y="304800"/>
                  <a:pt x="0" y="0"/>
                  <a:pt x="0" y="0"/>
                </a:cubicBezTo>
              </a:path>
            </a:pathLst>
          </a:custGeom>
          <a:ln>
            <a:solidFill>
              <a:srgbClr val="000090"/>
            </a:solidFill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 63"/>
          <p:cNvSpPr/>
          <p:nvPr/>
        </p:nvSpPr>
        <p:spPr>
          <a:xfrm rot="20584311" flipV="1">
            <a:off x="1528987" y="2055148"/>
            <a:ext cx="736760" cy="94604"/>
          </a:xfrm>
          <a:custGeom>
            <a:avLst/>
            <a:gdLst>
              <a:gd name="connsiteX0" fmla="*/ 2387600 w 2387600"/>
              <a:gd name="connsiteY0" fmla="*/ 0 h 304800"/>
              <a:gd name="connsiteX1" fmla="*/ 1104900 w 2387600"/>
              <a:gd name="connsiteY1" fmla="*/ 304800 h 304800"/>
              <a:gd name="connsiteX2" fmla="*/ 0 w 2387600"/>
              <a:gd name="connsiteY2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304800">
                <a:moveTo>
                  <a:pt x="2387600" y="0"/>
                </a:moveTo>
                <a:cubicBezTo>
                  <a:pt x="1945216" y="152400"/>
                  <a:pt x="1502833" y="304800"/>
                  <a:pt x="1104900" y="304800"/>
                </a:cubicBezTo>
                <a:cubicBezTo>
                  <a:pt x="706967" y="304800"/>
                  <a:pt x="0" y="0"/>
                  <a:pt x="0" y="0"/>
                </a:cubicBezTo>
              </a:path>
            </a:pathLst>
          </a:custGeom>
          <a:ln>
            <a:solidFill>
              <a:srgbClr val="000090"/>
            </a:solidFill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4370255" y="1258986"/>
            <a:ext cx="2491092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>
                <a:latin typeface="Palatino Linotype" charset="0"/>
                <a:ea typeface="Palatino Linotype" charset="0"/>
                <a:cs typeface="Palatino Linotype" charset="0"/>
              </a:rPr>
              <a:t>Possible constraints </a:t>
            </a:r>
          </a:p>
          <a:p>
            <a:pPr algn="just">
              <a:lnSpc>
                <a:spcPct val="200000"/>
              </a:lnSpc>
            </a:pP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    </a:t>
            </a:r>
            <a:r>
              <a:rPr lang="en-US" sz="1400" i="1">
                <a:solidFill>
                  <a:schemeClr val="accent2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pressure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en-US" sz="1400" i="1">
                <a:solidFill>
                  <a:schemeClr val="accent2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helicity, and fluxes</a:t>
            </a:r>
          </a:p>
          <a:p>
            <a:pPr algn="just">
              <a:lnSpc>
                <a:spcPct val="150000"/>
              </a:lnSpc>
            </a:pP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    { </a:t>
            </a:r>
            <a:r>
              <a:rPr lang="en-US" sz="1400" b="1">
                <a:latin typeface="Palatino Linotype" charset="0"/>
                <a:ea typeface="Palatino Linotype" charset="0"/>
                <a:cs typeface="Palatino Linotype" charset="0"/>
              </a:rPr>
              <a:t>p 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,  </a:t>
            </a:r>
            <a:r>
              <a:rPr lang="en-US" sz="1400" b="1">
                <a:latin typeface="Palatino Linotype" charset="0"/>
                <a:ea typeface="Palatino Linotype" charset="0"/>
                <a:cs typeface="Palatino Linotype" charset="0"/>
              </a:rPr>
              <a:t>K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 ,  𝚿</a:t>
            </a:r>
            <a:r>
              <a:rPr lang="en-US" sz="1400" baseline="-25000">
                <a:latin typeface="Palatino Linotype" charset="0"/>
                <a:ea typeface="Palatino Linotype" charset="0"/>
                <a:cs typeface="Palatino Linotype" charset="0"/>
              </a:rPr>
              <a:t>pol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 ,  𝚿</a:t>
            </a:r>
            <a:r>
              <a:rPr lang="en-US" sz="1400" baseline="-25000">
                <a:latin typeface="Palatino Linotype" charset="0"/>
                <a:ea typeface="Palatino Linotype" charset="0"/>
                <a:cs typeface="Palatino Linotype" charset="0"/>
              </a:rPr>
              <a:t>tor 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}</a:t>
            </a:r>
            <a:r>
              <a:rPr lang="en-US" sz="1400" baseline="-25000">
                <a:latin typeface="Palatino Linotype" charset="0"/>
                <a:ea typeface="Palatino Linotype" charset="0"/>
                <a:cs typeface="Palatino Linotype" charset="0"/>
              </a:rPr>
              <a:t>l=1</a:t>
            </a:r>
            <a:r>
              <a:rPr lang="is-IS" sz="1400" baseline="-25000">
                <a:latin typeface="Palatino Linotype" charset="0"/>
                <a:ea typeface="Palatino Linotype" charset="0"/>
                <a:cs typeface="Palatino Linotype" charset="0"/>
              </a:rPr>
              <a:t>…N</a:t>
            </a:r>
            <a:endParaRPr lang="en-US" sz="1400"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just">
              <a:lnSpc>
                <a:spcPct val="200000"/>
              </a:lnSpc>
            </a:pP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     </a:t>
            </a:r>
            <a:r>
              <a:rPr lang="en-US" sz="1400" i="1">
                <a:solidFill>
                  <a:schemeClr val="accent2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pressure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, </a:t>
            </a:r>
            <a:r>
              <a:rPr lang="en-US" sz="1400" i="1">
                <a:solidFill>
                  <a:schemeClr val="accent2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current, and fluxes</a:t>
            </a:r>
            <a:endParaRPr lang="en-US" sz="1400">
              <a:solidFill>
                <a:schemeClr val="accent2">
                  <a:lumMod val="75000"/>
                </a:schemeClr>
              </a:solidFill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    { </a:t>
            </a:r>
            <a:r>
              <a:rPr lang="en-US" sz="1400" b="1">
                <a:latin typeface="Palatino Linotype" charset="0"/>
                <a:ea typeface="Palatino Linotype" charset="0"/>
                <a:cs typeface="Palatino Linotype" charset="0"/>
              </a:rPr>
              <a:t>p 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,  </a:t>
            </a:r>
            <a:r>
              <a:rPr lang="en-US" sz="1400" b="1">
                <a:latin typeface="Palatino Linotype" charset="0"/>
                <a:ea typeface="Palatino Linotype" charset="0"/>
                <a:cs typeface="Palatino Linotype" charset="0"/>
              </a:rPr>
              <a:t>𝜇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  ,  𝚿</a:t>
            </a:r>
            <a:r>
              <a:rPr lang="en-US" sz="1400" baseline="-25000">
                <a:latin typeface="Palatino Linotype" charset="0"/>
                <a:ea typeface="Palatino Linotype" charset="0"/>
                <a:cs typeface="Palatino Linotype" charset="0"/>
              </a:rPr>
              <a:t>pol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 ,  𝚿</a:t>
            </a:r>
            <a:r>
              <a:rPr lang="en-US" sz="1400" baseline="-25000">
                <a:latin typeface="Palatino Linotype" charset="0"/>
                <a:ea typeface="Palatino Linotype" charset="0"/>
                <a:cs typeface="Palatino Linotype" charset="0"/>
              </a:rPr>
              <a:t>tor 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}</a:t>
            </a:r>
            <a:r>
              <a:rPr lang="en-US" sz="1400" baseline="-25000">
                <a:latin typeface="Palatino Linotype" charset="0"/>
                <a:ea typeface="Palatino Linotype" charset="0"/>
                <a:cs typeface="Palatino Linotype" charset="0"/>
              </a:rPr>
              <a:t>l=1</a:t>
            </a:r>
            <a:r>
              <a:rPr lang="is-IS" sz="1400" baseline="-25000">
                <a:latin typeface="Palatino Linotype" charset="0"/>
                <a:ea typeface="Palatino Linotype" charset="0"/>
                <a:cs typeface="Palatino Linotype" charset="0"/>
              </a:rPr>
              <a:t>…N</a:t>
            </a:r>
            <a:endParaRPr lang="en-US" sz="1400">
              <a:latin typeface="Palatino Linotype" charset="0"/>
              <a:ea typeface="Palatino Linotype" charset="0"/>
              <a:cs typeface="Palatino Linotype" charset="0"/>
            </a:endParaRPr>
          </a:p>
          <a:p>
            <a:pPr algn="just">
              <a:lnSpc>
                <a:spcPct val="200000"/>
              </a:lnSpc>
            </a:pPr>
            <a:r>
              <a:rPr lang="en-US" sz="1400" i="1">
                <a:latin typeface="Palatino Linotype" charset="0"/>
                <a:ea typeface="Palatino Linotype" charset="0"/>
                <a:cs typeface="Palatino Linotype" charset="0"/>
              </a:rPr>
              <a:t>     </a:t>
            </a:r>
            <a:r>
              <a:rPr lang="en-US" sz="1400" i="1">
                <a:solidFill>
                  <a:schemeClr val="accent2">
                    <a:lumMod val="75000"/>
                  </a:schemeClr>
                </a:solidFill>
                <a:latin typeface="Palatino Linotype" charset="0"/>
                <a:ea typeface="Palatino Linotype" charset="0"/>
                <a:cs typeface="Palatino Linotype" charset="0"/>
              </a:rPr>
              <a:t>pressure, iota, and flux</a:t>
            </a:r>
          </a:p>
          <a:p>
            <a:pPr algn="just">
              <a:lnSpc>
                <a:spcPct val="150000"/>
              </a:lnSpc>
            </a:pP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    { </a:t>
            </a:r>
            <a:r>
              <a:rPr lang="en-US" sz="1400" b="1">
                <a:latin typeface="Palatino Linotype" charset="0"/>
                <a:ea typeface="Palatino Linotype" charset="0"/>
                <a:cs typeface="Palatino Linotype" charset="0"/>
              </a:rPr>
              <a:t>p 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,  </a:t>
            </a:r>
            <a:r>
              <a:rPr lang="en-US" sz="1600">
                <a:latin typeface="Palatino Linotype" charset="0"/>
                <a:ea typeface="Palatino Linotype" charset="0"/>
                <a:cs typeface="Palatino Linotype" charset="0"/>
              </a:rPr>
              <a:t>𝛊</a:t>
            </a:r>
            <a:r>
              <a:rPr lang="en-US" sz="1600" baseline="30000">
                <a:latin typeface="Palatino Linotype" charset="0"/>
                <a:ea typeface="Palatino Linotype" charset="0"/>
                <a:cs typeface="Palatino Linotype" charset="0"/>
              </a:rPr>
              <a:t>+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 ,     </a:t>
            </a:r>
            <a:r>
              <a:rPr lang="en-US" sz="1600">
                <a:latin typeface="Palatino Linotype" charset="0"/>
                <a:ea typeface="Palatino Linotype" charset="0"/>
                <a:cs typeface="Palatino Linotype" charset="0"/>
              </a:rPr>
              <a:t>𝛊</a:t>
            </a:r>
            <a:r>
              <a:rPr lang="en-US" sz="1600" baseline="30000">
                <a:latin typeface="Palatino Linotype" charset="0"/>
                <a:ea typeface="Palatino Linotype" charset="0"/>
                <a:cs typeface="Palatino Linotype" charset="0"/>
              </a:rPr>
              <a:t>-   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,  𝚿</a:t>
            </a:r>
            <a:r>
              <a:rPr lang="en-US" sz="1400" baseline="-25000">
                <a:latin typeface="Palatino Linotype" charset="0"/>
                <a:ea typeface="Palatino Linotype" charset="0"/>
                <a:cs typeface="Palatino Linotype" charset="0"/>
              </a:rPr>
              <a:t>tor 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}</a:t>
            </a:r>
            <a:r>
              <a:rPr lang="en-US" sz="1400" baseline="-25000">
                <a:latin typeface="Palatino Linotype" charset="0"/>
                <a:ea typeface="Palatino Linotype" charset="0"/>
                <a:cs typeface="Palatino Linotype" charset="0"/>
              </a:rPr>
              <a:t>l=1</a:t>
            </a:r>
            <a:r>
              <a:rPr lang="is-IS" sz="1400" baseline="-25000">
                <a:latin typeface="Palatino Linotype" charset="0"/>
                <a:ea typeface="Palatino Linotype" charset="0"/>
                <a:cs typeface="Palatino Linotype" charset="0"/>
              </a:rPr>
              <a:t>…N</a:t>
            </a:r>
            <a:endParaRPr lang="en-US" sz="1400">
              <a:latin typeface="Palatino Linotype" charset="0"/>
              <a:ea typeface="Palatino Linotype" charset="0"/>
              <a:cs typeface="Palatino Linotyp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0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par>
              <p:cTn id="16"/>
            </p:par>
          </p:childTnLst>
        </p:cTn>
      </p:par>
    </p:tnLst>
    <p:bldLst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uk-UA"/>
              <a:t>11</a:t>
            </a:fld>
            <a:endParaRPr lang="uk-UA"/>
          </a:p>
        </p:txBody>
      </p:sp>
      <p:sp>
        <p:nvSpPr>
          <p:cNvPr id="14" name="Rectangle 13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MRxMHD can describe equilibria with islands &amp; chaos</a:t>
            </a:r>
            <a:endParaRPr lang="en-US" sz="300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98" y="2472403"/>
            <a:ext cx="7449429" cy="3852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109" y="1392749"/>
            <a:ext cx="8455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EXAMPLE: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Reversed Field Pinch configuration</a:t>
            </a: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Reproduced experimentally observed 3D states with SPEC and only </a:t>
            </a:r>
            <a:r>
              <a:rPr lang="en-US" sz="1600" b="1" i="1">
                <a:solidFill>
                  <a:srgbClr val="000000"/>
                </a:solidFill>
                <a:latin typeface="Palatino Linotype"/>
                <a:cs typeface="Palatino Linotype"/>
              </a:rPr>
              <a:t>N = 2</a:t>
            </a:r>
            <a:r>
              <a:rPr lang="en-US" sz="1600" i="1">
                <a:solidFill>
                  <a:srgbClr val="000000"/>
                </a:solidFill>
                <a:latin typeface="Palatino Linotype"/>
                <a:cs typeface="Palatino Linotype"/>
              </a:rPr>
              <a:t>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9153" y="1930150"/>
            <a:ext cx="283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[Dennis et al, PRL, 2013]</a:t>
            </a:r>
          </a:p>
        </p:txBody>
      </p:sp>
      <p:sp>
        <p:nvSpPr>
          <p:cNvPr id="8" name="Rectangle 7"/>
          <p:cNvSpPr/>
          <p:nvPr/>
        </p:nvSpPr>
        <p:spPr>
          <a:xfrm>
            <a:off x="7969342" y="3073786"/>
            <a:ext cx="951379" cy="423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SPEC</a:t>
            </a:r>
          </a:p>
        </p:txBody>
      </p:sp>
      <p:sp>
        <p:nvSpPr>
          <p:cNvPr id="9" name="Rectangle 8"/>
          <p:cNvSpPr/>
          <p:nvPr/>
        </p:nvSpPr>
        <p:spPr>
          <a:xfrm>
            <a:off x="7653020" y="4761351"/>
            <a:ext cx="1376680" cy="793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soft X-ray</a:t>
            </a:r>
          </a:p>
          <a:p>
            <a:pPr algn="ctr">
              <a:lnSpc>
                <a:spcPct val="150000"/>
              </a:lnSpc>
            </a:pPr>
            <a:r>
              <a:rPr lang="en-US" sz="1600" b="1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 in RFX-mod</a:t>
            </a:r>
          </a:p>
        </p:txBody>
      </p:sp>
    </p:spTree>
    <p:extLst>
      <p:ext uri="{BB962C8B-B14F-4D97-AF65-F5344CB8AC3E}">
        <p14:creationId xmlns:p14="http://schemas.microsoft.com/office/powerpoint/2010/main" val="72090537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1109" y="1392749"/>
            <a:ext cx="8798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EXAMPLE: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Tokamak with resonant magnetic perturbations</a:t>
            </a: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Equilibrium reconstructed from DIII-D experimental profiles with </a:t>
            </a:r>
            <a:r>
              <a:rPr lang="en-US" sz="1600" b="1" i="1">
                <a:solidFill>
                  <a:srgbClr val="000000"/>
                </a:solidFill>
                <a:latin typeface="Palatino Linotype"/>
                <a:cs typeface="Palatino Linotype"/>
              </a:rPr>
              <a:t>N = 32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uk-UA"/>
              <a:t>12</a:t>
            </a:fld>
            <a:endParaRPr lang="uk-UA"/>
          </a:p>
        </p:txBody>
      </p:sp>
      <p:sp>
        <p:nvSpPr>
          <p:cNvPr id="14" name="Rectangle 13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MRxMHD can describe equilibria with islands &amp; chaos</a:t>
            </a:r>
            <a:endParaRPr lang="en-US" sz="300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02" y="2587304"/>
            <a:ext cx="2844734" cy="4192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876" y="2587304"/>
            <a:ext cx="4145010" cy="259172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432936" y="4316819"/>
            <a:ext cx="553194" cy="1084810"/>
          </a:xfrm>
          <a:prstGeom prst="straightConnector1">
            <a:avLst/>
          </a:prstGeom>
          <a:ln w="15875" cmpd="sng">
            <a:solidFill>
              <a:srgbClr val="1F497D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56533" y="5302026"/>
            <a:ext cx="212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404040"/>
                </a:solidFill>
                <a:latin typeface="Palatino Linotype"/>
                <a:cs typeface="Palatino Linotype"/>
              </a:rPr>
              <a:t>Magnetic island at </a:t>
            </a:r>
          </a:p>
          <a:p>
            <a:r>
              <a:rPr lang="en-US" sz="1200" b="1">
                <a:solidFill>
                  <a:srgbClr val="404040"/>
                </a:solidFill>
                <a:latin typeface="Palatino Linotype"/>
                <a:cs typeface="Palatino Linotype"/>
              </a:rPr>
              <a:t>q = 2 rational surface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116953" y="5270393"/>
            <a:ext cx="797172" cy="262466"/>
          </a:xfrm>
          <a:prstGeom prst="straightConnector1">
            <a:avLst/>
          </a:prstGeom>
          <a:ln w="15875" cmpd="sng">
            <a:solidFill>
              <a:srgbClr val="1F497D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43183" y="1924453"/>
            <a:ext cx="283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[Hudson et al, PoP, 2012]</a:t>
            </a:r>
          </a:p>
        </p:txBody>
      </p:sp>
    </p:spTree>
    <p:extLst>
      <p:ext uri="{BB962C8B-B14F-4D97-AF65-F5344CB8AC3E}">
        <p14:creationId xmlns:p14="http://schemas.microsoft.com/office/powerpoint/2010/main" val="15391805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1109" y="1392749"/>
            <a:ext cx="8798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EXAMPLE: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Classical stellarator at fixed current or fixed iota</a:t>
            </a: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Equilibrium 𝛽-limits studied with SPEC and </a:t>
            </a:r>
            <a:r>
              <a:rPr lang="en-US" sz="1600" b="1" i="1">
                <a:solidFill>
                  <a:srgbClr val="000000"/>
                </a:solidFill>
                <a:latin typeface="Palatino Linotype"/>
                <a:cs typeface="Palatino Linotype"/>
              </a:rPr>
              <a:t>N = 2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uk-UA"/>
              <a:t>13</a:t>
            </a:fld>
            <a:endParaRPr lang="uk-UA"/>
          </a:p>
        </p:txBody>
      </p:sp>
      <p:sp>
        <p:nvSpPr>
          <p:cNvPr id="14" name="Rectangle 13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MRxMHD can describe equilibria with islands &amp; chaos</a:t>
            </a:r>
            <a:endParaRPr lang="en-US" sz="300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918" y="2488534"/>
            <a:ext cx="9234973" cy="3576087"/>
            <a:chOff x="0" y="1520275"/>
            <a:chExt cx="9234973" cy="3576087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1520275"/>
              <a:ext cx="9234973" cy="3576087"/>
              <a:chOff x="0" y="1099036"/>
              <a:chExt cx="9234973" cy="3576087"/>
            </a:xfrm>
          </p:grpSpPr>
          <p:pic>
            <p:nvPicPr>
              <p:cNvPr id="2" name="spec_movie_asp10_nfp5_L0.avi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0" y="1099038"/>
                <a:ext cx="4768111" cy="3576083"/>
              </a:xfrm>
              <a:prstGeom prst="rect">
                <a:avLst/>
              </a:prstGeom>
            </p:spPr>
          </p:pic>
          <p:pic>
            <p:nvPicPr>
              <p:cNvPr id="3" name="spec_movie_asp10_nfp5_L1.avi">
                <a:hlinkClick r:id="" action="ppaction://media"/>
              </p:cNvPr>
              <p:cNvPicPr>
                <a:picLocks noChangeAspect="1"/>
              </p:cNvPicPr>
              <p:nvPr>
                <a:vide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4466862" y="1099040"/>
                <a:ext cx="4768111" cy="357608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97584" y="1099036"/>
                <a:ext cx="1896192" cy="1006333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462962" y="1592863"/>
              <a:ext cx="2092449" cy="30777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Palatino Linotype"/>
                  <a:cs typeface="Palatino Linotype"/>
                </a:rPr>
                <a:t>ZERO CURRENT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85258" y="1551769"/>
              <a:ext cx="2092449" cy="30777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Palatino Linotype"/>
                  <a:cs typeface="Palatino Linotype"/>
                </a:rPr>
                <a:t>FIXED IOTA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76895" y="1919806"/>
            <a:ext cx="283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[Loizu et al, JPP, 2017]</a:t>
            </a:r>
          </a:p>
        </p:txBody>
      </p:sp>
    </p:spTree>
    <p:extLst>
      <p:ext uri="{BB962C8B-B14F-4D97-AF65-F5344CB8AC3E}">
        <p14:creationId xmlns:p14="http://schemas.microsoft.com/office/powerpoint/2010/main" val="13304898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Stability obtained by exploiting a variational principle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3558" y="1506910"/>
            <a:ext cx="6386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Equilibrium states are those for which                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557" y="2160158"/>
            <a:ext cx="8353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Their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stability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can be evaluated by studying the sign of          for a finite perturbation. 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378" y="4328774"/>
            <a:ext cx="8353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In the ideal limit,               , MRxMHD stability analysis retrieves ideal stability.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377" y="4926965"/>
            <a:ext cx="8353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For finite     : retrieve instabilities developing via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spontaneous magnetic reconnection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376" y="5566439"/>
            <a:ext cx="8353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charset="2"/>
              <a:buChar char="Ø"/>
            </a:pPr>
            <a:r>
              <a:rPr lang="en-US" sz="1600" b="1">
                <a:solidFill>
                  <a:srgbClr val="0070C0"/>
                </a:solidFill>
                <a:latin typeface="Palatino Linotype"/>
                <a:cs typeface="Palatino Linotype"/>
              </a:rPr>
              <a:t>Is tearing mode linear stability and nonlinear saturation described by MRxMHD?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380032" y="2794012"/>
            <a:ext cx="3892140" cy="1351744"/>
            <a:chOff x="1087654" y="2872863"/>
            <a:chExt cx="3892140" cy="1351744"/>
          </a:xfrm>
        </p:grpSpPr>
        <p:cxnSp>
          <p:nvCxnSpPr>
            <p:cNvPr id="25" name="Straight Arrow Connector 24"/>
            <p:cNvCxnSpPr/>
            <p:nvPr/>
          </p:nvCxnSpPr>
          <p:spPr>
            <a:xfrm flipV="1">
              <a:off x="1087654" y="2872863"/>
              <a:ext cx="9625" cy="11160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1087654" y="3985714"/>
              <a:ext cx="1098885" cy="9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148039" y="3762942"/>
              <a:ext cx="28317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degrees of </a:t>
              </a:r>
            </a:p>
            <a:p>
              <a:r>
                <a:rPr lang="en-US" sz="1200"/>
                <a:t>freedom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757075" y="2861538"/>
            <a:ext cx="1180687" cy="1134643"/>
            <a:chOff x="3757075" y="2744575"/>
            <a:chExt cx="1180687" cy="1134643"/>
          </a:xfrm>
        </p:grpSpPr>
        <p:grpSp>
          <p:nvGrpSpPr>
            <p:cNvPr id="33" name="Group 32"/>
            <p:cNvGrpSpPr/>
            <p:nvPr/>
          </p:nvGrpSpPr>
          <p:grpSpPr>
            <a:xfrm>
              <a:off x="3757075" y="2744575"/>
              <a:ext cx="1029904" cy="798898"/>
              <a:chOff x="1921272" y="2872863"/>
              <a:chExt cx="1029904" cy="798898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1921272" y="2872863"/>
                <a:ext cx="1029904" cy="798898"/>
              </a:xfrm>
              <a:custGeom>
                <a:avLst/>
                <a:gdLst>
                  <a:gd name="connsiteX0" fmla="*/ 0 w 1029904"/>
                  <a:gd name="connsiteY0" fmla="*/ 0 h 798898"/>
                  <a:gd name="connsiteX1" fmla="*/ 490889 w 1029904"/>
                  <a:gd name="connsiteY1" fmla="*/ 798896 h 798898"/>
                  <a:gd name="connsiteX2" fmla="*/ 1029904 w 1029904"/>
                  <a:gd name="connsiteY2" fmla="*/ 9625 h 798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9904" h="798898">
                    <a:moveTo>
                      <a:pt x="0" y="0"/>
                    </a:moveTo>
                    <a:cubicBezTo>
                      <a:pt x="159619" y="398646"/>
                      <a:pt x="319238" y="797292"/>
                      <a:pt x="490889" y="798896"/>
                    </a:cubicBezTo>
                    <a:cubicBezTo>
                      <a:pt x="662540" y="800500"/>
                      <a:pt x="1029904" y="9625"/>
                      <a:pt x="1029904" y="9625"/>
                    </a:cubicBezTo>
                  </a:path>
                </a:pathLst>
              </a:custGeom>
              <a:noFill/>
              <a:ln w="25400"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2335349" y="3524402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757076" y="3602219"/>
              <a:ext cx="11806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/>
                <a:t>linearly stable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746" y="1580792"/>
            <a:ext cx="761994" cy="205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76" y="2217842"/>
            <a:ext cx="384694" cy="2341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603" y="2734260"/>
            <a:ext cx="211496" cy="1766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2228" y="4405393"/>
            <a:ext cx="721651" cy="2131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828" y="5096532"/>
            <a:ext cx="197890" cy="17705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557050" y="2702704"/>
            <a:ext cx="2603321" cy="1295396"/>
            <a:chOff x="5557050" y="2585741"/>
            <a:chExt cx="2603321" cy="1295396"/>
          </a:xfrm>
        </p:grpSpPr>
        <p:sp>
          <p:nvSpPr>
            <p:cNvPr id="37" name="TextBox 36"/>
            <p:cNvSpPr txBox="1"/>
            <p:nvPr/>
          </p:nvSpPr>
          <p:spPr>
            <a:xfrm>
              <a:off x="5557050" y="3604138"/>
              <a:ext cx="26033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/>
                <a:t>linearly unstable, nonlinearly stable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5799976" y="2585741"/>
              <a:ext cx="1935126" cy="1011321"/>
            </a:xfrm>
            <a:custGeom>
              <a:avLst/>
              <a:gdLst>
                <a:gd name="connsiteX0" fmla="*/ 1935126 w 1935126"/>
                <a:gd name="connsiteY0" fmla="*/ 0 h 1011321"/>
                <a:gd name="connsiteX1" fmla="*/ 1477926 w 1935126"/>
                <a:gd name="connsiteY1" fmla="*/ 1010093 h 1011321"/>
                <a:gd name="connsiteX2" fmla="*/ 946298 w 1935126"/>
                <a:gd name="connsiteY2" fmla="*/ 223283 h 1011321"/>
                <a:gd name="connsiteX3" fmla="*/ 457200 w 1935126"/>
                <a:gd name="connsiteY3" fmla="*/ 988827 h 1011321"/>
                <a:gd name="connsiteX4" fmla="*/ 0 w 1935126"/>
                <a:gd name="connsiteY4" fmla="*/ 31897 h 1011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5126" h="1011321">
                  <a:moveTo>
                    <a:pt x="1935126" y="0"/>
                  </a:moveTo>
                  <a:cubicBezTo>
                    <a:pt x="1788928" y="486439"/>
                    <a:pt x="1642731" y="972879"/>
                    <a:pt x="1477926" y="1010093"/>
                  </a:cubicBezTo>
                  <a:cubicBezTo>
                    <a:pt x="1313121" y="1047307"/>
                    <a:pt x="1116419" y="226827"/>
                    <a:pt x="946298" y="223283"/>
                  </a:cubicBezTo>
                  <a:cubicBezTo>
                    <a:pt x="776177" y="219739"/>
                    <a:pt x="614916" y="1020725"/>
                    <a:pt x="457200" y="988827"/>
                  </a:cubicBezTo>
                  <a:cubicBezTo>
                    <a:pt x="299484" y="956929"/>
                    <a:pt x="0" y="31897"/>
                    <a:pt x="0" y="31897"/>
                  </a:cubicBezTo>
                </a:path>
              </a:pathLst>
            </a:custGeom>
            <a:noFill/>
            <a:ln w="2540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6678147" y="2662857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8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000">
                <a:solidFill>
                  <a:schemeClr val="bg1"/>
                </a:solidFill>
              </a:rPr>
              <a:t>A slab current sheet is ideally stable &amp; tearing unstable</a:t>
            </a:r>
            <a:endParaRPr lang="en-US" sz="300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3557" y="1449160"/>
            <a:ext cx="6774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Consider a “textbook” force-free current sheet equilibrium: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7793" y="2141751"/>
            <a:ext cx="5720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B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= B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z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e</a:t>
            </a:r>
            <a:r>
              <a:rPr lang="en-US" sz="1600" b="1" baseline="-25000">
                <a:solidFill>
                  <a:srgbClr val="000000"/>
                </a:solidFill>
                <a:latin typeface="Palatino Linotype"/>
                <a:cs typeface="Palatino Linotype"/>
              </a:rPr>
              <a:t>z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+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e</a:t>
            </a:r>
            <a:r>
              <a:rPr lang="en-US" sz="1600" b="1" baseline="-25000">
                <a:solidFill>
                  <a:srgbClr val="000000"/>
                </a:solidFill>
                <a:latin typeface="Palatino Linotype"/>
                <a:cs typeface="Palatino Linotype"/>
              </a:rPr>
              <a:t>z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×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∇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𝜓(</a:t>
            </a:r>
            <a:r>
              <a:rPr lang="en-US" sz="1600" i="1">
                <a:solidFill>
                  <a:srgbClr val="000000"/>
                </a:solidFill>
                <a:latin typeface="Palatino Linotype"/>
                <a:cs typeface="Palatino Linotype"/>
              </a:rPr>
              <a:t>x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) , with strong guide field,  B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z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&gt;&gt; B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y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. </a:t>
            </a:r>
            <a:endParaRPr lang="en-US" sz="1600" b="1" i="1">
              <a:latin typeface="Palatino Linotype"/>
              <a:cs typeface="Palatino Linotype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070599" y="3249274"/>
            <a:ext cx="3774013" cy="346226"/>
            <a:chOff x="3070599" y="3278149"/>
            <a:chExt cx="3774013" cy="346226"/>
          </a:xfrm>
        </p:grpSpPr>
        <p:sp>
          <p:nvSpPr>
            <p:cNvPr id="15" name="Rectangle 14"/>
            <p:cNvSpPr/>
            <p:nvPr/>
          </p:nvSpPr>
          <p:spPr>
            <a:xfrm>
              <a:off x="4617720" y="3278149"/>
              <a:ext cx="22268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Palatino Linotype"/>
                  <a:cs typeface="Palatino Linotype"/>
                </a:rPr>
                <a:t> [Goedbloed et al, PRA, 1971]</a:t>
              </a:r>
              <a:r>
                <a:rPr lang="en-US" sz="1600">
                  <a:latin typeface="Palatino Linotype"/>
                  <a:cs typeface="Palatino Linotype"/>
                </a:rPr>
                <a:t> </a:t>
              </a:r>
              <a:endParaRPr lang="en-US" sz="12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70599" y="3285821"/>
              <a:ext cx="2088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ideally stable             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084014" y="5014673"/>
            <a:ext cx="5666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in the limit of a strong guide field,</a:t>
            </a:r>
            <a:endParaRPr lang="en-US" sz="1600">
              <a:latin typeface="Palatino Linotype"/>
              <a:cs typeface="Palatino Linotype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70599" y="3760355"/>
            <a:ext cx="3838878" cy="342670"/>
            <a:chOff x="3070599" y="3760355"/>
            <a:chExt cx="3838878" cy="342670"/>
          </a:xfrm>
        </p:grpSpPr>
        <p:sp>
          <p:nvSpPr>
            <p:cNvPr id="19" name="Rectangle 18"/>
            <p:cNvSpPr/>
            <p:nvPr/>
          </p:nvSpPr>
          <p:spPr>
            <a:xfrm>
              <a:off x="5197149" y="3760355"/>
              <a:ext cx="17123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Palatino Linotype"/>
                  <a:cs typeface="Palatino Linotype"/>
                </a:rPr>
                <a:t> [Goldston et al, 1995]</a:t>
              </a:r>
              <a:r>
                <a:rPr lang="en-US" sz="1600">
                  <a:latin typeface="Palatino Linotype"/>
                  <a:cs typeface="Palatino Linotype"/>
                </a:rPr>
                <a:t> </a:t>
              </a:r>
              <a:endParaRPr lang="en-US" sz="12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70599" y="3764471"/>
              <a:ext cx="23291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tearing unstable for            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62" y="2092781"/>
            <a:ext cx="2242245" cy="399968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10" y="4586318"/>
            <a:ext cx="2743200" cy="188821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055813" y="2702278"/>
            <a:ext cx="5704781" cy="338554"/>
            <a:chOff x="3003515" y="3634258"/>
            <a:chExt cx="5704781" cy="338554"/>
          </a:xfrm>
        </p:grpSpPr>
        <p:sp>
          <p:nvSpPr>
            <p:cNvPr id="37" name="TextBox 36"/>
            <p:cNvSpPr txBox="1"/>
            <p:nvPr/>
          </p:nvSpPr>
          <p:spPr>
            <a:xfrm>
              <a:off x="3003515" y="3634258"/>
              <a:ext cx="5704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 i="1">
                  <a:solidFill>
                    <a:srgbClr val="000000"/>
                  </a:solidFill>
                  <a:latin typeface="Palatino Linotype"/>
                  <a:cs typeface="Palatino Linotype"/>
                </a:rPr>
                <a:t>x = 0 </a:t>
              </a: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surface is resonant,                 , for all </a:t>
              </a:r>
              <a:r>
                <a:rPr lang="en-US" sz="1600" i="1">
                  <a:solidFill>
                    <a:srgbClr val="000000"/>
                  </a:solidFill>
                  <a:latin typeface="Palatino Linotype"/>
                  <a:cs typeface="Palatino Linotype"/>
                </a:rPr>
                <a:t>k = k</a:t>
              </a:r>
              <a:r>
                <a:rPr lang="en-US" sz="1600" i="1" baseline="-25000">
                  <a:solidFill>
                    <a:srgbClr val="000000"/>
                  </a:solidFill>
                  <a:latin typeface="Palatino Linotype"/>
                  <a:cs typeface="Palatino Linotype"/>
                </a:rPr>
                <a:t>y </a:t>
              </a: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. </a:t>
              </a:r>
              <a:endParaRPr lang="en-US" sz="1600">
                <a:latin typeface="Palatino Linotype"/>
                <a:cs typeface="Palatino Linotype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90912" y="3690528"/>
              <a:ext cx="820821" cy="23220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893488" y="4218191"/>
            <a:ext cx="3379182" cy="624992"/>
            <a:chOff x="3893488" y="4265326"/>
            <a:chExt cx="3214439" cy="54595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93488" y="4265326"/>
              <a:ext cx="2812114" cy="54595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7292" y="4429710"/>
              <a:ext cx="410635" cy="19771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127" y="5464453"/>
            <a:ext cx="2557513" cy="6043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4014" y="6181608"/>
            <a:ext cx="3904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for the </a:t>
            </a:r>
            <a:r>
              <a:rPr lang="en-US" sz="1600" i="1">
                <a:solidFill>
                  <a:srgbClr val="000000"/>
                </a:solidFill>
                <a:latin typeface="Palatino Linotype"/>
                <a:cs typeface="Palatino Linotype"/>
              </a:rPr>
              <a:t>m = 1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tearing mode, </a:t>
            </a:r>
            <a:r>
              <a:rPr lang="en-US" sz="1600" i="1">
                <a:solidFill>
                  <a:srgbClr val="000000"/>
                </a:solidFill>
                <a:latin typeface="Palatino Linotype"/>
                <a:cs typeface="Palatino Linotype"/>
              </a:rPr>
              <a:t>k = 2𝜋 /L .</a:t>
            </a: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36046" y="2189835"/>
            <a:ext cx="5633253" cy="4300968"/>
            <a:chOff x="3135362" y="2055382"/>
            <a:chExt cx="5633253" cy="430096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35362" y="2055382"/>
              <a:ext cx="5633253" cy="4300968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4304033" y="2181005"/>
              <a:ext cx="6527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>
                  <a:latin typeface="Palatino Linotype"/>
                  <a:cs typeface="Palatino Linotype"/>
                </a:rPr>
                <a:t>m = 1</a:t>
              </a:r>
              <a:endParaRPr lang="en-US" sz="1600" i="1"/>
            </a:p>
          </p:txBody>
        </p:sp>
      </p:grpSp>
    </p:spTree>
    <p:extLst>
      <p:ext uri="{BB962C8B-B14F-4D97-AF65-F5344CB8AC3E}">
        <p14:creationId xmlns:p14="http://schemas.microsoft.com/office/powerpoint/2010/main" val="13781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MRxMHD retrieves linear tearing stability threshold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403" y="3716077"/>
            <a:ext cx="3676784" cy="2766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3442" y="1371260"/>
            <a:ext cx="1027176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>
                <a:latin typeface="Palatino Linotype"/>
                <a:cs typeface="Palatino Linotype"/>
              </a:rPr>
              <a:t>Equilibrium</a:t>
            </a:r>
            <a:r>
              <a:rPr lang="en-US" sz="1600">
                <a:latin typeface="Palatino Linotype"/>
                <a:cs typeface="Palatino Linotype"/>
              </a:rPr>
              <a:t> described by MRxMHD with </a:t>
            </a:r>
            <a:r>
              <a:rPr lang="en-US" sz="1600" b="1">
                <a:latin typeface="Palatino Linotype"/>
                <a:cs typeface="Palatino Linotype"/>
              </a:rPr>
              <a:t>N = 3</a:t>
            </a:r>
            <a:r>
              <a:rPr lang="en-US" sz="1600">
                <a:latin typeface="Palatino Linotype"/>
                <a:cs typeface="Palatino Linotype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1600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1">
                <a:latin typeface="Palatino Linotype"/>
                <a:cs typeface="Palatino Linotype"/>
              </a:rPr>
              <a:t>Perturbation</a:t>
            </a:r>
            <a:r>
              <a:rPr lang="en-US" sz="1600">
                <a:latin typeface="Palatino Linotype"/>
                <a:cs typeface="Palatino Linotype"/>
              </a:rPr>
              <a:t> of interfaces allows constructing Hessian                            </a:t>
            </a:r>
            <a:r>
              <a:rPr 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“</a:t>
            </a:r>
            <a:r>
              <a:rPr 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/>
                <a:cs typeface="Palatino Linotype"/>
              </a:rPr>
              <a:t>matrix of force derivatives” </a:t>
            </a:r>
            <a:endParaRPr lang="en-US" sz="1400" b="1">
              <a:solidFill>
                <a:schemeClr val="tx1">
                  <a:lumMod val="50000"/>
                  <a:lumOff val="50000"/>
                </a:schemeClr>
              </a:solidFill>
              <a:latin typeface="Palatino Linotype"/>
              <a:cs typeface="Palatino Linotype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1600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b="1">
                <a:latin typeface="Palatino Linotype"/>
                <a:cs typeface="Palatino Linotype"/>
              </a:rPr>
              <a:t>Eigenvalues</a:t>
            </a:r>
            <a:r>
              <a:rPr lang="en-US" sz="1600">
                <a:latin typeface="Palatino Linotype"/>
                <a:cs typeface="Palatino Linotype"/>
              </a:rPr>
              <a:t> of </a:t>
            </a:r>
            <a:r>
              <a:rPr lang="en-US" sz="1600" i="1">
                <a:latin typeface="Palatino Linotype"/>
                <a:cs typeface="Palatino Linotype"/>
              </a:rPr>
              <a:t>H </a:t>
            </a:r>
            <a:r>
              <a:rPr lang="en-US" sz="1600">
                <a:latin typeface="Palatino Linotype"/>
                <a:cs typeface="Palatino Linotype"/>
              </a:rPr>
              <a:t>provide stability information, </a:t>
            </a:r>
            <a:r>
              <a:rPr lang="en-US" sz="1600" b="1">
                <a:solidFill>
                  <a:schemeClr val="accent1"/>
                </a:solidFill>
                <a:latin typeface="Palatino Linotype"/>
                <a:cs typeface="Palatino Linotype"/>
              </a:rPr>
              <a:t>𝜆 &lt; 0 means instability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sz="1600" b="1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>
                <a:latin typeface="Palatino Linotype"/>
                <a:cs typeface="Palatino Linotype"/>
              </a:rPr>
              <a:t>Here we can calculate </a:t>
            </a:r>
            <a:r>
              <a:rPr lang="en-US" sz="1600" b="1">
                <a:latin typeface="Palatino Linotype"/>
                <a:cs typeface="Palatino Linotype"/>
              </a:rPr>
              <a:t>analytically </a:t>
            </a:r>
            <a:r>
              <a:rPr lang="en-US" sz="1600">
                <a:latin typeface="Palatino Linotype"/>
                <a:cs typeface="Palatino Linotype"/>
              </a:rPr>
              <a:t>the eigenvalue 𝜆 for the m = 1 mode , </a:t>
            </a:r>
          </a:p>
          <a:p>
            <a:pPr marL="285750" indent="-285750">
              <a:buFont typeface="Arial" charset="0"/>
              <a:buChar char="•"/>
            </a:pPr>
            <a:endParaRPr lang="en-US" sz="1600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endParaRPr lang="en-US" sz="1600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endParaRPr lang="en-US" sz="1600">
              <a:latin typeface="Palatino Linotype"/>
              <a:cs typeface="Palatino Lino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8" y="3761791"/>
            <a:ext cx="4249733" cy="5910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88061" y="3251330"/>
            <a:ext cx="283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[Loizu and Hudson, PoP, 2019]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025" y="1863083"/>
            <a:ext cx="1341770" cy="6001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014" y="4461330"/>
            <a:ext cx="3231523" cy="222433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575565" y="5326471"/>
            <a:ext cx="2481072" cy="481674"/>
            <a:chOff x="6169152" y="3602732"/>
            <a:chExt cx="2481072" cy="481674"/>
          </a:xfrm>
        </p:grpSpPr>
        <p:sp>
          <p:nvSpPr>
            <p:cNvPr id="23" name="Freeform 22"/>
            <p:cNvSpPr/>
            <p:nvPr/>
          </p:nvSpPr>
          <p:spPr>
            <a:xfrm>
              <a:off x="6172200" y="3602732"/>
              <a:ext cx="2478024" cy="164682"/>
            </a:xfrm>
            <a:custGeom>
              <a:avLst/>
              <a:gdLst>
                <a:gd name="connsiteX0" fmla="*/ 0 w 2478024"/>
                <a:gd name="connsiteY0" fmla="*/ 0 h 201254"/>
                <a:gd name="connsiteX1" fmla="*/ 1207008 w 2478024"/>
                <a:gd name="connsiteY1" fmla="*/ 201168 h 201254"/>
                <a:gd name="connsiteX2" fmla="*/ 2478024 w 2478024"/>
                <a:gd name="connsiteY2" fmla="*/ 27432 h 20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8024" h="201254">
                  <a:moveTo>
                    <a:pt x="0" y="0"/>
                  </a:moveTo>
                  <a:cubicBezTo>
                    <a:pt x="397002" y="98298"/>
                    <a:pt x="794004" y="196596"/>
                    <a:pt x="1207008" y="201168"/>
                  </a:cubicBezTo>
                  <a:cubicBezTo>
                    <a:pt x="1620012" y="205740"/>
                    <a:pt x="2478024" y="27432"/>
                    <a:pt x="2478024" y="27432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 flipV="1">
              <a:off x="6169152" y="3919724"/>
              <a:ext cx="2478024" cy="164682"/>
            </a:xfrm>
            <a:custGeom>
              <a:avLst/>
              <a:gdLst>
                <a:gd name="connsiteX0" fmla="*/ 0 w 2478024"/>
                <a:gd name="connsiteY0" fmla="*/ 0 h 201254"/>
                <a:gd name="connsiteX1" fmla="*/ 1207008 w 2478024"/>
                <a:gd name="connsiteY1" fmla="*/ 201168 h 201254"/>
                <a:gd name="connsiteX2" fmla="*/ 2478024 w 2478024"/>
                <a:gd name="connsiteY2" fmla="*/ 27432 h 201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8024" h="201254">
                  <a:moveTo>
                    <a:pt x="0" y="0"/>
                  </a:moveTo>
                  <a:cubicBezTo>
                    <a:pt x="397002" y="98298"/>
                    <a:pt x="794004" y="196596"/>
                    <a:pt x="1207008" y="201168"/>
                  </a:cubicBezTo>
                  <a:cubicBezTo>
                    <a:pt x="1620012" y="205740"/>
                    <a:pt x="2478024" y="27432"/>
                    <a:pt x="2478024" y="27432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15059" y="4891383"/>
            <a:ext cx="1199036" cy="1464370"/>
            <a:chOff x="2215059" y="4891383"/>
            <a:chExt cx="1199036" cy="146437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5059" y="4891383"/>
              <a:ext cx="1199036" cy="3220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5059" y="6033726"/>
              <a:ext cx="1199036" cy="32202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15059" y="5436241"/>
              <a:ext cx="1199036" cy="322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964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A lower energy state with an island exists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072" y="2375343"/>
            <a:ext cx="3972274" cy="31287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3557" y="1506910"/>
            <a:ext cx="8741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Explored the space of W(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x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) where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x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is the amplitude of the </a:t>
            </a:r>
            <a:r>
              <a:rPr lang="en-US" sz="1600" i="1">
                <a:solidFill>
                  <a:srgbClr val="000000"/>
                </a:solidFill>
                <a:latin typeface="Palatino Linotype"/>
                <a:cs typeface="Palatino Linotype"/>
              </a:rPr>
              <a:t>m = 1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perturbation.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3557" y="2019988"/>
            <a:ext cx="8231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Energy valley is observed, suggesting the existence of a saturated island.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300" y="5696794"/>
            <a:ext cx="8747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Can we use a variational principle to predict </a:t>
            </a:r>
            <a:r>
              <a:rPr lang="en-US" sz="1600" b="1" i="1">
                <a:latin typeface="Palatino Linotype"/>
                <a:cs typeface="Palatino Linotype"/>
              </a:rPr>
              <a:t>w</a:t>
            </a:r>
            <a:r>
              <a:rPr lang="en-US" sz="1600" b="1" baseline="-25000">
                <a:latin typeface="Palatino Linotype"/>
                <a:cs typeface="Palatino Linotype"/>
              </a:rPr>
              <a:t>sat </a:t>
            </a:r>
            <a:r>
              <a:rPr lang="en-US" sz="1600" b="1">
                <a:latin typeface="Palatino Linotype"/>
                <a:cs typeface="Palatino Linotype"/>
              </a:rPr>
              <a:t>without resolving the dynamics?</a:t>
            </a:r>
            <a:endParaRPr lang="en-US" sz="1600" b="1"/>
          </a:p>
          <a:p>
            <a:pPr marL="342900" indent="-342900">
              <a:buFont typeface="Wingdings" charset="2"/>
              <a:buChar char="Ø"/>
            </a:pPr>
            <a:endParaRPr lang="en-US" sz="1600" b="1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Can we validate predictions against resisitive MHD theory / simulations?</a:t>
            </a:r>
            <a:endParaRPr lang="en-US" sz="1600" b="1">
              <a:latin typeface="Palatino Linotype"/>
              <a:cs typeface="Palatino Linotype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90117" y="2861732"/>
            <a:ext cx="2477127" cy="1995226"/>
            <a:chOff x="-90117" y="2861732"/>
            <a:chExt cx="2477127" cy="19952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0117" y="2861732"/>
              <a:ext cx="2477127" cy="185784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-70902" y="3636334"/>
              <a:ext cx="20912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>
                  <a:latin typeface="Palatino Linotype" charset="0"/>
                  <a:ea typeface="Palatino Linotype" charset="0"/>
                  <a:cs typeface="Palatino Linotype" charset="0"/>
                </a:rPr>
                <a:t>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33249" y="4518404"/>
              <a:ext cx="20912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>
                  <a:latin typeface="Palatino Linotype" charset="0"/>
                  <a:ea typeface="Palatino Linotype" charset="0"/>
                  <a:cs typeface="Palatino Linotype" charset="0"/>
                </a:rPr>
                <a:t>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99408" y="2958322"/>
            <a:ext cx="2575302" cy="2379399"/>
            <a:chOff x="6499408" y="2958322"/>
            <a:chExt cx="2575302" cy="2379399"/>
          </a:xfrm>
        </p:grpSpPr>
        <p:grpSp>
          <p:nvGrpSpPr>
            <p:cNvPr id="8" name="Group 7"/>
            <p:cNvGrpSpPr/>
            <p:nvPr/>
          </p:nvGrpSpPr>
          <p:grpSpPr>
            <a:xfrm>
              <a:off x="6499408" y="2958322"/>
              <a:ext cx="2575302" cy="2260674"/>
              <a:chOff x="8553001" y="2348050"/>
              <a:chExt cx="2826530" cy="251725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53001" y="2745408"/>
                <a:ext cx="2826530" cy="2119898"/>
              </a:xfrm>
              <a:prstGeom prst="rect">
                <a:avLst/>
              </a:prstGeom>
            </p:spPr>
          </p:pic>
          <p:cxnSp>
            <p:nvCxnSpPr>
              <p:cNvPr id="10" name="Straight Arrow Connector 9"/>
              <p:cNvCxnSpPr>
                <a:cxnSpLocks noChangeAspect="1"/>
              </p:cNvCxnSpPr>
              <p:nvPr/>
            </p:nvCxnSpPr>
            <p:spPr>
              <a:xfrm flipH="1">
                <a:off x="10019709" y="3638369"/>
                <a:ext cx="3850" cy="216000"/>
              </a:xfrm>
              <a:prstGeom prst="straightConnector1">
                <a:avLst/>
              </a:prstGeom>
              <a:ln w="34925" cmpd="sng">
                <a:solidFill>
                  <a:srgbClr val="00B050"/>
                </a:solidFill>
                <a:headEnd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10379362" y="2348050"/>
                <a:ext cx="44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i="1">
                    <a:solidFill>
                      <a:srgbClr val="00B050"/>
                    </a:solidFill>
                    <a:latin typeface="Palatino Linotype"/>
                    <a:cs typeface="Palatino Linotype"/>
                  </a:rPr>
                  <a:t>w</a:t>
                </a:r>
                <a:r>
                  <a:rPr lang="en-US" sz="1200" b="1" baseline="-25000">
                    <a:solidFill>
                      <a:srgbClr val="00B050"/>
                    </a:solidFill>
                    <a:latin typeface="Palatino Linotype"/>
                    <a:cs typeface="Palatino Linotype"/>
                  </a:rPr>
                  <a:t>sat</a:t>
                </a:r>
                <a:endParaRPr lang="en-US" sz="1200" b="1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 flipV="1">
                <a:off x="10049164" y="2700930"/>
                <a:ext cx="511694" cy="911376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w="lg" len="lg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6526413" y="4032035"/>
              <a:ext cx="20912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>
                  <a:latin typeface="Palatino Linotype" charset="0"/>
                  <a:ea typeface="Palatino Linotype" charset="0"/>
                  <a:cs typeface="Palatino Linotype" charset="0"/>
                </a:rPr>
                <a:t>x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73096" y="4999167"/>
              <a:ext cx="20912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i="1">
                  <a:latin typeface="Palatino Linotype" charset="0"/>
                  <a:ea typeface="Palatino Linotype" charset="0"/>
                  <a:cs typeface="Palatino Linotype" charset="0"/>
                </a:rPr>
                <a:t>y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H="1">
            <a:off x="2227521" y="3145271"/>
            <a:ext cx="719855" cy="173984"/>
          </a:xfrm>
          <a:prstGeom prst="straightConnector1">
            <a:avLst/>
          </a:prstGeom>
          <a:ln w="15875" cmpd="sng">
            <a:solidFill>
              <a:srgbClr val="1F497D"/>
            </a:solidFill>
            <a:headEnd w="lg" len="lg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515692" y="4561361"/>
            <a:ext cx="1037508" cy="218797"/>
          </a:xfrm>
          <a:prstGeom prst="straightConnector1">
            <a:avLst/>
          </a:prstGeom>
          <a:ln w="15875" cmpd="sng">
            <a:solidFill>
              <a:srgbClr val="1F497D"/>
            </a:solidFill>
            <a:headEnd w="lg" len="lg"/>
            <a:tailEnd type="stealth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SPEC can be used for more general equilibria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39" y="1956683"/>
            <a:ext cx="1426169" cy="5244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3557" y="1506910"/>
            <a:ext cx="8523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Consider a slab equilibrium as in 			        ,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B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= B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z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e</a:t>
            </a:r>
            <a:r>
              <a:rPr lang="en-US" sz="1600" b="1" baseline="-25000">
                <a:solidFill>
                  <a:srgbClr val="000000"/>
                </a:solidFill>
                <a:latin typeface="Palatino Linotype"/>
                <a:cs typeface="Palatino Linotype"/>
              </a:rPr>
              <a:t>z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+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e</a:t>
            </a:r>
            <a:r>
              <a:rPr lang="en-US" sz="1600" b="1" baseline="-25000">
                <a:solidFill>
                  <a:srgbClr val="000000"/>
                </a:solidFill>
                <a:latin typeface="Palatino Linotype"/>
                <a:cs typeface="Palatino Linotype"/>
              </a:rPr>
              <a:t>z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×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∇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𝜓(</a:t>
            </a:r>
            <a:r>
              <a:rPr lang="en-US" sz="1600" i="1">
                <a:solidFill>
                  <a:srgbClr val="000000"/>
                </a:solidFill>
                <a:latin typeface="Palatino Linotype"/>
                <a:cs typeface="Palatino Linotype"/>
              </a:rPr>
              <a:t>x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) , with              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21445" y="1527054"/>
            <a:ext cx="173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[Loureiro, PRL, 2005]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35154" y="4748811"/>
            <a:ext cx="2646768" cy="2130343"/>
            <a:chOff x="528827" y="4748811"/>
            <a:chExt cx="2646768" cy="2130343"/>
          </a:xfrm>
        </p:grpSpPr>
        <p:sp>
          <p:nvSpPr>
            <p:cNvPr id="17" name="TextBox 16"/>
            <p:cNvSpPr txBox="1"/>
            <p:nvPr/>
          </p:nvSpPr>
          <p:spPr>
            <a:xfrm>
              <a:off x="528827" y="5423801"/>
              <a:ext cx="3324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j</a:t>
              </a:r>
              <a:r>
                <a:rPr lang="en-US" baseline="-25000"/>
                <a:t>z</a:t>
              </a:r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12717" y="6509822"/>
              <a:ext cx="3339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Palatino Linotype" charset="0"/>
                  <a:ea typeface="Palatino Linotype" charset="0"/>
                  <a:cs typeface="Palatino Linotype" charset="0"/>
                </a:rPr>
                <a:t>x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386" y="4748811"/>
              <a:ext cx="2339209" cy="186477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591419" y="3265300"/>
            <a:ext cx="1747742" cy="1410352"/>
            <a:chOff x="485092" y="3307832"/>
            <a:chExt cx="1747742" cy="1410352"/>
          </a:xfrm>
        </p:grpSpPr>
        <p:sp>
          <p:nvSpPr>
            <p:cNvPr id="16" name="TextBox 15"/>
            <p:cNvSpPr txBox="1"/>
            <p:nvPr/>
          </p:nvSpPr>
          <p:spPr>
            <a:xfrm>
              <a:off x="485092" y="3307832"/>
              <a:ext cx="3932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B</a:t>
              </a:r>
              <a:r>
                <a:rPr lang="en-US" baseline="-25000"/>
                <a:t>y</a:t>
              </a: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98923" y="4348852"/>
              <a:ext cx="3339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Palatino Linotype" charset="0"/>
                  <a:ea typeface="Palatino Linotype" charset="0"/>
                  <a:cs typeface="Palatino Linotype" charset="0"/>
                </a:rPr>
                <a:t>x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46775" y="2496411"/>
            <a:ext cx="4882557" cy="1228227"/>
            <a:chOff x="3846775" y="2496411"/>
            <a:chExt cx="4882557" cy="1228227"/>
          </a:xfrm>
        </p:grpSpPr>
        <p:sp>
          <p:nvSpPr>
            <p:cNvPr id="27" name="TextBox 26"/>
            <p:cNvSpPr txBox="1"/>
            <p:nvPr/>
          </p:nvSpPr>
          <p:spPr>
            <a:xfrm>
              <a:off x="3846776" y="2496411"/>
              <a:ext cx="45316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Construct SPEC equilibrium with </a:t>
              </a:r>
              <a:r>
                <a:rPr lang="en-US" sz="1600" b="1">
                  <a:solidFill>
                    <a:srgbClr val="000000"/>
                  </a:solidFill>
                  <a:latin typeface="Palatino Linotype"/>
                  <a:cs typeface="Palatino Linotype"/>
                </a:rPr>
                <a:t>N &gt;&gt; 1</a:t>
              </a: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.</a:t>
              </a:r>
              <a:endParaRPr lang="en-US" sz="1600" b="1">
                <a:solidFill>
                  <a:srgbClr val="000000"/>
                </a:solidFill>
                <a:latin typeface="Palatino Linotype"/>
                <a:cs typeface="Palatino Linotype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46776" y="2954793"/>
              <a:ext cx="45316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Interfaces packed around resonant surface.</a:t>
              </a:r>
              <a:endParaRPr lang="en-US" sz="1600" b="1">
                <a:solidFill>
                  <a:srgbClr val="000000"/>
                </a:solidFill>
                <a:latin typeface="Palatino Linotype"/>
                <a:cs typeface="Palatino Linotype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46775" y="3386084"/>
              <a:ext cx="48825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>
                  <a:latin typeface="Palatino Linotype" charset="0"/>
                  <a:ea typeface="Palatino Linotype" charset="0"/>
                  <a:cs typeface="Palatino Linotype" charset="0"/>
                </a:rPr>
                <a:t> { </a:t>
              </a:r>
              <a:r>
                <a:rPr lang="en-US" sz="1600" b="1">
                  <a:latin typeface="Palatino Linotype" charset="0"/>
                  <a:ea typeface="Palatino Linotype" charset="0"/>
                  <a:cs typeface="Palatino Linotype" charset="0"/>
                </a:rPr>
                <a:t>p </a:t>
              </a:r>
              <a:r>
                <a:rPr lang="en-US" sz="1600">
                  <a:latin typeface="Palatino Linotype" charset="0"/>
                  <a:ea typeface="Palatino Linotype" charset="0"/>
                  <a:cs typeface="Palatino Linotype" charset="0"/>
                </a:rPr>
                <a:t>,  </a:t>
              </a:r>
              <a:r>
                <a:rPr lang="en-US" sz="1600" b="1">
                  <a:latin typeface="Palatino Linotype" charset="0"/>
                  <a:ea typeface="Palatino Linotype" charset="0"/>
                  <a:cs typeface="Palatino Linotype" charset="0"/>
                </a:rPr>
                <a:t>𝜇</a:t>
              </a:r>
              <a:r>
                <a:rPr lang="en-US" sz="1600">
                  <a:latin typeface="Palatino Linotype" charset="0"/>
                  <a:ea typeface="Palatino Linotype" charset="0"/>
                  <a:cs typeface="Palatino Linotype" charset="0"/>
                </a:rPr>
                <a:t>  ,  𝚿</a:t>
              </a:r>
              <a:r>
                <a:rPr lang="en-US" sz="1600" baseline="-25000">
                  <a:latin typeface="Palatino Linotype" charset="0"/>
                  <a:ea typeface="Palatino Linotype" charset="0"/>
                  <a:cs typeface="Palatino Linotype" charset="0"/>
                </a:rPr>
                <a:t>pol</a:t>
              </a:r>
              <a:r>
                <a:rPr lang="en-US" sz="1600">
                  <a:latin typeface="Palatino Linotype" charset="0"/>
                  <a:ea typeface="Palatino Linotype" charset="0"/>
                  <a:cs typeface="Palatino Linotype" charset="0"/>
                </a:rPr>
                <a:t> ,  𝚿</a:t>
              </a:r>
              <a:r>
                <a:rPr lang="en-US" sz="1600" baseline="-25000">
                  <a:latin typeface="Palatino Linotype" charset="0"/>
                  <a:ea typeface="Palatino Linotype" charset="0"/>
                  <a:cs typeface="Palatino Linotype" charset="0"/>
                </a:rPr>
                <a:t>tor </a:t>
              </a:r>
              <a:r>
                <a:rPr lang="en-US" sz="1600">
                  <a:latin typeface="Palatino Linotype" charset="0"/>
                  <a:ea typeface="Palatino Linotype" charset="0"/>
                  <a:cs typeface="Palatino Linotype" charset="0"/>
                </a:rPr>
                <a:t>}</a:t>
              </a:r>
              <a:r>
                <a:rPr lang="en-US" sz="1600" baseline="-25000">
                  <a:latin typeface="Palatino Linotype" charset="0"/>
                  <a:ea typeface="Palatino Linotype" charset="0"/>
                  <a:cs typeface="Palatino Linotype" charset="0"/>
                </a:rPr>
                <a:t>i=1</a:t>
              </a:r>
              <a:r>
                <a:rPr lang="is-IS" sz="1600" baseline="-25000">
                  <a:latin typeface="Palatino Linotype" charset="0"/>
                  <a:ea typeface="Palatino Linotype" charset="0"/>
                  <a:cs typeface="Palatino Linotype" charset="0"/>
                </a:rPr>
                <a:t>…N   </a:t>
              </a:r>
              <a:r>
                <a:rPr lang="is-IS" sz="1600">
                  <a:latin typeface="Palatino Linotype" charset="0"/>
                  <a:ea typeface="Palatino Linotype" charset="0"/>
                  <a:cs typeface="Palatino Linotype" charset="0"/>
                </a:rPr>
                <a:t>extracted analytically.</a:t>
              </a:r>
              <a:endParaRPr lang="en-US" sz="1600" b="1">
                <a:solidFill>
                  <a:srgbClr val="000000"/>
                </a:solidFill>
                <a:latin typeface="Palatino Linotype"/>
                <a:cs typeface="Palatino Linotype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46776" y="3817375"/>
            <a:ext cx="4531681" cy="3011516"/>
            <a:chOff x="3846776" y="3817375"/>
            <a:chExt cx="4531681" cy="3011516"/>
          </a:xfrm>
        </p:grpSpPr>
        <p:sp>
          <p:nvSpPr>
            <p:cNvPr id="30" name="TextBox 29"/>
            <p:cNvSpPr txBox="1"/>
            <p:nvPr/>
          </p:nvSpPr>
          <p:spPr>
            <a:xfrm>
              <a:off x="3846776" y="3817375"/>
              <a:ext cx="45316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Two control parameters: </a:t>
              </a:r>
              <a:r>
                <a:rPr lang="en-US" sz="1600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𝚿</a:t>
              </a:r>
              <a:r>
                <a:rPr lang="en-US" sz="1600" baseline="-25000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w </a:t>
              </a:r>
              <a:r>
                <a:rPr lang="en-US" sz="1600">
                  <a:latin typeface="Palatino Linotype" charset="0"/>
                  <a:ea typeface="Palatino Linotype" charset="0"/>
                  <a:cs typeface="Palatino Linotype" charset="0"/>
                </a:rPr>
                <a:t>and</a:t>
              </a:r>
              <a:r>
                <a:rPr lang="en-US" sz="1600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 </a:t>
              </a:r>
              <a:r>
                <a:rPr lang="en-US" sz="1600" b="1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L</a:t>
              </a:r>
              <a:r>
                <a:rPr lang="en-US" sz="1600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 </a:t>
              </a: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 </a:t>
              </a:r>
              <a:endParaRPr lang="en-US" sz="1600" b="1">
                <a:solidFill>
                  <a:srgbClr val="000000"/>
                </a:solidFill>
                <a:latin typeface="Palatino Linotype"/>
                <a:cs typeface="Palatino Linotype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474082" y="4275757"/>
              <a:ext cx="3786568" cy="2553134"/>
              <a:chOff x="4474082" y="4275757"/>
              <a:chExt cx="3786568" cy="2553134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36000" y="4275757"/>
                <a:ext cx="2984392" cy="2478703"/>
              </a:xfrm>
              <a:prstGeom prst="rect">
                <a:avLst/>
              </a:prstGeom>
            </p:spPr>
          </p:pic>
          <p:sp>
            <p:nvSpPr>
              <p:cNvPr id="31" name="Freeform 30"/>
              <p:cNvSpPr/>
              <p:nvPr/>
            </p:nvSpPr>
            <p:spPr>
              <a:xfrm rot="5584481" flipH="1" flipV="1">
                <a:off x="7531058" y="5369748"/>
                <a:ext cx="318146" cy="45719"/>
              </a:xfrm>
              <a:custGeom>
                <a:avLst/>
                <a:gdLst>
                  <a:gd name="connsiteX0" fmla="*/ 2387600 w 2387600"/>
                  <a:gd name="connsiteY0" fmla="*/ 0 h 304800"/>
                  <a:gd name="connsiteX1" fmla="*/ 1104900 w 2387600"/>
                  <a:gd name="connsiteY1" fmla="*/ 304800 h 304800"/>
                  <a:gd name="connsiteX2" fmla="*/ 0 w 2387600"/>
                  <a:gd name="connsiteY2" fmla="*/ 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87600" h="304800">
                    <a:moveTo>
                      <a:pt x="2387600" y="0"/>
                    </a:moveTo>
                    <a:cubicBezTo>
                      <a:pt x="1945216" y="152400"/>
                      <a:pt x="1502833" y="304800"/>
                      <a:pt x="1104900" y="304800"/>
                    </a:cubicBezTo>
                    <a:cubicBezTo>
                      <a:pt x="706967" y="304800"/>
                      <a:pt x="0" y="0"/>
                      <a:pt x="0" y="0"/>
                    </a:cubicBezTo>
                  </a:path>
                </a:pathLst>
              </a:custGeom>
              <a:ln>
                <a:solidFill>
                  <a:srgbClr val="000090"/>
                </a:solidFill>
                <a:headEnd type="triangl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696072" y="5202907"/>
                <a:ext cx="56457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rgbClr val="7030A0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𝚿</a:t>
                </a:r>
                <a:r>
                  <a:rPr lang="en-US" baseline="-25000">
                    <a:solidFill>
                      <a:srgbClr val="7030A0"/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w</a:t>
                </a:r>
                <a:r>
                  <a:rPr lang="en-US">
                    <a:solidFill>
                      <a:srgbClr val="000000"/>
                    </a:solidFill>
                    <a:latin typeface="Palatino Linotype"/>
                    <a:cs typeface="Palatino Linotype"/>
                  </a:rPr>
                  <a:t> </a:t>
                </a:r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4474082" y="5164866"/>
                <a:ext cx="3033115" cy="1664025"/>
                <a:chOff x="4474082" y="5164866"/>
                <a:chExt cx="3033115" cy="1664025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5023197" y="6313818"/>
                  <a:ext cx="2484000" cy="0"/>
                </a:xfrm>
                <a:prstGeom prst="straightConnector1">
                  <a:avLst/>
                </a:prstGeom>
                <a:ln>
                  <a:solidFill>
                    <a:schemeClr val="tx2"/>
                  </a:solidFill>
                  <a:headEnd type="triangle" w="med" len="lg"/>
                  <a:tailEnd type="triangl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/>
                <p:cNvSpPr txBox="1"/>
                <p:nvPr/>
              </p:nvSpPr>
              <p:spPr>
                <a:xfrm>
                  <a:off x="4474082" y="5164866"/>
                  <a:ext cx="33391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>
                      <a:latin typeface="Palatino Linotype" charset="0"/>
                      <a:ea typeface="Palatino Linotype" charset="0"/>
                      <a:cs typeface="Palatino Linotype" charset="0"/>
                    </a:rPr>
                    <a:t>x</a:t>
                  </a: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6070086" y="6459559"/>
                  <a:ext cx="333911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i="1">
                      <a:latin typeface="Palatino Linotype" charset="0"/>
                      <a:ea typeface="Palatino Linotype" charset="0"/>
                      <a:cs typeface="Palatino Linotype" charset="0"/>
                    </a:rPr>
                    <a:t>y</a:t>
                  </a: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070086" y="5977148"/>
                  <a:ext cx="32412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b="1">
                      <a:solidFill>
                        <a:srgbClr val="7030A0"/>
                      </a:solidFill>
                      <a:latin typeface="Palatino Linotype" charset="0"/>
                      <a:ea typeface="Palatino Linotype" charset="0"/>
                      <a:cs typeface="Palatino Linotype" charset="0"/>
                    </a:rPr>
                    <a:t>L</a:t>
                  </a:r>
                  <a:endParaRPr lang="en-US"/>
                </a:p>
              </p:txBody>
            </p:sp>
          </p:grpSp>
        </p:grpSp>
      </p:grpSp>
      <p:grpSp>
        <p:nvGrpSpPr>
          <p:cNvPr id="6" name="Group 5"/>
          <p:cNvGrpSpPr/>
          <p:nvPr/>
        </p:nvGrpSpPr>
        <p:grpSpPr>
          <a:xfrm>
            <a:off x="1300169" y="4811327"/>
            <a:ext cx="1745844" cy="1675619"/>
            <a:chOff x="1300169" y="4811327"/>
            <a:chExt cx="1745844" cy="1675619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2298275" y="4813962"/>
              <a:ext cx="1" cy="1655999"/>
            </a:xfrm>
            <a:prstGeom prst="line">
              <a:avLst/>
            </a:prstGeom>
            <a:ln w="15875" cmpd="sng">
              <a:solidFill>
                <a:srgbClr val="FF0000">
                  <a:alpha val="6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007430" y="4820643"/>
              <a:ext cx="1" cy="1655999"/>
            </a:xfrm>
            <a:prstGeom prst="line">
              <a:avLst/>
            </a:prstGeom>
            <a:ln w="15875" cmpd="sng">
              <a:solidFill>
                <a:srgbClr val="FF0000">
                  <a:alpha val="6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891393" y="4813958"/>
              <a:ext cx="1" cy="1655999"/>
            </a:xfrm>
            <a:prstGeom prst="line">
              <a:avLst/>
            </a:prstGeom>
            <a:ln w="15875" cmpd="sng">
              <a:solidFill>
                <a:srgbClr val="FF0000">
                  <a:alpha val="6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2426526" y="4813960"/>
              <a:ext cx="1" cy="1655999"/>
            </a:xfrm>
            <a:prstGeom prst="line">
              <a:avLst/>
            </a:prstGeom>
            <a:ln w="15875" cmpd="sng">
              <a:solidFill>
                <a:srgbClr val="FF0000">
                  <a:alpha val="6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300169" y="4813959"/>
              <a:ext cx="1" cy="1655999"/>
            </a:xfrm>
            <a:prstGeom prst="line">
              <a:avLst/>
            </a:prstGeom>
            <a:ln w="15875" cmpd="sng">
              <a:solidFill>
                <a:srgbClr val="FF0000">
                  <a:alpha val="6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525326" y="4830947"/>
              <a:ext cx="1" cy="1655999"/>
            </a:xfrm>
            <a:prstGeom prst="line">
              <a:avLst/>
            </a:prstGeom>
            <a:ln w="15875" cmpd="sng">
              <a:solidFill>
                <a:srgbClr val="FF0000">
                  <a:alpha val="6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687502" y="4821421"/>
              <a:ext cx="1" cy="1655999"/>
            </a:xfrm>
            <a:prstGeom prst="line">
              <a:avLst/>
            </a:prstGeom>
            <a:ln w="15875" cmpd="sng">
              <a:solidFill>
                <a:srgbClr val="FF0000">
                  <a:alpha val="6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2639359" y="4820642"/>
              <a:ext cx="1" cy="1655999"/>
            </a:xfrm>
            <a:prstGeom prst="line">
              <a:avLst/>
            </a:prstGeom>
            <a:ln w="15875" cmpd="sng">
              <a:solidFill>
                <a:srgbClr val="FF0000">
                  <a:alpha val="6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2820846" y="4811327"/>
              <a:ext cx="1" cy="1655999"/>
            </a:xfrm>
            <a:prstGeom prst="line">
              <a:avLst/>
            </a:prstGeom>
            <a:ln w="15875" cmpd="sng">
              <a:solidFill>
                <a:srgbClr val="FF0000">
                  <a:alpha val="6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3046012" y="4820642"/>
              <a:ext cx="1" cy="1655999"/>
            </a:xfrm>
            <a:prstGeom prst="line">
              <a:avLst/>
            </a:prstGeom>
            <a:ln w="15875" cmpd="sng">
              <a:solidFill>
                <a:srgbClr val="FF0000">
                  <a:alpha val="6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163" y="2595437"/>
            <a:ext cx="2298466" cy="183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73" y="2779712"/>
            <a:ext cx="5156200" cy="375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67" y="2792412"/>
            <a:ext cx="5143500" cy="3746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73" y="2758662"/>
            <a:ext cx="5130800" cy="3771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SPEC retrieves linear tearing stability for</a:t>
            </a:r>
            <a:r>
              <a:rPr lang="en-US" sz="3200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sz="2800">
                <a:solidFill>
                  <a:schemeClr val="bg1"/>
                </a:solidFill>
                <a:ea typeface="Palatino Linotype" charset="0"/>
                <a:cs typeface="Palatino Linotype" charset="0"/>
              </a:rPr>
              <a:t>𝚿</a:t>
            </a:r>
            <a:r>
              <a:rPr lang="en-US" sz="2800" baseline="-25000">
                <a:solidFill>
                  <a:schemeClr val="bg1"/>
                </a:solidFill>
                <a:ea typeface="Palatino Linotype" charset="0"/>
                <a:cs typeface="Palatino Linotype" charset="0"/>
              </a:rPr>
              <a:t>w </a:t>
            </a:r>
            <a:r>
              <a:rPr lang="en-US" sz="2800">
                <a:solidFill>
                  <a:schemeClr val="bg1"/>
                </a:solidFill>
                <a:ea typeface="Palatino Linotype" charset="0"/>
                <a:cs typeface="Palatino Linotype" charset="0"/>
              </a:rPr>
              <a:t>⟶ 0</a:t>
            </a:r>
            <a:r>
              <a:rPr lang="en-US" sz="2400">
                <a:solidFill>
                  <a:schemeClr val="bg1"/>
                </a:solidFill>
              </a:rPr>
              <a:t>   </a:t>
            </a:r>
            <a:endParaRPr lang="en-US" sz="300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247" y="1492544"/>
            <a:ext cx="2320087" cy="6100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9556" y="1617944"/>
            <a:ext cx="1733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[Porcelli, PPCF, 2002]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0485" y="1605524"/>
            <a:ext cx="5956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Linear tearing stability parameter is 				   :   	 </a:t>
            </a:r>
          </a:p>
          <a:p>
            <a:pPr marL="342900" indent="-342900">
              <a:buFont typeface="Wingdings" charset="2"/>
              <a:buChar char="Ø"/>
            </a:pP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For the </a:t>
            </a:r>
            <a:r>
              <a:rPr lang="en-US" sz="1600" i="1">
                <a:solidFill>
                  <a:srgbClr val="000000"/>
                </a:solidFill>
                <a:latin typeface="Palatino Linotype"/>
                <a:cs typeface="Palatino Linotype"/>
              </a:rPr>
              <a:t>m = 1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tearing mode, </a:t>
            </a:r>
            <a:r>
              <a:rPr lang="en-US" sz="1600" i="1">
                <a:solidFill>
                  <a:srgbClr val="000000"/>
                </a:solidFill>
                <a:latin typeface="Palatino Linotype"/>
                <a:cs typeface="Palatino Linotype"/>
              </a:rPr>
              <a:t>k = 2𝜋 /L .</a:t>
            </a: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57432" y="2564019"/>
            <a:ext cx="3786568" cy="2553134"/>
            <a:chOff x="4474082" y="4275757"/>
            <a:chExt cx="3786568" cy="255313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6000" y="4275757"/>
              <a:ext cx="2984392" cy="2478703"/>
            </a:xfrm>
            <a:prstGeom prst="rect">
              <a:avLst/>
            </a:prstGeom>
          </p:spPr>
        </p:pic>
        <p:sp>
          <p:nvSpPr>
            <p:cNvPr id="18" name="Freeform 17"/>
            <p:cNvSpPr/>
            <p:nvPr/>
          </p:nvSpPr>
          <p:spPr>
            <a:xfrm rot="5584481" flipH="1" flipV="1">
              <a:off x="7531058" y="5369748"/>
              <a:ext cx="318146" cy="45719"/>
            </a:xfrm>
            <a:custGeom>
              <a:avLst/>
              <a:gdLst>
                <a:gd name="connsiteX0" fmla="*/ 2387600 w 2387600"/>
                <a:gd name="connsiteY0" fmla="*/ 0 h 304800"/>
                <a:gd name="connsiteX1" fmla="*/ 1104900 w 2387600"/>
                <a:gd name="connsiteY1" fmla="*/ 304800 h 304800"/>
                <a:gd name="connsiteX2" fmla="*/ 0 w 2387600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600" h="304800">
                  <a:moveTo>
                    <a:pt x="2387600" y="0"/>
                  </a:moveTo>
                  <a:cubicBezTo>
                    <a:pt x="1945216" y="152400"/>
                    <a:pt x="1502833" y="304800"/>
                    <a:pt x="1104900" y="304800"/>
                  </a:cubicBezTo>
                  <a:cubicBezTo>
                    <a:pt x="706967" y="304800"/>
                    <a:pt x="0" y="0"/>
                    <a:pt x="0" y="0"/>
                  </a:cubicBezTo>
                </a:path>
              </a:pathLst>
            </a:custGeom>
            <a:ln>
              <a:solidFill>
                <a:srgbClr val="00009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96072" y="5202907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𝚿</a:t>
              </a:r>
              <a:r>
                <a:rPr lang="en-US" baseline="-25000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w</a:t>
              </a:r>
              <a:r>
                <a:rPr lang="en-US">
                  <a:solidFill>
                    <a:srgbClr val="000000"/>
                  </a:solidFill>
                  <a:latin typeface="Palatino Linotype"/>
                  <a:cs typeface="Palatino Linotype"/>
                </a:rPr>
                <a:t> </a:t>
              </a:r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5023197" y="6313818"/>
              <a:ext cx="2484000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lg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474082" y="5164866"/>
              <a:ext cx="3339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Palatino Linotype" charset="0"/>
                  <a:ea typeface="Palatino Linotype" charset="0"/>
                  <a:cs typeface="Palatino Linotype" charset="0"/>
                </a:rPr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70086" y="6459559"/>
              <a:ext cx="3339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Palatino Linotype" charset="0"/>
                  <a:ea typeface="Palatino Linotype" charset="0"/>
                  <a:cs typeface="Palatino Linotype" charset="0"/>
                </a:rPr>
                <a:t>y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70086" y="5977148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L</a:t>
              </a:r>
              <a:endParaRPr lang="en-US"/>
            </a:p>
          </p:txBody>
        </p:sp>
      </p:grpSp>
      <p:sp>
        <p:nvSpPr>
          <p:cNvPr id="26" name="Freeform 25"/>
          <p:cNvSpPr/>
          <p:nvPr/>
        </p:nvSpPr>
        <p:spPr>
          <a:xfrm rot="12375158" flipV="1">
            <a:off x="819486" y="5110523"/>
            <a:ext cx="1013965" cy="80042"/>
          </a:xfrm>
          <a:custGeom>
            <a:avLst/>
            <a:gdLst>
              <a:gd name="connsiteX0" fmla="*/ 2387600 w 2387600"/>
              <a:gd name="connsiteY0" fmla="*/ 0 h 304800"/>
              <a:gd name="connsiteX1" fmla="*/ 1104900 w 2387600"/>
              <a:gd name="connsiteY1" fmla="*/ 304800 h 304800"/>
              <a:gd name="connsiteX2" fmla="*/ 0 w 2387600"/>
              <a:gd name="connsiteY2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7600" h="304800">
                <a:moveTo>
                  <a:pt x="2387600" y="0"/>
                </a:moveTo>
                <a:cubicBezTo>
                  <a:pt x="1945216" y="152400"/>
                  <a:pt x="1502833" y="304800"/>
                  <a:pt x="1104900" y="304800"/>
                </a:cubicBezTo>
                <a:cubicBezTo>
                  <a:pt x="706967" y="304800"/>
                  <a:pt x="0" y="0"/>
                  <a:pt x="0" y="0"/>
                </a:cubicBezTo>
              </a:path>
            </a:pathLst>
          </a:custGeom>
          <a:ln>
            <a:solidFill>
              <a:schemeClr val="tx2"/>
            </a:solidFill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823121" y="5166269"/>
            <a:ext cx="824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𝚿</a:t>
            </a:r>
            <a:r>
              <a:rPr lang="en-US" sz="1400" baseline="-25000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w </a:t>
            </a:r>
            <a:r>
              <a:rPr lang="en-US" sz="1400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⟶</a:t>
            </a:r>
            <a:r>
              <a:rPr lang="en-US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 sz="1400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aw.mov" descr="/Users/ricci/Documents/personal/CRPP-professor/presentation/bozze/movie/saw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0" y="3826651"/>
            <a:ext cx="4016818" cy="3031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Magnetic reconnection is a ubiquitous phenomenon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1110" y="1322004"/>
            <a:ext cx="8618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Palatino Linotype"/>
                <a:cs typeface="Palatino Linotype"/>
              </a:rPr>
              <a:t>Fast conversion of tremendous amounts of magnetic energy into kinetic energy is observed</a:t>
            </a:r>
            <a:r>
              <a:rPr lang="is-IS" sz="1600">
                <a:latin typeface="Palatino Linotype"/>
                <a:cs typeface="Palatino Linotype"/>
              </a:rPr>
              <a:t>…</a:t>
            </a:r>
            <a:endParaRPr lang="en-US" sz="1600">
              <a:latin typeface="Palatino Linotype"/>
              <a:cs typeface="Palatino Linotype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746" y="1924930"/>
            <a:ext cx="3117054" cy="208756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11282" y="2547068"/>
            <a:ext cx="86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>
                <a:latin typeface="Palatino Linotype"/>
                <a:cs typeface="Palatino Linotype"/>
              </a:rPr>
              <a:t>…i</a:t>
            </a:r>
            <a:r>
              <a:rPr lang="es-ES" sz="1600">
                <a:latin typeface="Palatino Linotype"/>
                <a:cs typeface="Palatino Linotype"/>
              </a:rPr>
              <a:t>n </a:t>
            </a:r>
            <a:r>
              <a:rPr lang="es-ES" sz="1600" b="1">
                <a:latin typeface="Palatino Linotype"/>
                <a:cs typeface="Palatino Linotype"/>
              </a:rPr>
              <a:t>solar flares</a:t>
            </a:r>
            <a:r>
              <a:rPr lang="es-ES" sz="1600">
                <a:latin typeface="Palatino Linotype"/>
                <a:cs typeface="Palatino Linotype"/>
              </a:rPr>
              <a:t>, as well as during the interaction </a:t>
            </a:r>
          </a:p>
          <a:p>
            <a:pPr>
              <a:lnSpc>
                <a:spcPct val="200000"/>
              </a:lnSpc>
            </a:pPr>
            <a:r>
              <a:rPr lang="es-ES" sz="1600">
                <a:latin typeface="Palatino Linotype"/>
                <a:cs typeface="Palatino Linotype"/>
              </a:rPr>
              <a:t>between the </a:t>
            </a:r>
            <a:r>
              <a:rPr lang="es-ES" sz="1600" b="1">
                <a:latin typeface="Palatino Linotype"/>
                <a:cs typeface="Palatino Linotype"/>
              </a:rPr>
              <a:t>solar wind </a:t>
            </a:r>
            <a:r>
              <a:rPr lang="es-ES" sz="1600">
                <a:latin typeface="Palatino Linotype"/>
                <a:cs typeface="Palatino Linotype"/>
              </a:rPr>
              <a:t>and the </a:t>
            </a:r>
            <a:r>
              <a:rPr lang="es-ES" sz="1600" b="1">
                <a:latin typeface="Palatino Linotype"/>
                <a:cs typeface="Palatino Linotype"/>
              </a:rPr>
              <a:t>Earth magnetic field</a:t>
            </a:r>
            <a:endParaRPr lang="en-US" sz="1600" b="1">
              <a:latin typeface="Palatino Linotype"/>
              <a:cs typeface="Palatino Linotyp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77591" y="4890918"/>
            <a:ext cx="86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>
                <a:latin typeface="Palatino Linotype"/>
                <a:cs typeface="Palatino Linotype"/>
              </a:rPr>
              <a:t>…i</a:t>
            </a:r>
            <a:r>
              <a:rPr lang="es-ES" sz="1600">
                <a:latin typeface="Palatino Linotype"/>
                <a:cs typeface="Palatino Linotype"/>
              </a:rPr>
              <a:t>n </a:t>
            </a:r>
            <a:r>
              <a:rPr lang="es-ES" sz="1600" b="1">
                <a:latin typeface="Palatino Linotype"/>
                <a:cs typeface="Palatino Linotype"/>
              </a:rPr>
              <a:t>magnetic</a:t>
            </a:r>
            <a:r>
              <a:rPr lang="es-ES" sz="1600">
                <a:latin typeface="Palatino Linotype"/>
                <a:cs typeface="Palatino Linotype"/>
              </a:rPr>
              <a:t> </a:t>
            </a:r>
            <a:r>
              <a:rPr lang="es-ES" sz="1600" b="1">
                <a:latin typeface="Palatino Linotype"/>
                <a:cs typeface="Palatino Linotype"/>
              </a:rPr>
              <a:t>fusion devices</a:t>
            </a:r>
            <a:r>
              <a:rPr lang="es-ES" sz="1600">
                <a:latin typeface="Palatino Linotype"/>
                <a:cs typeface="Palatino Linotype"/>
              </a:rPr>
              <a:t>, for example </a:t>
            </a:r>
          </a:p>
          <a:p>
            <a:pPr>
              <a:lnSpc>
                <a:spcPct val="200000"/>
              </a:lnSpc>
            </a:pPr>
            <a:r>
              <a:rPr lang="es-ES" sz="1600">
                <a:latin typeface="Palatino Linotype"/>
                <a:cs typeface="Palatino Linotype"/>
              </a:rPr>
              <a:t>during </a:t>
            </a:r>
            <a:r>
              <a:rPr lang="es-ES" sz="1600" b="1">
                <a:latin typeface="Palatino Linotype"/>
                <a:cs typeface="Palatino Linotype"/>
              </a:rPr>
              <a:t>sawtooth crashes </a:t>
            </a:r>
            <a:r>
              <a:rPr lang="es-ES" sz="1600">
                <a:latin typeface="Palatino Linotype"/>
                <a:cs typeface="Palatino Linotype"/>
              </a:rPr>
              <a:t>in tokamaks</a:t>
            </a:r>
            <a:endParaRPr lang="en-US" sz="160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93668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3060" y="1486873"/>
            <a:ext cx="915924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>
                <a:latin typeface="Palatino Linotype"/>
                <a:cs typeface="Palatino Linotype"/>
              </a:rPr>
              <a:t>Quasi-linear theory of the tearing mode was developed in 1977.</a:t>
            </a:r>
          </a:p>
          <a:p>
            <a:pPr marL="285750" indent="-285750">
              <a:buFont typeface="Arial" charset="0"/>
              <a:buChar char="•"/>
            </a:pPr>
            <a:endParaRPr lang="en-US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endParaRPr lang="en-US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endParaRPr lang="en-US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endParaRPr lang="en-US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Palatino Linotype"/>
                <a:cs typeface="Palatino Linotype"/>
              </a:rPr>
              <a:t>Exact nonlinear theory (</a:t>
            </a:r>
            <a:r>
              <a:rPr lang="en-US" b="1">
                <a:latin typeface="Palatino Linotype"/>
                <a:cs typeface="Palatino Linotype"/>
              </a:rPr>
              <a:t>POEM</a:t>
            </a:r>
            <a:r>
              <a:rPr lang="en-US">
                <a:latin typeface="Palatino Linotype"/>
                <a:cs typeface="Palatino Linotype"/>
              </a:rPr>
              <a:t>) was developed in 2004. </a:t>
            </a:r>
            <a:endParaRPr lang="en-US" b="1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endParaRPr lang="en-US" b="1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endParaRPr lang="en-US">
              <a:latin typeface="Palatino Linotype"/>
              <a:cs typeface="Palatino Linotype"/>
            </a:endParaRP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endParaRPr lang="en-US">
              <a:latin typeface="Palatino Linotype"/>
              <a:cs typeface="Palatino Linotype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Palatino Linotype"/>
                <a:cs typeface="Palatino Linotype"/>
              </a:rPr>
              <a:t>POEM has a universal character and </a:t>
            </a:r>
          </a:p>
          <a:p>
            <a:pPr>
              <a:lnSpc>
                <a:spcPct val="150000"/>
              </a:lnSpc>
            </a:pPr>
            <a:r>
              <a:rPr lang="en-US">
                <a:latin typeface="Palatino Linotype"/>
                <a:cs typeface="Palatino Linotype"/>
              </a:rPr>
              <a:t>     </a:t>
            </a:r>
            <a:r>
              <a:rPr lang="en-US" b="1" i="1">
                <a:latin typeface="Palatino Linotype"/>
                <a:cs typeface="Palatino Linotype"/>
              </a:rPr>
              <a:t>w</a:t>
            </a:r>
            <a:r>
              <a:rPr lang="en-US" b="1" baseline="-25000">
                <a:latin typeface="Palatino Linotype"/>
                <a:cs typeface="Palatino Linotype"/>
              </a:rPr>
              <a:t>sat</a:t>
            </a:r>
            <a:r>
              <a:rPr lang="en-US" b="1">
                <a:solidFill>
                  <a:srgbClr val="00B050"/>
                </a:solidFill>
              </a:rPr>
              <a:t>  </a:t>
            </a:r>
            <a:r>
              <a:rPr lang="en-US">
                <a:latin typeface="Palatino Linotype"/>
                <a:cs typeface="Palatino Linotype"/>
              </a:rPr>
              <a:t>is independent of resistivity.</a:t>
            </a:r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Palatino Linotype"/>
                <a:cs typeface="Palatino Linotype"/>
              </a:rPr>
              <a:t>Both theories are only supposed to be </a:t>
            </a:r>
          </a:p>
          <a:p>
            <a:pPr>
              <a:lnSpc>
                <a:spcPct val="150000"/>
              </a:lnSpc>
            </a:pPr>
            <a:r>
              <a:rPr lang="en-US">
                <a:latin typeface="Palatino Linotype"/>
                <a:cs typeface="Palatino Linotype"/>
              </a:rPr>
              <a:t>     valid for sufficiently </a:t>
            </a:r>
            <a:r>
              <a:rPr lang="en-US" b="1">
                <a:latin typeface="Palatino Linotype" charset="0"/>
                <a:ea typeface="Palatino Linotype" charset="0"/>
                <a:cs typeface="Palatino Linotype" charset="0"/>
              </a:rPr>
              <a:t>small ∆’</a:t>
            </a:r>
            <a:r>
              <a:rPr lang="en-US">
                <a:latin typeface="Palatino Linotype" charset="0"/>
                <a:ea typeface="Palatino Linotype" charset="0"/>
                <a:cs typeface="Palatino Linotype" charset="0"/>
              </a:rPr>
              <a:t> .</a:t>
            </a:r>
          </a:p>
          <a:p>
            <a:pPr marL="285750" indent="-285750">
              <a:buFont typeface="Arial" charset="0"/>
              <a:buChar char="•"/>
            </a:pPr>
            <a:endParaRPr lang="en-US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20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Analytical nonlinear theory exists in slab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0000" y="2774535"/>
            <a:ext cx="283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200" b="1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scande and </a:t>
            </a:r>
            <a:r>
              <a:rPr lang="en-US" sz="1200" b="1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ttaviani, PLA, 2004]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0000" y="3051534"/>
            <a:ext cx="283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200" b="1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ilitello and </a:t>
            </a:r>
            <a:r>
              <a:rPr lang="en-US" sz="1200" b="1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orcelli, PoP, 2005]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9162" y="1556606"/>
            <a:ext cx="283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[White, PoF, 1977]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2618" y="2153521"/>
            <a:ext cx="5328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Palatino Linotype"/>
                <a:cs typeface="Palatino Linotype"/>
              </a:rPr>
              <a:t>,  where 𝛼 depends on current and resistivity profiles </a:t>
            </a:r>
            <a:endParaRPr lang="en-US" sz="1400">
              <a:latin typeface="Palatino Linotype"/>
              <a:cs typeface="Palatino Linotyp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498" y="3802438"/>
            <a:ext cx="3142924" cy="2558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74" y="3409831"/>
            <a:ext cx="1911351" cy="3893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12618" y="3451643"/>
            <a:ext cx="8529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Palatino Linotype"/>
                <a:cs typeface="Palatino Linotype"/>
              </a:rPr>
              <a:t>,  where</a:t>
            </a:r>
            <a:endParaRPr lang="en-US" sz="1400">
              <a:latin typeface="Palatino Linotype"/>
              <a:cs typeface="Palatino Linotype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228" y="3329101"/>
            <a:ext cx="1098452" cy="595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04" y="2025782"/>
            <a:ext cx="1859748" cy="55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2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3361" y="5432947"/>
            <a:ext cx="85233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91919"/>
                </a:solidFill>
                <a:latin typeface="SegoeUI" charset="0"/>
              </a:rPr>
              <a:t>with same initial equilibrium,</a:t>
            </a:r>
            <a:endParaRPr lang="en-US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endParaRPr lang="en-US" sz="1600" b="1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     B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= B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z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e</a:t>
            </a:r>
            <a:r>
              <a:rPr lang="en-US" sz="1600" b="1" baseline="-25000">
                <a:solidFill>
                  <a:srgbClr val="000000"/>
                </a:solidFill>
                <a:latin typeface="Palatino Linotype"/>
                <a:cs typeface="Palatino Linotype"/>
              </a:rPr>
              <a:t>z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+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e</a:t>
            </a:r>
            <a:r>
              <a:rPr lang="en-US" sz="1600" b="1" baseline="-25000">
                <a:solidFill>
                  <a:srgbClr val="000000"/>
                </a:solidFill>
                <a:latin typeface="Palatino Linotype"/>
                <a:cs typeface="Palatino Linotype"/>
              </a:rPr>
              <a:t>z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×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∇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𝜓(</a:t>
            </a:r>
            <a:r>
              <a:rPr lang="en-US" sz="1600" i="1">
                <a:solidFill>
                  <a:srgbClr val="000000"/>
                </a:solidFill>
                <a:latin typeface="Palatino Linotype"/>
                <a:cs typeface="Palatino Linotype"/>
              </a:rPr>
              <a:t>x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) , with         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76" y="2955289"/>
            <a:ext cx="4486944" cy="35775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21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Resistive MHD simulations provide </a:t>
            </a:r>
            <a:r>
              <a:rPr lang="en-US" sz="3000" i="1">
                <a:solidFill>
                  <a:schemeClr val="bg1"/>
                </a:solidFill>
              </a:rPr>
              <a:t>w</a:t>
            </a:r>
            <a:r>
              <a:rPr lang="en-US" sz="3000" i="1" baseline="-25000">
                <a:solidFill>
                  <a:schemeClr val="bg1"/>
                </a:solidFill>
              </a:rPr>
              <a:t>sat</a:t>
            </a:r>
            <a:r>
              <a:rPr lang="en-US" sz="3000">
                <a:solidFill>
                  <a:schemeClr val="bg1"/>
                </a:solidFill>
              </a:rPr>
              <a:t> at large ∆’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312" y="15008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solidFill>
                  <a:srgbClr val="191919"/>
                </a:solidFill>
                <a:latin typeface="SegoeUI" charset="0"/>
              </a:rPr>
              <a:t>Solved the compressible, visco-resistive, MHD </a:t>
            </a:r>
          </a:p>
          <a:p>
            <a:pPr>
              <a:lnSpc>
                <a:spcPct val="200000"/>
              </a:lnSpc>
            </a:pPr>
            <a:r>
              <a:rPr lang="en-US">
                <a:solidFill>
                  <a:srgbClr val="191919"/>
                </a:solidFill>
                <a:latin typeface="SegoeUI" charset="0"/>
              </a:rPr>
              <a:t>equations in 2D 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711" y="5899480"/>
            <a:ext cx="1426169" cy="5244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83033" y="2626365"/>
            <a:ext cx="4340111" cy="2469635"/>
            <a:chOff x="83033" y="2573200"/>
            <a:chExt cx="4340111" cy="24696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579" y="2573200"/>
              <a:ext cx="2133531" cy="360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033" y="2901010"/>
              <a:ext cx="3820585" cy="756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3338" y="3640100"/>
              <a:ext cx="1132800" cy="432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1649" y="4212621"/>
              <a:ext cx="1163476" cy="3600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56104" y="4646835"/>
              <a:ext cx="2867040" cy="396000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740245" y="2041296"/>
            <a:ext cx="2831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[Huang and Bhattacharjee, AJ, 2010]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715469" y="1218004"/>
            <a:ext cx="2428531" cy="3327150"/>
            <a:chOff x="6715469" y="1218004"/>
            <a:chExt cx="2428531" cy="3327150"/>
          </a:xfrm>
        </p:grpSpPr>
        <p:sp>
          <p:nvSpPr>
            <p:cNvPr id="22" name="TextBox 21"/>
            <p:cNvSpPr txBox="1"/>
            <p:nvPr/>
          </p:nvSpPr>
          <p:spPr>
            <a:xfrm>
              <a:off x="8811584" y="1218004"/>
              <a:ext cx="3324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j</a:t>
              </a:r>
              <a:r>
                <a:rPr lang="en-US" baseline="-25000"/>
                <a:t>z</a:t>
              </a:r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715469" y="1218004"/>
              <a:ext cx="2163158" cy="3327150"/>
              <a:chOff x="6715469" y="1218004"/>
              <a:chExt cx="2163158" cy="33271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15469" y="1218004"/>
                <a:ext cx="2163158" cy="1663006"/>
              </a:xfrm>
              <a:prstGeom prst="rect">
                <a:avLst/>
              </a:prstGeom>
            </p:spPr>
          </p:pic>
          <p:cxnSp>
            <p:nvCxnSpPr>
              <p:cNvPr id="24" name="Straight Arrow Connector 23"/>
              <p:cNvCxnSpPr/>
              <p:nvPr/>
            </p:nvCxnSpPr>
            <p:spPr>
              <a:xfrm flipH="1">
                <a:off x="7432158" y="2993862"/>
                <a:ext cx="308345" cy="1551292"/>
              </a:xfrm>
              <a:prstGeom prst="straightConnector1">
                <a:avLst/>
              </a:prstGeom>
              <a:ln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/>
          <p:cNvGrpSpPr/>
          <p:nvPr/>
        </p:nvGrpSpPr>
        <p:grpSpPr>
          <a:xfrm>
            <a:off x="4673284" y="1230012"/>
            <a:ext cx="1788015" cy="4373346"/>
            <a:chOff x="4673284" y="1230012"/>
            <a:chExt cx="1788015" cy="43733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73284" y="1230012"/>
              <a:ext cx="1788015" cy="1639358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5794744" y="2993862"/>
              <a:ext cx="369179" cy="2609496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63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73" y="2758662"/>
            <a:ext cx="5130800" cy="3771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22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Quasi-linear argument used to find critical </a:t>
            </a:r>
            <a:r>
              <a:rPr lang="en-US" sz="2800">
                <a:solidFill>
                  <a:schemeClr val="bg1"/>
                </a:solidFill>
                <a:ea typeface="Palatino Linotype" charset="0"/>
                <a:cs typeface="Palatino Linotype" charset="0"/>
              </a:rPr>
              <a:t>𝚿</a:t>
            </a:r>
            <a:r>
              <a:rPr lang="en-US" sz="2800" baseline="-25000">
                <a:solidFill>
                  <a:schemeClr val="bg1"/>
                </a:solidFill>
                <a:ea typeface="Palatino Linotype" charset="0"/>
                <a:cs typeface="Palatino Linotype" charset="0"/>
              </a:rPr>
              <a:t>w </a:t>
            </a:r>
            <a:r>
              <a:rPr lang="en-US" sz="300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357432" y="2564019"/>
            <a:ext cx="3786568" cy="2478703"/>
            <a:chOff x="4474082" y="4275757"/>
            <a:chExt cx="3786568" cy="24787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6000" y="4275757"/>
              <a:ext cx="2984392" cy="2478703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 rot="5584481" flipH="1" flipV="1">
              <a:off x="7531058" y="5369748"/>
              <a:ext cx="318146" cy="45719"/>
            </a:xfrm>
            <a:custGeom>
              <a:avLst/>
              <a:gdLst>
                <a:gd name="connsiteX0" fmla="*/ 2387600 w 2387600"/>
                <a:gd name="connsiteY0" fmla="*/ 0 h 304800"/>
                <a:gd name="connsiteX1" fmla="*/ 1104900 w 2387600"/>
                <a:gd name="connsiteY1" fmla="*/ 304800 h 304800"/>
                <a:gd name="connsiteX2" fmla="*/ 0 w 2387600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600" h="304800">
                  <a:moveTo>
                    <a:pt x="2387600" y="0"/>
                  </a:moveTo>
                  <a:cubicBezTo>
                    <a:pt x="1945216" y="152400"/>
                    <a:pt x="1502833" y="304800"/>
                    <a:pt x="1104900" y="304800"/>
                  </a:cubicBezTo>
                  <a:cubicBezTo>
                    <a:pt x="706967" y="304800"/>
                    <a:pt x="0" y="0"/>
                    <a:pt x="0" y="0"/>
                  </a:cubicBezTo>
                </a:path>
              </a:pathLst>
            </a:custGeom>
            <a:ln>
              <a:solidFill>
                <a:srgbClr val="000090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696072" y="5202907"/>
              <a:ext cx="5645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𝚿</a:t>
              </a:r>
              <a:r>
                <a:rPr lang="en-US" baseline="-25000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w</a:t>
              </a:r>
              <a:r>
                <a:rPr lang="en-US">
                  <a:solidFill>
                    <a:srgbClr val="000000"/>
                  </a:solidFill>
                  <a:latin typeface="Palatino Linotype"/>
                  <a:cs typeface="Palatino Linotype"/>
                </a:rPr>
                <a:t> </a:t>
              </a:r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5023197" y="6313818"/>
              <a:ext cx="2484000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 w="med" len="lg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070086" y="5977148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L</a:t>
              </a:r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74082" y="5164866"/>
              <a:ext cx="3339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>
                  <a:latin typeface="Palatino Linotype" charset="0"/>
                  <a:ea typeface="Palatino Linotype" charset="0"/>
                  <a:cs typeface="Palatino Linotype" charset="0"/>
                </a:rPr>
                <a:t>x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32344" y="4901470"/>
            <a:ext cx="1774736" cy="403812"/>
            <a:chOff x="1530652" y="5082673"/>
            <a:chExt cx="1774736" cy="403812"/>
          </a:xfrm>
        </p:grpSpPr>
        <p:sp>
          <p:nvSpPr>
            <p:cNvPr id="17" name="Freeform 16"/>
            <p:cNvSpPr/>
            <p:nvPr/>
          </p:nvSpPr>
          <p:spPr>
            <a:xfrm rot="12375158" flipV="1">
              <a:off x="1530652" y="5082673"/>
              <a:ext cx="1013965" cy="80042"/>
            </a:xfrm>
            <a:custGeom>
              <a:avLst/>
              <a:gdLst>
                <a:gd name="connsiteX0" fmla="*/ 2387600 w 2387600"/>
                <a:gd name="connsiteY0" fmla="*/ 0 h 304800"/>
                <a:gd name="connsiteX1" fmla="*/ 1104900 w 2387600"/>
                <a:gd name="connsiteY1" fmla="*/ 304800 h 304800"/>
                <a:gd name="connsiteX2" fmla="*/ 0 w 2387600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600" h="304800">
                  <a:moveTo>
                    <a:pt x="2387600" y="0"/>
                  </a:moveTo>
                  <a:cubicBezTo>
                    <a:pt x="1945216" y="152400"/>
                    <a:pt x="1502833" y="304800"/>
                    <a:pt x="1104900" y="304800"/>
                  </a:cubicBezTo>
                  <a:cubicBezTo>
                    <a:pt x="706967" y="304800"/>
                    <a:pt x="0" y="0"/>
                    <a:pt x="0" y="0"/>
                  </a:cubicBezTo>
                </a:path>
              </a:pathLst>
            </a:custGeom>
            <a:ln>
              <a:solidFill>
                <a:schemeClr val="tx2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81123" y="5117153"/>
              <a:ext cx="8242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𝚿</a:t>
              </a:r>
              <a:r>
                <a:rPr lang="en-US" sz="1400" baseline="-25000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w </a:t>
              </a:r>
              <a:r>
                <a:rPr lang="en-US" sz="1400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⟶</a:t>
              </a:r>
              <a:r>
                <a:rPr lang="en-US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 </a:t>
              </a:r>
              <a:r>
                <a:rPr lang="en-US" sz="1400">
                  <a:solidFill>
                    <a:srgbClr val="7030A0"/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0</a:t>
              </a:r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370661" y="1523139"/>
            <a:ext cx="8519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191919"/>
                </a:solidFill>
                <a:latin typeface="Palatino Linotype" charset="0"/>
                <a:ea typeface="Palatino Linotype" charset="0"/>
                <a:cs typeface="Palatino Linotype" charset="0"/>
              </a:rPr>
              <a:t>In SPEC, we scan </a:t>
            </a:r>
            <a:r>
              <a:rPr lang="en-US">
                <a:latin typeface="Palatino Linotype" charset="0"/>
                <a:ea typeface="Palatino Linotype" charset="0"/>
                <a:cs typeface="Palatino Linotype" charset="0"/>
              </a:rPr>
              <a:t>∆’  by scanning </a:t>
            </a:r>
            <a:r>
              <a:rPr lang="en-US" b="1">
                <a:solidFill>
                  <a:schemeClr val="accent4"/>
                </a:solidFill>
                <a:latin typeface="Palatino Linotype" charset="0"/>
                <a:ea typeface="Palatino Linotype" charset="0"/>
                <a:cs typeface="Palatino Linotype" charset="0"/>
              </a:rPr>
              <a:t>L</a:t>
            </a:r>
            <a:r>
              <a:rPr lang="en-US">
                <a:latin typeface="Palatino Linotype" charset="0"/>
                <a:ea typeface="Palatino Linotype" charset="0"/>
                <a:cs typeface="Palatino Linotype" charset="0"/>
              </a:rPr>
              <a:t>. But which value shall we choose for</a:t>
            </a:r>
            <a:r>
              <a:rPr lang="en-US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lang="en-US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𝚿</a:t>
            </a:r>
            <a:r>
              <a:rPr lang="en-US" baseline="-25000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w </a:t>
            </a:r>
            <a:r>
              <a:rPr lang="en-US">
                <a:latin typeface="Palatino Linotype" charset="0"/>
                <a:ea typeface="Palatino Linotype" charset="0"/>
                <a:cs typeface="Palatino Linotype" charset="0"/>
              </a:rPr>
              <a:t>?</a:t>
            </a:r>
          </a:p>
          <a:p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661694" y="2822867"/>
            <a:ext cx="35722" cy="3218374"/>
          </a:xfrm>
          <a:prstGeom prst="line">
            <a:avLst/>
          </a:prstGeom>
          <a:ln w="50800">
            <a:solidFill>
              <a:srgbClr val="FFC000">
                <a:alpha val="42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817" y="2553386"/>
            <a:ext cx="2980441" cy="247401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09621" y="5284159"/>
            <a:ext cx="36895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>
                <a:latin typeface="Palatino Linotype" charset="0"/>
                <a:ea typeface="Palatino Linotype" charset="0"/>
                <a:cs typeface="Palatino Linotype" charset="0"/>
              </a:rPr>
              <a:t>Recipe:  </a:t>
            </a:r>
            <a:r>
              <a:rPr lang="en-US">
                <a:solidFill>
                  <a:srgbClr val="000000"/>
                </a:solidFill>
                <a:latin typeface="Palatino Linotype"/>
                <a:ea typeface="Palatino Linotype" charset="0"/>
                <a:cs typeface="Palatino Linotype"/>
              </a:rPr>
              <a:t>for each</a:t>
            </a:r>
            <a:r>
              <a:rPr lang="en-US">
                <a:solidFill>
                  <a:srgbClr val="7030A0"/>
                </a:solidFill>
                <a:latin typeface="Palatino Linotype"/>
                <a:ea typeface="Palatino Linotype" charset="0"/>
                <a:cs typeface="Palatino Linotype"/>
              </a:rPr>
              <a:t> </a:t>
            </a:r>
            <a:r>
              <a:rPr lang="en-US" b="1">
                <a:solidFill>
                  <a:srgbClr val="7030A0"/>
                </a:solidFill>
                <a:latin typeface="Palatino Linotype"/>
                <a:ea typeface="Palatino Linotype" charset="0"/>
                <a:cs typeface="Palatino Linotype"/>
              </a:rPr>
              <a:t>L</a:t>
            </a:r>
            <a:r>
              <a:rPr lang="en-US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 </a:t>
            </a:r>
            <a:r>
              <a:rPr lang="en-US">
                <a:latin typeface="Palatino Linotype" charset="0"/>
                <a:ea typeface="Palatino Linotype" charset="0"/>
                <a:cs typeface="Palatino Linotype" charset="0"/>
              </a:rPr>
              <a:t>,</a:t>
            </a:r>
            <a:endParaRPr lang="en-US" sz="2000" b="1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>
                <a:latin typeface="Palatino Linotype" charset="0"/>
                <a:ea typeface="Palatino Linotype" charset="0"/>
                <a:cs typeface="Palatino Linotype" charset="0"/>
              </a:rPr>
              <a:t>find </a:t>
            </a:r>
            <a:r>
              <a:rPr lang="en-US" sz="2000">
                <a:latin typeface="Palatino Linotype" charset="0"/>
                <a:ea typeface="Palatino Linotype" charset="0"/>
                <a:cs typeface="Palatino Linotype" charset="0"/>
              </a:rPr>
              <a:t>𝜆</a:t>
            </a:r>
            <a:r>
              <a:rPr lang="en-US">
                <a:latin typeface="Palatino Linotype" charset="0"/>
                <a:ea typeface="Palatino Linotype" charset="0"/>
                <a:cs typeface="Palatino Linotype" charset="0"/>
              </a:rPr>
              <a:t>(</a:t>
            </a:r>
            <a:r>
              <a:rPr lang="en-US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𝚿</a:t>
            </a:r>
            <a:r>
              <a:rPr lang="en-US" baseline="-25000">
                <a:solidFill>
                  <a:srgbClr val="7030A0"/>
                </a:solidFill>
                <a:latin typeface="Palatino Linotype" charset="0"/>
                <a:ea typeface="Palatino Linotype" charset="0"/>
                <a:cs typeface="Palatino Linotype" charset="0"/>
              </a:rPr>
              <a:t>w</a:t>
            </a:r>
            <a:r>
              <a:rPr lang="en-US">
                <a:solidFill>
                  <a:srgbClr val="000000"/>
                </a:solidFill>
                <a:latin typeface="Palatino Linotype"/>
                <a:cs typeface="Palatino Linotype"/>
              </a:rPr>
              <a:t>) = 0 </a:t>
            </a:r>
          </a:p>
          <a:p>
            <a:pPr marL="342900" indent="-342900">
              <a:buFont typeface="Arial" charset="0"/>
              <a:buChar char="•"/>
            </a:pPr>
            <a:r>
              <a:rPr lang="en-US">
                <a:latin typeface="Palatino Linotype" charset="0"/>
                <a:ea typeface="Palatino Linotype" charset="0"/>
                <a:cs typeface="Palatino Linotype" charset="0"/>
              </a:rPr>
              <a:t>run nonlinear SPEC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151" y="2559345"/>
            <a:ext cx="2966654" cy="2468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19299" y="3455216"/>
            <a:ext cx="3339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>
                <a:latin typeface="Palatino Linotype" charset="0"/>
                <a:ea typeface="Palatino Linotype" charset="0"/>
                <a:cs typeface="Palatino Linotype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53436" y="4747821"/>
            <a:ext cx="3339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>
                <a:latin typeface="Palatino Linotype" charset="0"/>
                <a:ea typeface="Palatino Linotype" charset="0"/>
                <a:cs typeface="Palatino Linotype" charset="0"/>
              </a:rPr>
              <a:t>y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1604737" y="5706204"/>
            <a:ext cx="128370" cy="12837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1608279" y="5178116"/>
            <a:ext cx="128370" cy="12837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1633086" y="3937647"/>
            <a:ext cx="128370" cy="12837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  <p:bldP spid="30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23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SPEC nonlinear calculations retrieve </a:t>
            </a:r>
            <a:r>
              <a:rPr lang="en-US" sz="3000" i="1">
                <a:solidFill>
                  <a:schemeClr val="bg1"/>
                </a:solidFill>
              </a:rPr>
              <a:t>w</a:t>
            </a:r>
            <a:r>
              <a:rPr lang="en-US" sz="3000" i="1" baseline="-25000">
                <a:solidFill>
                  <a:schemeClr val="bg1"/>
                </a:solidFill>
              </a:rPr>
              <a:t>sat</a:t>
            </a:r>
            <a:r>
              <a:rPr lang="en-US" sz="3000">
                <a:solidFill>
                  <a:schemeClr val="bg1"/>
                </a:solidFill>
              </a:rPr>
              <a:t>  scaling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729" y="1374788"/>
            <a:ext cx="440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Nonlinear calculations at fixed helicity </a:t>
            </a:r>
          </a:p>
          <a:p>
            <a:pPr>
              <a:lnSpc>
                <a:spcPct val="20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produce reasonable yet different scaling.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416" y="2447918"/>
            <a:ext cx="427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In POEM, the magnetic helicity is not</a:t>
            </a:r>
          </a:p>
          <a:p>
            <a:pPr>
              <a:lnSpc>
                <a:spcPct val="20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exactly (although quite well) conserved. 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416" y="3531194"/>
            <a:ext cx="4277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What is constrained to be constant is </a:t>
            </a:r>
          </a:p>
          <a:p>
            <a:pPr>
              <a:lnSpc>
                <a:spcPct val="20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the flux-surface averaged current &lt;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j</a:t>
            </a:r>
            <a:r>
              <a:rPr lang="en-US" sz="1600" b="1" baseline="-25000">
                <a:solidFill>
                  <a:srgbClr val="000000"/>
                </a:solidFill>
                <a:latin typeface="Palatino Linotype"/>
                <a:cs typeface="Palatino Linotype"/>
              </a:rPr>
              <a:t>z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&gt;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𝜓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.</a:t>
            </a:r>
            <a:endParaRPr lang="en-US" sz="1600" baseline="-25000">
              <a:latin typeface="Palatino Linotype"/>
              <a:cs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415" y="4557964"/>
            <a:ext cx="4402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Nonlinear calculations at fixed current</a:t>
            </a:r>
          </a:p>
          <a:p>
            <a:pPr>
              <a:lnSpc>
                <a:spcPct val="20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reproduce well expected scaling!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414" y="5544180"/>
            <a:ext cx="6447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Results do not depend on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N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5414" y="6144636"/>
            <a:ext cx="6447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1600">
                <a:latin typeface="Palatino Linotype"/>
                <a:cs typeface="Palatino Linotype"/>
              </a:rPr>
              <a:t>A </a:t>
            </a:r>
            <a:r>
              <a:rPr lang="en-US" sz="1600" b="1">
                <a:solidFill>
                  <a:srgbClr val="0070C0"/>
                </a:solidFill>
                <a:latin typeface="Palatino Linotype"/>
                <a:cs typeface="Palatino Linotype"/>
              </a:rPr>
              <a:t>blue star </a:t>
            </a:r>
            <a:r>
              <a:rPr lang="en-US" sz="1600">
                <a:latin typeface="Palatino Linotype"/>
                <a:cs typeface="Palatino Linotype"/>
              </a:rPr>
              <a:t>takes ~ 1h and a </a:t>
            </a:r>
            <a:r>
              <a:rPr lang="en-US" sz="1600" b="1">
                <a:solidFill>
                  <a:srgbClr val="FF0000"/>
                </a:solidFill>
                <a:latin typeface="Palatino Linotype"/>
                <a:cs typeface="Palatino Linotype"/>
              </a:rPr>
              <a:t>red circle </a:t>
            </a:r>
            <a:r>
              <a:rPr lang="en-US" sz="1600">
                <a:latin typeface="Palatino Linotype"/>
                <a:cs typeface="Palatino Linotype"/>
              </a:rPr>
              <a:t>takes ~ 5 sec.</a:t>
            </a:r>
            <a:r>
              <a:rPr lang="en-US" sz="1600" b="1">
                <a:solidFill>
                  <a:srgbClr val="FF0000"/>
                </a:solidFill>
                <a:latin typeface="Palatino Linotype"/>
                <a:cs typeface="Palatino Linotype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778" y="1472071"/>
            <a:ext cx="4660900" cy="374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6" y="1488583"/>
            <a:ext cx="4699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24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Summary and perpectives</a:t>
            </a:r>
            <a:endParaRPr lang="en-US" sz="300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1110" y="1379035"/>
            <a:ext cx="862521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>
                <a:latin typeface="Palatino Linotype"/>
                <a:cs typeface="Palatino Linotype"/>
              </a:rPr>
              <a:t>The </a:t>
            </a:r>
            <a:r>
              <a:rPr lang="en-US" b="1">
                <a:solidFill>
                  <a:srgbClr val="FF0000"/>
                </a:solidFill>
                <a:latin typeface="Palatino Linotype"/>
                <a:cs typeface="Palatino Linotype"/>
              </a:rPr>
              <a:t>fundamental results </a:t>
            </a:r>
            <a:r>
              <a:rPr lang="en-US">
                <a:latin typeface="Palatino Linotype"/>
                <a:cs typeface="Palatino Linotype"/>
              </a:rPr>
              <a:t>presented here are:</a:t>
            </a:r>
          </a:p>
          <a:p>
            <a:pPr marL="342900" indent="-342900" algn="just">
              <a:lnSpc>
                <a:spcPct val="150000"/>
              </a:lnSpc>
              <a:buFont typeface="Wingdings" charset="2"/>
              <a:buChar char="Ø"/>
            </a:pPr>
            <a:endParaRPr lang="en-US">
              <a:latin typeface="Palatino Linotype"/>
              <a:cs typeface="Palatino Linotype"/>
            </a:endParaRPr>
          </a:p>
          <a:p>
            <a:pPr marL="342900" indent="-342900" algn="just">
              <a:lnSpc>
                <a:spcPct val="150000"/>
              </a:lnSpc>
              <a:buFont typeface="Wingdings" charset="2"/>
              <a:buChar char="Ø"/>
            </a:pPr>
            <a:endParaRPr lang="en-US">
              <a:latin typeface="Palatino Linotype"/>
              <a:cs typeface="Palatino Linoty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0026" y="2485423"/>
            <a:ext cx="86252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charset="2"/>
              <a:buChar char="Ø"/>
            </a:pPr>
            <a:r>
              <a:rPr lang="en-US">
                <a:latin typeface="Palatino Linotype"/>
                <a:cs typeface="Palatino Linotype"/>
              </a:rPr>
              <a:t>MRxMHD is able to obtain nonlinearly saturated tearing modes.</a:t>
            </a:r>
            <a:endParaRPr lang="en-US" b="1">
              <a:latin typeface="Palatino Linotype"/>
              <a:cs typeface="Palatino Linotyp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1109" y="4131956"/>
            <a:ext cx="862521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>
                <a:latin typeface="Palatino Linotype"/>
                <a:cs typeface="Palatino Linotype"/>
              </a:rPr>
              <a:t>A </a:t>
            </a:r>
            <a:r>
              <a:rPr lang="en-US" b="1">
                <a:solidFill>
                  <a:srgbClr val="FF0000"/>
                </a:solidFill>
                <a:latin typeface="Palatino Linotype"/>
                <a:cs typeface="Palatino Linotype"/>
              </a:rPr>
              <a:t>direct implication</a:t>
            </a:r>
            <a:r>
              <a:rPr lang="en-US">
                <a:latin typeface="Palatino Linotype"/>
                <a:cs typeface="Palatino Linotype"/>
              </a:rPr>
              <a:t> is that numerical codes like SPEC, which calculate MRxMHD equilibria in toroidal geometry, can be used to (quickly) predict the resistive stability and tearing mode saturation in </a:t>
            </a:r>
            <a:r>
              <a:rPr lang="en-US" b="1">
                <a:latin typeface="Palatino Linotype"/>
                <a:cs typeface="Palatino Linotype"/>
              </a:rPr>
              <a:t>tokamaks and stellarators</a:t>
            </a:r>
            <a:r>
              <a:rPr lang="en-US">
                <a:latin typeface="Palatino Linotype"/>
                <a:cs typeface="Palatino Linotype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393" y="1909146"/>
            <a:ext cx="89313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charset="2"/>
              <a:buChar char="Ø"/>
            </a:pPr>
            <a:r>
              <a:rPr lang="en-US">
                <a:latin typeface="Palatino Linotype"/>
                <a:cs typeface="Palatino Linotype"/>
              </a:rPr>
              <a:t>MRxMHD can be used to predict linear resistive stability of force-free equilibria. </a:t>
            </a:r>
            <a:endParaRPr lang="en-US" b="1">
              <a:latin typeface="Palatino Linotype"/>
              <a:cs typeface="Palatino Linotyp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9240" y="3069944"/>
            <a:ext cx="7922330" cy="88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>
                <a:solidFill>
                  <a:srgbClr val="0070C0"/>
                </a:solidFill>
                <a:latin typeface="Palatino Linotype"/>
                <a:cs typeface="Palatino Linotype"/>
              </a:rPr>
              <a:t>First demonstration that tearing mode saturation in strong guide fields can be directly obtained from a variational principle!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4995" y="5660449"/>
            <a:ext cx="8625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>
                <a:latin typeface="Palatino Linotype"/>
                <a:cs typeface="Palatino Linotype"/>
              </a:rPr>
              <a:t>An </a:t>
            </a:r>
            <a:r>
              <a:rPr lang="en-US" b="1">
                <a:solidFill>
                  <a:srgbClr val="FF0000"/>
                </a:solidFill>
                <a:latin typeface="Palatino Linotype"/>
                <a:cs typeface="Palatino Linotype"/>
              </a:rPr>
              <a:t>open question </a:t>
            </a:r>
            <a:r>
              <a:rPr lang="en-US">
                <a:latin typeface="Palatino Linotype"/>
                <a:cs typeface="Palatino Linotype"/>
              </a:rPr>
              <a:t>is whether MRxMHD can also correctly calculate stability and saturation of tearing modes in the presence of pressure gradients.</a:t>
            </a:r>
          </a:p>
        </p:txBody>
      </p:sp>
    </p:spTree>
    <p:extLst>
      <p:ext uri="{BB962C8B-B14F-4D97-AF65-F5344CB8AC3E}">
        <p14:creationId xmlns:p14="http://schemas.microsoft.com/office/powerpoint/2010/main" val="163276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25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rgbClr val="FF0000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3816" y="6350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Backup slides</a:t>
            </a:r>
            <a:endParaRPr lang="en-US" sz="3000">
              <a:solidFill>
                <a:schemeClr val="bg1"/>
              </a:solidFill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626947" y="5210738"/>
            <a:ext cx="1882910" cy="1192515"/>
            <a:chOff x="6626947" y="5210738"/>
            <a:chExt cx="1882910" cy="1192515"/>
          </a:xfrm>
        </p:grpSpPr>
        <p:grpSp>
          <p:nvGrpSpPr>
            <p:cNvPr id="7" name="Group 6"/>
            <p:cNvGrpSpPr/>
            <p:nvPr/>
          </p:nvGrpSpPr>
          <p:grpSpPr>
            <a:xfrm>
              <a:off x="6626947" y="5861008"/>
              <a:ext cx="1882910" cy="542245"/>
              <a:chOff x="6370971" y="5871335"/>
              <a:chExt cx="1882910" cy="54224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70971" y="5873512"/>
                <a:ext cx="876233" cy="54006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15521" y="5871335"/>
                <a:ext cx="938360" cy="492770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0887" y="5210738"/>
              <a:ext cx="1421220" cy="676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533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Magnetic reconnection breaks ideal MHD constraints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110" y="1579962"/>
            <a:ext cx="86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Opposite magnetic field lines, pushed </a:t>
            </a:r>
          </a:p>
          <a:p>
            <a:pPr>
              <a:lnSpc>
                <a:spcPct val="20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together by plasma flows, break and rejoin.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110" y="2874511"/>
            <a:ext cx="86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Only possible if the frozen-in-flux </a:t>
            </a:r>
          </a:p>
          <a:p>
            <a:pPr>
              <a:lnSpc>
                <a:spcPct val="20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condition (Alfven’s theorem) is broken. 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110" y="4147795"/>
            <a:ext cx="86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Resistivity and localized currents </a:t>
            </a:r>
          </a:p>
          <a:p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can produce reconnection. </a:t>
            </a:r>
            <a:endParaRPr lang="en-US" sz="1600">
              <a:latin typeface="Palatino Linotype"/>
              <a:cs typeface="Palatino Linotype"/>
            </a:endParaRPr>
          </a:p>
        </p:txBody>
      </p:sp>
      <p:pic>
        <p:nvPicPr>
          <p:cNvPr id="3" name="Space Weather and Earth_s Aurora 1m45.7s - 1m53.6s (HJfy8acFaOg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1404" y="1586380"/>
            <a:ext cx="4552934" cy="2561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814" y="5040478"/>
            <a:ext cx="3933206" cy="8159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1110" y="5418635"/>
            <a:ext cx="86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Palatino Linotype"/>
                <a:cs typeface="Palatino Linotype"/>
              </a:rPr>
              <a:t>Reconnection is usually many orders of</a:t>
            </a:r>
          </a:p>
          <a:p>
            <a:pPr>
              <a:lnSpc>
                <a:spcPct val="200000"/>
              </a:lnSpc>
            </a:pPr>
            <a:r>
              <a:rPr lang="en-US" sz="1600">
                <a:latin typeface="Palatino Linotype"/>
                <a:cs typeface="Palatino Linotype"/>
              </a:rPr>
              <a:t>magnitude faster than resistive diffusion.</a:t>
            </a:r>
          </a:p>
        </p:txBody>
      </p:sp>
    </p:spTree>
    <p:extLst>
      <p:ext uri="{BB962C8B-B14F-4D97-AF65-F5344CB8AC3E}">
        <p14:creationId xmlns:p14="http://schemas.microsoft.com/office/powerpoint/2010/main" val="142243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319" y="4097389"/>
            <a:ext cx="1546545" cy="25686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Tearing instabilities trigger fast reconnection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196" y="1322626"/>
            <a:ext cx="86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In the presence of a strong guide field (B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𝜑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&gt;&gt; B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𝜃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in tokamaks), 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reconnection typically occurs via the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tearing mode instability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196" y="2448859"/>
            <a:ext cx="86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Tearing modes often develop as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resistive MHD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instabilities, 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appearing when  </a:t>
            </a:r>
            <a:r>
              <a:rPr lang="en-US" sz="1600">
                <a:latin typeface="Palatino Linotype" charset="0"/>
                <a:ea typeface="Palatino Linotype" charset="0"/>
                <a:cs typeface="Palatino Linotype" charset="0"/>
              </a:rPr>
              <a:t>∆’ &gt; 0  (depends on the equilibrium profiles). </a:t>
            </a:r>
            <a:endParaRPr lang="en-US" sz="1600">
              <a:latin typeface="Palatino Linotype"/>
              <a:cs typeface="Palatino Linotyp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318" y="1429637"/>
            <a:ext cx="1546545" cy="25479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1196" y="3581794"/>
            <a:ext cx="86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A magnetic island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typically grows with time scales between 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the ideal (Alfven) time 𝜏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A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and resistive (diffusion) time 𝜏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𝜂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196" y="4740412"/>
            <a:ext cx="86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In magnetic fusion, nonlinear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saturation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is observed, and the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island width </a:t>
            </a:r>
            <a:r>
              <a:rPr lang="en-US" sz="1600" b="1" i="1">
                <a:latin typeface="Palatino Linotype"/>
                <a:cs typeface="Palatino Linotype"/>
              </a:rPr>
              <a:t>w</a:t>
            </a:r>
            <a:r>
              <a:rPr lang="en-US" sz="1600" b="1" baseline="-25000">
                <a:latin typeface="Palatino Linotype"/>
                <a:cs typeface="Palatino Linotype"/>
              </a:rPr>
              <a:t>sat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is a critical parameter for machine operation.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1196" y="5859158"/>
            <a:ext cx="8618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Numerical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simulations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of this multiscale problem are expensive,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primarily because of large Lundquist number S = 𝜏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𝜂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/ 𝜏</a:t>
            </a:r>
            <a:r>
              <a:rPr lang="en-US" sz="1600" baseline="-25000">
                <a:solidFill>
                  <a:srgbClr val="000000"/>
                </a:solidFill>
                <a:latin typeface="Palatino Linotype"/>
                <a:cs typeface="Palatino Linotype"/>
              </a:rPr>
              <a:t>A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 &gt;&gt; 1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74627" y="1091083"/>
            <a:ext cx="15358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Palatino Linotype"/>
                <a:cs typeface="Palatino Linotype"/>
              </a:rPr>
              <a:t>[Lütjens, JCP, 2008]</a:t>
            </a:r>
            <a:r>
              <a:rPr lang="en-US" sz="1600">
                <a:latin typeface="Palatino Linotype"/>
                <a:cs typeface="Palatino Linotype"/>
              </a:rPr>
              <a:t> 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505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338" y="1456616"/>
            <a:ext cx="1817462" cy="30186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Stability and saturation are independent of resistivity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791" y="3084772"/>
            <a:ext cx="8618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Palatino Linotype"/>
                <a:cs typeface="Palatino Linotype"/>
              </a:rPr>
              <a:t>OBS 2: 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nonlinear theory and simulations show that, for </a:t>
            </a:r>
            <a:r>
              <a:rPr lang="en-US" sz="1600" i="1">
                <a:solidFill>
                  <a:srgbClr val="000000"/>
                </a:solidFill>
                <a:latin typeface="Palatino Linotype"/>
                <a:cs typeface="Palatino Linotype"/>
              </a:rPr>
              <a:t>S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&gt;&gt; 1</a:t>
            </a:r>
            <a:r>
              <a:rPr lang="en-US" sz="1600">
                <a:latin typeface="Palatino Linotype" charset="0"/>
                <a:ea typeface="Palatino Linotype" charset="0"/>
                <a:cs typeface="Palatino Linotype" charset="0"/>
              </a:rPr>
              <a:t>,</a:t>
            </a: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800100" lvl="1" indent="-342900">
              <a:lnSpc>
                <a:spcPct val="2000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nonlinear growth rate weakly depends on resistivity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saturation size of the island is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independent of resistivity</a:t>
            </a:r>
          </a:p>
          <a:p>
            <a:pPr marL="800100" lvl="1" indent="-342900">
              <a:buFont typeface="Wingdings" charset="2"/>
              <a:buChar char="Ø"/>
            </a:pP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91" y="1477062"/>
            <a:ext cx="8618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Palatino Linotype"/>
                <a:cs typeface="Palatino Linotype"/>
              </a:rPr>
              <a:t>OBS 1: 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linear theory of the tearing mode shows that </a:t>
            </a:r>
          </a:p>
          <a:p>
            <a:pPr marL="800100" lvl="1" indent="-342900">
              <a:lnSpc>
                <a:spcPct val="200000"/>
              </a:lnSpc>
              <a:buFont typeface="Arial" charset="0"/>
              <a:buChar char="•"/>
            </a:pPr>
            <a:r>
              <a:rPr lang="en-US" sz="1600">
                <a:latin typeface="Palatino Linotype" charset="0"/>
                <a:ea typeface="Palatino Linotype" charset="0"/>
                <a:cs typeface="Palatino Linotype" charset="0"/>
              </a:rPr>
              <a:t>∆’ is </a:t>
            </a:r>
            <a:r>
              <a:rPr lang="en-US" sz="1600" b="1">
                <a:latin typeface="Palatino Linotype" charset="0"/>
                <a:ea typeface="Palatino Linotype" charset="0"/>
                <a:cs typeface="Palatino Linotype" charset="0"/>
              </a:rPr>
              <a:t>independent of resistivity</a:t>
            </a:r>
            <a:endParaRPr lang="en-US" sz="1600" b="1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linear growth rate depends on resistivity, </a:t>
            </a:r>
            <a:endParaRPr lang="en-US" sz="1600">
              <a:latin typeface="Palatino Linotype"/>
              <a:cs typeface="Palatino Linoty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791" y="4660298"/>
            <a:ext cx="8618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Palatino Linotype"/>
                <a:cs typeface="Palatino Linotype"/>
              </a:rPr>
              <a:t>OBS 3: 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saturation suggests the existence of another MHD equilibrium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75746" y="5130763"/>
            <a:ext cx="3475385" cy="733180"/>
            <a:chOff x="2567321" y="5427843"/>
            <a:chExt cx="4665459" cy="1011321"/>
          </a:xfrm>
        </p:grpSpPr>
        <p:grpSp>
          <p:nvGrpSpPr>
            <p:cNvPr id="14" name="Group 13"/>
            <p:cNvGrpSpPr/>
            <p:nvPr/>
          </p:nvGrpSpPr>
          <p:grpSpPr>
            <a:xfrm>
              <a:off x="2567321" y="5427843"/>
              <a:ext cx="4665459" cy="1011321"/>
              <a:chOff x="5799976" y="2585741"/>
              <a:chExt cx="4665459" cy="101132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862114" y="2825299"/>
                <a:ext cx="26033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/>
                  <a:t>linearly unstable, nonlinearly stable</a:t>
                </a: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5799976" y="2585741"/>
                <a:ext cx="1935126" cy="1011321"/>
              </a:xfrm>
              <a:custGeom>
                <a:avLst/>
                <a:gdLst>
                  <a:gd name="connsiteX0" fmla="*/ 1935126 w 1935126"/>
                  <a:gd name="connsiteY0" fmla="*/ 0 h 1011321"/>
                  <a:gd name="connsiteX1" fmla="*/ 1477926 w 1935126"/>
                  <a:gd name="connsiteY1" fmla="*/ 1010093 h 1011321"/>
                  <a:gd name="connsiteX2" fmla="*/ 946298 w 1935126"/>
                  <a:gd name="connsiteY2" fmla="*/ 223283 h 1011321"/>
                  <a:gd name="connsiteX3" fmla="*/ 457200 w 1935126"/>
                  <a:gd name="connsiteY3" fmla="*/ 988827 h 1011321"/>
                  <a:gd name="connsiteX4" fmla="*/ 0 w 1935126"/>
                  <a:gd name="connsiteY4" fmla="*/ 31897 h 101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5126" h="1011321">
                    <a:moveTo>
                      <a:pt x="1935126" y="0"/>
                    </a:moveTo>
                    <a:cubicBezTo>
                      <a:pt x="1788928" y="486439"/>
                      <a:pt x="1642731" y="972879"/>
                      <a:pt x="1477926" y="1010093"/>
                    </a:cubicBezTo>
                    <a:cubicBezTo>
                      <a:pt x="1313121" y="1047307"/>
                      <a:pt x="1116419" y="226827"/>
                      <a:pt x="946298" y="223283"/>
                    </a:cubicBezTo>
                    <a:cubicBezTo>
                      <a:pt x="776177" y="219739"/>
                      <a:pt x="614916" y="1020725"/>
                      <a:pt x="457200" y="988827"/>
                    </a:cubicBezTo>
                    <a:cubicBezTo>
                      <a:pt x="299484" y="956929"/>
                      <a:pt x="0" y="31897"/>
                      <a:pt x="0" y="31897"/>
                    </a:cubicBezTo>
                  </a:path>
                </a:pathLst>
              </a:custGeom>
              <a:noFill/>
              <a:ln w="25400">
                <a:solidFill>
                  <a:srgbClr val="7030A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>
                <a:spLocks noChangeAspect="1"/>
              </p:cNvSpPr>
              <p:nvPr/>
            </p:nvSpPr>
            <p:spPr>
              <a:xfrm>
                <a:off x="6692422" y="2662857"/>
                <a:ext cx="144000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970035" y="6284682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5378" y="6145476"/>
            <a:ext cx="8353243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>
                <a:latin typeface="Palatino Linotype"/>
                <a:cs typeface="Palatino Linotype"/>
              </a:rPr>
              <a:t>Is there a variational principle allowing direct calculation of saturated tearing modes?</a:t>
            </a:r>
          </a:p>
        </p:txBody>
      </p:sp>
    </p:spTree>
    <p:extLst>
      <p:ext uri="{BB962C8B-B14F-4D97-AF65-F5344CB8AC3E}">
        <p14:creationId xmlns:p14="http://schemas.microsoft.com/office/powerpoint/2010/main" val="141904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On the menu today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1781" y="1783357"/>
            <a:ext cx="79811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charset="0"/>
              <a:buChar char="o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Magnetic helicity as a good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invariant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in reconnecting plasmas</a:t>
            </a:r>
          </a:p>
          <a:p>
            <a:pPr marL="342900" indent="-342900">
              <a:lnSpc>
                <a:spcPct val="150000"/>
              </a:lnSpc>
              <a:buFont typeface="Courier New" charset="0"/>
              <a:buChar char="o"/>
            </a:pP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342900" indent="-342900">
              <a:lnSpc>
                <a:spcPct val="150000"/>
              </a:lnSpc>
              <a:buFont typeface="Courier New" charset="0"/>
              <a:buChar char="o"/>
            </a:pP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Variational principle 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for partially reconnected plasmas</a:t>
            </a:r>
          </a:p>
          <a:p>
            <a:pPr marL="342900" indent="-342900">
              <a:lnSpc>
                <a:spcPct val="150000"/>
              </a:lnSpc>
              <a:buFont typeface="Courier New" charset="0"/>
              <a:buChar char="o"/>
            </a:pP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342900" indent="-342900">
              <a:lnSpc>
                <a:spcPct val="150000"/>
              </a:lnSpc>
              <a:buFont typeface="Courier New" charset="0"/>
              <a:buChar char="o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Numerical implementation in the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SPEC code</a:t>
            </a:r>
          </a:p>
          <a:p>
            <a:pPr marL="342900" indent="-342900">
              <a:lnSpc>
                <a:spcPct val="150000"/>
              </a:lnSpc>
              <a:buFont typeface="Courier New" charset="0"/>
              <a:buChar char="o"/>
            </a:pP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342900" indent="-342900">
              <a:lnSpc>
                <a:spcPct val="150000"/>
              </a:lnSpc>
              <a:buFont typeface="Courier New" charset="0"/>
              <a:buChar char="o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Application to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linear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tearing stability of “textbook” tearing mode</a:t>
            </a:r>
          </a:p>
          <a:p>
            <a:pPr marL="342900" indent="-342900">
              <a:lnSpc>
                <a:spcPct val="150000"/>
              </a:lnSpc>
              <a:buFont typeface="Courier New" charset="0"/>
              <a:buChar char="o"/>
            </a:pP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342900" indent="-342900">
              <a:lnSpc>
                <a:spcPct val="150000"/>
              </a:lnSpc>
              <a:buFont typeface="Courier New" charset="0"/>
              <a:buChar char="o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Demonstration of </a:t>
            </a:r>
            <a:r>
              <a:rPr lang="en-US" sz="1600" b="1">
                <a:solidFill>
                  <a:srgbClr val="000000"/>
                </a:solidFill>
                <a:latin typeface="Palatino Linotype"/>
                <a:cs typeface="Palatino Linotype"/>
              </a:rPr>
              <a:t>nonlinear</a:t>
            </a: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 island saturation predictions in slab</a:t>
            </a:r>
          </a:p>
          <a:p>
            <a:pPr marL="342900" indent="-342900">
              <a:lnSpc>
                <a:spcPct val="150000"/>
              </a:lnSpc>
              <a:buFont typeface="Courier New" charset="0"/>
              <a:buChar char="o"/>
            </a:pPr>
            <a:endParaRPr lang="en-US" sz="1600">
              <a:solidFill>
                <a:srgbClr val="000000"/>
              </a:solidFill>
              <a:latin typeface="Palatino Linotype"/>
              <a:cs typeface="Palatino Linotype"/>
            </a:endParaRPr>
          </a:p>
          <a:p>
            <a:pPr marL="342900" indent="-342900">
              <a:lnSpc>
                <a:spcPct val="150000"/>
              </a:lnSpc>
              <a:buFont typeface="Courier New" charset="0"/>
              <a:buChar char="o"/>
            </a:pPr>
            <a:r>
              <a:rPr lang="en-US" sz="1600">
                <a:solidFill>
                  <a:srgbClr val="000000"/>
                </a:solidFill>
                <a:latin typeface="Palatino Linotype"/>
                <a:cs typeface="Palatino Linotype"/>
              </a:rPr>
              <a:t>Summary</a:t>
            </a:r>
            <a:endParaRPr lang="en-US" sz="160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13870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92926"/>
            <a:ext cx="2133600" cy="365125"/>
          </a:xfrm>
        </p:spPr>
        <p:txBody>
          <a:bodyPr/>
          <a:lstStyle/>
          <a:p>
            <a:fld id="{DA0121B4-764A-5B42-9FDF-DE6B4DD3D277}" type="slidenum">
              <a:rPr lang="en-US"/>
              <a:t>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Magnetic helicity is often a good invariant in MHD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3557" y="3043269"/>
            <a:ext cx="8362718" cy="1600438"/>
            <a:chOff x="333557" y="2854833"/>
            <a:chExt cx="8362718" cy="1600438"/>
          </a:xfrm>
        </p:grpSpPr>
        <p:sp>
          <p:nvSpPr>
            <p:cNvPr id="8" name="TextBox 7"/>
            <p:cNvSpPr txBox="1"/>
            <p:nvPr/>
          </p:nvSpPr>
          <p:spPr>
            <a:xfrm>
              <a:off x="333557" y="2854833"/>
              <a:ext cx="8362718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Ø"/>
              </a:pP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For an infinitely conductive fluid (</a:t>
              </a:r>
              <a:r>
                <a:rPr lang="en-US" sz="1600">
                  <a:solidFill>
                    <a:srgbClr val="7030A0"/>
                  </a:solidFill>
                  <a:latin typeface="Palatino Linotype"/>
                  <a:cs typeface="Palatino Linotype"/>
                </a:rPr>
                <a:t>ideal MHD</a:t>
              </a: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), </a:t>
              </a:r>
              <a:r>
                <a:rPr lang="en-US" i="1">
                  <a:solidFill>
                    <a:srgbClr val="000000"/>
                  </a:solidFill>
                  <a:latin typeface="Palatino Linotype"/>
                  <a:cs typeface="Palatino Linotype"/>
                </a:rPr>
                <a:t>K</a:t>
              </a: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 is conserved in time: </a:t>
              </a: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       using Faraday-Ohm’s law, </a:t>
              </a:r>
              <a:r>
                <a:rPr lang="en-US" sz="1600" b="1">
                  <a:solidFill>
                    <a:srgbClr val="000000"/>
                  </a:solidFill>
                  <a:latin typeface="Palatino Linotype"/>
                  <a:cs typeface="Palatino Linotype"/>
                </a:rPr>
                <a:t>B . n</a:t>
              </a: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 = 0 on the boundary, and a single-valued gauge for </a:t>
              </a:r>
              <a:r>
                <a:rPr lang="en-US" sz="1600" b="1">
                  <a:solidFill>
                    <a:srgbClr val="000000"/>
                  </a:solidFill>
                  <a:latin typeface="Palatino Linotype"/>
                  <a:cs typeface="Palatino Linotype"/>
                </a:rPr>
                <a:t>A</a:t>
              </a: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.</a:t>
              </a:r>
              <a:endParaRPr lang="en-US" sz="1600">
                <a:latin typeface="Palatino Linotype"/>
                <a:cs typeface="Palatino Linotype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2178" y="3325899"/>
              <a:ext cx="5895619" cy="68131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33558" y="1302386"/>
            <a:ext cx="8618418" cy="1579274"/>
            <a:chOff x="333558" y="1439546"/>
            <a:chExt cx="8618418" cy="1579274"/>
          </a:xfrm>
        </p:grpSpPr>
        <p:sp>
          <p:nvSpPr>
            <p:cNvPr id="31" name="TextBox 30"/>
            <p:cNvSpPr txBox="1"/>
            <p:nvPr/>
          </p:nvSpPr>
          <p:spPr>
            <a:xfrm>
              <a:off x="333558" y="1449160"/>
              <a:ext cx="86184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Ø"/>
              </a:pP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Magnetic helicity is defined as:</a:t>
              </a: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       and is an integrated measure of the Gauss linking number for all pairs of field lines.</a:t>
              </a:r>
              <a:endParaRPr lang="en-US" sz="1600">
                <a:latin typeface="Palatino Linotype"/>
                <a:cs typeface="Palatino Linotype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58297" y="1439546"/>
              <a:ext cx="16121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50000"/>
                    </a:schemeClr>
                  </a:solidFill>
                  <a:latin typeface="Palatino Linotype"/>
                  <a:cs typeface="Palatino Linotype"/>
                </a:rPr>
                <a:t>[Berger, PPCF, 1999]</a:t>
              </a:r>
              <a:r>
                <a:rPr lang="en-US" sz="1600">
                  <a:latin typeface="Palatino Linotype"/>
                  <a:cs typeface="Palatino Linotype"/>
                </a:rPr>
                <a:t> </a:t>
              </a:r>
              <a:endParaRPr lang="en-US" sz="120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5779" y="2026121"/>
              <a:ext cx="1705476" cy="55295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4406" y="1846485"/>
              <a:ext cx="1054372" cy="65898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0266" y="1826092"/>
              <a:ext cx="1125867" cy="68167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466306" y="2393691"/>
              <a:ext cx="14449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/>
                <a:t>linking number = 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97529" y="2362037"/>
              <a:ext cx="14449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i="1"/>
                <a:t>linking number = 2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653583" y="6413580"/>
            <a:ext cx="1885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Palatino Linotype"/>
                <a:cs typeface="Palatino Linotype"/>
              </a:rPr>
              <a:t>[Taylor 1986 , Berger 1999]</a:t>
            </a:r>
            <a:r>
              <a:rPr lang="en-US" sz="1400">
                <a:latin typeface="Palatino Linotype"/>
                <a:cs typeface="Palatino Linotype"/>
              </a:rPr>
              <a:t> </a:t>
            </a:r>
            <a:endParaRPr lang="en-US" sz="1100"/>
          </a:p>
        </p:txBody>
      </p:sp>
      <p:grpSp>
        <p:nvGrpSpPr>
          <p:cNvPr id="30" name="Group 29"/>
          <p:cNvGrpSpPr/>
          <p:nvPr/>
        </p:nvGrpSpPr>
        <p:grpSpPr>
          <a:xfrm>
            <a:off x="3585620" y="5251711"/>
            <a:ext cx="1778674" cy="1256613"/>
            <a:chOff x="3585620" y="5251711"/>
            <a:chExt cx="1778674" cy="12566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5620" y="5251711"/>
              <a:ext cx="1778674" cy="68087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61546" y="5921984"/>
              <a:ext cx="1578393" cy="586340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3954" y="5495512"/>
            <a:ext cx="1322344" cy="62762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33557" y="4845917"/>
            <a:ext cx="8810443" cy="1969770"/>
            <a:chOff x="333557" y="4754477"/>
            <a:chExt cx="8810443" cy="1969770"/>
          </a:xfrm>
        </p:grpSpPr>
        <p:sp>
          <p:nvSpPr>
            <p:cNvPr id="44" name="TextBox 43"/>
            <p:cNvSpPr txBox="1"/>
            <p:nvPr/>
          </p:nvSpPr>
          <p:spPr>
            <a:xfrm>
              <a:off x="333557" y="4754477"/>
              <a:ext cx="8810443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charset="2"/>
                <a:buChar char="Ø"/>
              </a:pP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For finite conductivity (</a:t>
              </a:r>
              <a:r>
                <a:rPr lang="en-US" sz="1600">
                  <a:solidFill>
                    <a:srgbClr val="7030A0"/>
                  </a:solidFill>
                  <a:latin typeface="Palatino Linotype"/>
                  <a:cs typeface="Palatino Linotype"/>
                </a:rPr>
                <a:t>resistive MHD</a:t>
              </a: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), </a:t>
              </a:r>
              <a:r>
                <a:rPr lang="en-US" i="1">
                  <a:solidFill>
                    <a:srgbClr val="000000"/>
                  </a:solidFill>
                  <a:latin typeface="Palatino Linotype"/>
                  <a:cs typeface="Palatino Linotype"/>
                </a:rPr>
                <a:t>K</a:t>
              </a: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 is dissipated, but often much slower than energy  </a:t>
              </a: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pPr marL="342900" indent="-342900">
                <a:buFont typeface="Wingdings" charset="2"/>
                <a:buChar char="Ø"/>
              </a:pPr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endParaRPr lang="en-US" sz="1600">
                <a:solidFill>
                  <a:srgbClr val="000000"/>
                </a:solidFill>
                <a:latin typeface="Palatino Linotype"/>
                <a:cs typeface="Palatino Linotype"/>
              </a:endParaRPr>
            </a:p>
            <a:p>
              <a:pPr>
                <a:lnSpc>
                  <a:spcPct val="150000"/>
                </a:lnSpc>
              </a:pPr>
              <a:r>
                <a:rPr lang="en-US" sz="1600">
                  <a:solidFill>
                    <a:srgbClr val="000000"/>
                  </a:solidFill>
                  <a:latin typeface="Palatino Linotype"/>
                  <a:cs typeface="Palatino Linotype"/>
                </a:rPr>
                <a:t>       e.g. for small scale turbulence or for fast reconnection time scales.</a:t>
              </a:r>
              <a:endParaRPr lang="en-US" sz="1600">
                <a:latin typeface="Palatino Linotype"/>
                <a:cs typeface="Palatino Linotype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91554" y="5160271"/>
              <a:ext cx="2270548" cy="56989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1554" y="5786308"/>
              <a:ext cx="1955369" cy="597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34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6518" y="4061615"/>
            <a:ext cx="8767014" cy="2474683"/>
            <a:chOff x="93518" y="1710222"/>
            <a:chExt cx="9116849" cy="26227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8676" y="1710222"/>
              <a:ext cx="3891691" cy="262278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518" y="1716719"/>
              <a:ext cx="4707082" cy="23249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518" y="2098964"/>
              <a:ext cx="4858290" cy="2192482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There is experimental evidence for the invariance of K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4147" y="1318765"/>
            <a:ext cx="8161111" cy="2711360"/>
            <a:chOff x="54147" y="1318765"/>
            <a:chExt cx="8161111" cy="27113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5250" y="1318765"/>
              <a:ext cx="2720008" cy="271136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54147" y="1590328"/>
              <a:ext cx="4856181" cy="1570323"/>
              <a:chOff x="54147" y="1736632"/>
              <a:chExt cx="4856181" cy="157032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584" y="1745760"/>
                <a:ext cx="4809744" cy="156119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147" y="1736632"/>
                <a:ext cx="4606066" cy="186539"/>
              </a:xfrm>
              <a:prstGeom prst="rect">
                <a:avLst/>
              </a:prstGeom>
            </p:spPr>
          </p:pic>
        </p:grpSp>
      </p:grpSp>
      <p:sp>
        <p:nvSpPr>
          <p:cNvPr id="6" name="Rectangle 5"/>
          <p:cNvSpPr/>
          <p:nvPr/>
        </p:nvSpPr>
        <p:spPr>
          <a:xfrm>
            <a:off x="1371600" y="2624328"/>
            <a:ext cx="1408176" cy="1280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44767" y="1617744"/>
            <a:ext cx="1950035" cy="177411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87335" y="4535266"/>
            <a:ext cx="1950035" cy="177411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05456" y="5803392"/>
            <a:ext cx="1554480" cy="12192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584" y="3195527"/>
            <a:ext cx="1516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Palatino Linotype"/>
                <a:cs typeface="Palatino Linotype"/>
              </a:rPr>
              <a:t>[Ji et al, PRL, 1995]</a:t>
            </a:r>
            <a:r>
              <a:rPr lang="en-US" sz="1600">
                <a:latin typeface="Palatino Linotype"/>
                <a:cs typeface="Palatino Linotype"/>
              </a:rPr>
              <a:t> </a:t>
            </a:r>
            <a:endParaRPr lang="en-US" sz="1200"/>
          </a:p>
        </p:txBody>
      </p:sp>
      <p:sp>
        <p:nvSpPr>
          <p:cNvPr id="20" name="Rectangle 19"/>
          <p:cNvSpPr/>
          <p:nvPr/>
        </p:nvSpPr>
        <p:spPr>
          <a:xfrm>
            <a:off x="79318" y="6379430"/>
            <a:ext cx="2672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Palatino Linotype"/>
                <a:cs typeface="Palatino Linotype"/>
              </a:rPr>
              <a:t>[Heidbrink and Dang, PPCF, 2000]</a:t>
            </a:r>
            <a:r>
              <a:rPr lang="en-US" sz="1600">
                <a:latin typeface="Palatino Linotype"/>
                <a:cs typeface="Palatino Linotype"/>
              </a:rPr>
              <a:t> 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9361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9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0" y="1"/>
            <a:ext cx="9144000" cy="1112602"/>
          </a:xfrm>
          <a:prstGeom prst="rect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231110" y="1093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bg1"/>
                </a:solidFill>
              </a:rPr>
              <a:t>Equilibria can be obtained from a variational principle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111183" y="1306700"/>
            <a:ext cx="8289207" cy="509916"/>
            <a:chOff x="73749" y="1388892"/>
            <a:chExt cx="8289207" cy="509916"/>
          </a:xfrm>
        </p:grpSpPr>
        <p:sp>
          <p:nvSpPr>
            <p:cNvPr id="119" name="TextBox 118"/>
            <p:cNvSpPr txBox="1"/>
            <p:nvPr/>
          </p:nvSpPr>
          <p:spPr>
            <a:xfrm>
              <a:off x="73749" y="1448361"/>
              <a:ext cx="22605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Palatino Linotype" charset="0"/>
                  <a:ea typeface="Palatino Linotype" charset="0"/>
                  <a:cs typeface="Palatino Linotype" charset="0"/>
                </a:rPr>
                <a:t>minimize energy, 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484142" y="1459386"/>
              <a:ext cx="38313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latin typeface="Palatino Linotype" charset="0"/>
                  <a:ea typeface="Palatino Linotype" charset="0"/>
                  <a:cs typeface="Palatino Linotype" charset="0"/>
                </a:rPr>
                <a:t>, with constraints on helicity,  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1440" y="1388892"/>
              <a:ext cx="1741516" cy="50991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631033" y="2428347"/>
            <a:ext cx="1994006" cy="492935"/>
            <a:chOff x="3631033" y="2428347"/>
            <a:chExt cx="1994006" cy="492935"/>
          </a:xfrm>
        </p:grpSpPr>
        <p:sp>
          <p:nvSpPr>
            <p:cNvPr id="107" name="Rounded Rectangle 106"/>
            <p:cNvSpPr/>
            <p:nvPr/>
          </p:nvSpPr>
          <p:spPr>
            <a:xfrm>
              <a:off x="4247909" y="2428347"/>
              <a:ext cx="1377130" cy="492935"/>
            </a:xfrm>
            <a:prstGeom prst="roundRect">
              <a:avLst/>
            </a:prstGeom>
            <a:solidFill>
              <a:schemeClr val="accent3">
                <a:alpha val="39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1033" y="2565818"/>
              <a:ext cx="533400" cy="234950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7014" y="2544818"/>
              <a:ext cx="1238250" cy="31369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636319" y="5109269"/>
            <a:ext cx="2024198" cy="492935"/>
            <a:chOff x="3636319" y="5109269"/>
            <a:chExt cx="2024198" cy="492935"/>
          </a:xfrm>
        </p:grpSpPr>
        <p:sp>
          <p:nvSpPr>
            <p:cNvPr id="112" name="Rounded Rectangle 111"/>
            <p:cNvSpPr/>
            <p:nvPr/>
          </p:nvSpPr>
          <p:spPr>
            <a:xfrm>
              <a:off x="4283387" y="5109269"/>
              <a:ext cx="1377130" cy="492935"/>
            </a:xfrm>
            <a:prstGeom prst="roundRect">
              <a:avLst/>
            </a:prstGeom>
            <a:solidFill>
              <a:schemeClr val="accent3">
                <a:alpha val="39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2872" y="5154658"/>
              <a:ext cx="1477645" cy="354965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6319" y="5248443"/>
              <a:ext cx="533400" cy="23495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32196" y="1848351"/>
            <a:ext cx="3405409" cy="4358731"/>
            <a:chOff x="232196" y="1848351"/>
            <a:chExt cx="3405409" cy="4358731"/>
          </a:xfrm>
        </p:grpSpPr>
        <p:grpSp>
          <p:nvGrpSpPr>
            <p:cNvPr id="7" name="Group 6"/>
            <p:cNvGrpSpPr/>
            <p:nvPr/>
          </p:nvGrpSpPr>
          <p:grpSpPr>
            <a:xfrm>
              <a:off x="291188" y="2105401"/>
              <a:ext cx="2036047" cy="3869765"/>
              <a:chOff x="-3674501" y="-2473241"/>
              <a:chExt cx="2212642" cy="4747068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-3674501" y="-2473241"/>
                <a:ext cx="1691230" cy="1258076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>
                <a:off x="-3611016" y="994277"/>
                <a:ext cx="1646165" cy="127955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>
                <a:off x="-3658967" y="-726963"/>
                <a:ext cx="1694116" cy="125067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-3509222" y="-2024786"/>
                <a:ext cx="1632731" cy="415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Palatino Linotype"/>
                    <a:cs typeface="Palatino Linotype"/>
                  </a:rPr>
                  <a:t>Ideal MHD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-3639942" y="1396325"/>
                <a:ext cx="2178083" cy="792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Palatino Linotype"/>
                    <a:cs typeface="Palatino Linotype"/>
                  </a:rPr>
                  <a:t>Taylor’s theory </a:t>
                </a:r>
              </a:p>
              <a:p>
                <a:r>
                  <a:rPr lang="en-US" sz="20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Palatino Linotype"/>
                    <a:cs typeface="Palatino Linotype"/>
                  </a:rPr>
                  <a:t>    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-3475433" y="-330428"/>
                <a:ext cx="1509357" cy="792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Palatino Linotype"/>
                    <a:cs typeface="Palatino Linotype"/>
                  </a:rPr>
                  <a:t>MRxMHD</a:t>
                </a:r>
              </a:p>
              <a:p>
                <a:endParaRPr lang="en-US" sz="2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/>
                  <a:cs typeface="Palatino Linotype"/>
                </a:endParaRPr>
              </a:p>
            </p:txBody>
          </p:sp>
        </p:grpSp>
        <p:cxnSp>
          <p:nvCxnSpPr>
            <p:cNvPr id="101" name="Straight Arrow Connector 100"/>
            <p:cNvCxnSpPr/>
            <p:nvPr/>
          </p:nvCxnSpPr>
          <p:spPr>
            <a:xfrm flipV="1">
              <a:off x="2278806" y="2356320"/>
              <a:ext cx="0" cy="33480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>
            <a:xfrm>
              <a:off x="1707344" y="5745417"/>
              <a:ext cx="1142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Palatino Linotype" charset="0"/>
                  <a:ea typeface="Palatino Linotype" charset="0"/>
                  <a:cs typeface="Palatino Linotype" charset="0"/>
                </a:rPr>
                <a:t>fewer </a:t>
              </a:r>
            </a:p>
            <a:p>
              <a:pPr algn="ctr"/>
              <a:r>
                <a:rPr lang="en-US" sz="1200">
                  <a:latin typeface="Palatino Linotype" charset="0"/>
                  <a:ea typeface="Palatino Linotype" charset="0"/>
                  <a:cs typeface="Palatino Linotype" charset="0"/>
                </a:rPr>
                <a:t>constraints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723761" y="1848351"/>
              <a:ext cx="11265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latin typeface="Palatino Linotype" charset="0"/>
                  <a:ea typeface="Palatino Linotype" charset="0"/>
                  <a:cs typeface="Palatino Linotype" charset="0"/>
                </a:rPr>
                <a:t>more </a:t>
              </a:r>
            </a:p>
            <a:p>
              <a:pPr algn="ctr"/>
              <a:r>
                <a:rPr lang="en-US" sz="1200">
                  <a:latin typeface="Palatino Linotype" charset="0"/>
                  <a:ea typeface="Palatino Linotype" charset="0"/>
                  <a:cs typeface="Palatino Linotype" charset="0"/>
                </a:rPr>
                <a:t>constraints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341534" y="2424837"/>
              <a:ext cx="1296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>
                  <a:solidFill>
                    <a:srgbClr val="FF0000"/>
                  </a:solidFill>
                </a:rPr>
                <a:t>K</a:t>
              </a:r>
              <a:r>
                <a:rPr lang="en-US" sz="1400">
                  <a:solidFill>
                    <a:srgbClr val="FF0000"/>
                  </a:solidFill>
                </a:rPr>
                <a:t> conserved</a:t>
              </a:r>
            </a:p>
            <a:p>
              <a:r>
                <a:rPr lang="en-US" sz="1400" b="1">
                  <a:solidFill>
                    <a:srgbClr val="FF0000"/>
                  </a:solidFill>
                </a:rPr>
                <a:t>continuously 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334346" y="3731800"/>
              <a:ext cx="12966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>
                  <a:solidFill>
                    <a:srgbClr val="FF0000"/>
                  </a:solidFill>
                </a:rPr>
                <a:t>K</a:t>
              </a:r>
              <a:r>
                <a:rPr lang="en-US" sz="1400">
                  <a:solidFill>
                    <a:srgbClr val="FF0000"/>
                  </a:solidFill>
                </a:rPr>
                <a:t> conserved</a:t>
              </a:r>
              <a:endParaRPr lang="en-US" sz="1400" i="1">
                <a:solidFill>
                  <a:srgbClr val="FF0000"/>
                </a:solidFill>
              </a:endParaRPr>
            </a:p>
            <a:p>
              <a:r>
                <a:rPr lang="en-US" sz="1400" b="1">
                  <a:solidFill>
                    <a:srgbClr val="FF0000"/>
                  </a:solidFill>
                </a:rPr>
                <a:t>discretely 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349054" y="5103843"/>
              <a:ext cx="12388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>
                  <a:solidFill>
                    <a:srgbClr val="FF0000"/>
                  </a:solidFill>
                </a:rPr>
                <a:t>K</a:t>
              </a:r>
              <a:r>
                <a:rPr lang="en-US" sz="1400">
                  <a:solidFill>
                    <a:srgbClr val="FF0000"/>
                  </a:solidFill>
                </a:rPr>
                <a:t> conserved </a:t>
              </a:r>
            </a:p>
            <a:p>
              <a:r>
                <a:rPr lang="en-US" sz="1400" b="1">
                  <a:solidFill>
                    <a:srgbClr val="FF0000"/>
                  </a:solidFill>
                </a:rPr>
                <a:t>globally 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62857" y="5618514"/>
              <a:ext cx="28317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chemeClr val="bg1">
                      <a:lumMod val="50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[Taylor, 1974]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418490" y="4195769"/>
              <a:ext cx="28317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chemeClr val="bg1">
                      <a:lumMod val="50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[Dewar et al, 2006]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32196" y="2804801"/>
              <a:ext cx="283175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chemeClr val="bg1">
                      <a:lumMod val="50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rPr>
                <a:t>[Kruskal, Kulsrud, 1958]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31110" y="6226764"/>
            <a:ext cx="862030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MRxMHD allows exploring energetically favorable </a:t>
            </a:r>
            <a:r>
              <a:rPr lang="en-US" sz="1400" b="1">
                <a:latin typeface="Palatino Linotype" charset="0"/>
                <a:ea typeface="Palatino Linotype" charset="0"/>
                <a:cs typeface="Palatino Linotype" charset="0"/>
              </a:rPr>
              <a:t>reconnection events 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while </a:t>
            </a:r>
            <a:r>
              <a:rPr lang="en-US" sz="1400" b="1">
                <a:latin typeface="Palatino Linotype" charset="0"/>
                <a:ea typeface="Palatino Linotype" charset="0"/>
                <a:cs typeface="Palatino Linotype" charset="0"/>
              </a:rPr>
              <a:t>constraining </a:t>
            </a:r>
            <a:r>
              <a:rPr lang="en-US" sz="1400">
                <a:latin typeface="Palatino Linotype" charset="0"/>
                <a:ea typeface="Palatino Linotype" charset="0"/>
                <a:cs typeface="Palatino Linotype" charset="0"/>
              </a:rPr>
              <a:t>profiles.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442908" y="2523372"/>
            <a:ext cx="2443177" cy="2931975"/>
            <a:chOff x="6442908" y="2523372"/>
            <a:chExt cx="2443177" cy="293197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2908" y="2523372"/>
              <a:ext cx="2443177" cy="238194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499175" y="4903344"/>
              <a:ext cx="2092449" cy="30777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Palatino Linotype"/>
                  <a:cs typeface="Palatino Linotype"/>
                </a:rPr>
                <a:t>N </a:t>
              </a:r>
              <a:r>
                <a:rPr lang="en-US" sz="1400">
                  <a:latin typeface="Palatino Linotype"/>
                  <a:cs typeface="Palatino Linotype"/>
                </a:rPr>
                <a:t>relaxation</a:t>
              </a:r>
              <a:r>
                <a:rPr lang="en-US" sz="1400" b="1">
                  <a:latin typeface="Palatino Linotype"/>
                  <a:cs typeface="Palatino Linotype"/>
                </a:rPr>
                <a:t> </a:t>
              </a:r>
              <a:r>
                <a:rPr lang="en-US" sz="1400">
                  <a:latin typeface="Palatino Linotype"/>
                  <a:cs typeface="Palatino Linotype"/>
                </a:rPr>
                <a:t>volumes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58078" y="5147570"/>
              <a:ext cx="2092449" cy="30777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Palatino Linotype"/>
                  <a:cs typeface="Palatino Linotype"/>
                </a:rPr>
                <a:t>N-1 </a:t>
              </a:r>
              <a:r>
                <a:rPr lang="en-US" sz="1400">
                  <a:latin typeface="Palatino Linotype"/>
                  <a:cs typeface="Palatino Linotype"/>
                </a:rPr>
                <a:t>ideal interfaces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5228" y="1267121"/>
            <a:ext cx="2212702" cy="54620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37605" y="3583666"/>
            <a:ext cx="2232844" cy="796315"/>
            <a:chOff x="3637605" y="3583666"/>
            <a:chExt cx="2232844" cy="796315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7605" y="3845476"/>
              <a:ext cx="533400" cy="23495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4248125" y="3583666"/>
              <a:ext cx="1622324" cy="796315"/>
              <a:chOff x="4293845" y="3629386"/>
              <a:chExt cx="1622324" cy="796315"/>
            </a:xfrm>
          </p:grpSpPr>
          <p:sp>
            <p:nvSpPr>
              <p:cNvPr id="115" name="Rounded Rectangle 114"/>
              <p:cNvSpPr/>
              <p:nvPr/>
            </p:nvSpPr>
            <p:spPr>
              <a:xfrm>
                <a:off x="4293845" y="3629534"/>
                <a:ext cx="1622324" cy="777060"/>
              </a:xfrm>
              <a:prstGeom prst="roundRect">
                <a:avLst/>
              </a:prstGeom>
              <a:solidFill>
                <a:schemeClr val="accent3">
                  <a:alpha val="39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21022" y="3629386"/>
                <a:ext cx="1444625" cy="38798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65753" y="3904711"/>
                <a:ext cx="1397479" cy="52099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5373142" y="4387841"/>
            <a:ext cx="687286" cy="758961"/>
            <a:chOff x="5373142" y="4387841"/>
            <a:chExt cx="687286" cy="758961"/>
          </a:xfrm>
        </p:grpSpPr>
        <p:sp>
          <p:nvSpPr>
            <p:cNvPr id="47" name="Freeform 46"/>
            <p:cNvSpPr/>
            <p:nvPr/>
          </p:nvSpPr>
          <p:spPr>
            <a:xfrm rot="16930021">
              <a:off x="5527359" y="4654718"/>
              <a:ext cx="758961" cy="225207"/>
            </a:xfrm>
            <a:custGeom>
              <a:avLst/>
              <a:gdLst>
                <a:gd name="connsiteX0" fmla="*/ 2387600 w 2387600"/>
                <a:gd name="connsiteY0" fmla="*/ 0 h 304800"/>
                <a:gd name="connsiteX1" fmla="*/ 1104900 w 2387600"/>
                <a:gd name="connsiteY1" fmla="*/ 304800 h 304800"/>
                <a:gd name="connsiteX2" fmla="*/ 0 w 2387600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600" h="304800">
                  <a:moveTo>
                    <a:pt x="2387600" y="0"/>
                  </a:moveTo>
                  <a:cubicBezTo>
                    <a:pt x="1945216" y="152400"/>
                    <a:pt x="1502833" y="304800"/>
                    <a:pt x="1104900" y="304800"/>
                  </a:cubicBezTo>
                  <a:cubicBezTo>
                    <a:pt x="706967" y="304800"/>
                    <a:pt x="0" y="0"/>
                    <a:pt x="0" y="0"/>
                  </a:cubicBezTo>
                </a:path>
              </a:pathLst>
            </a:custGeom>
            <a:ln>
              <a:solidFill>
                <a:schemeClr val="tx2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373142" y="4586669"/>
              <a:ext cx="687286" cy="30777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70C0"/>
                  </a:solidFill>
                  <a:latin typeface="Palatino Linotype"/>
                  <a:cs typeface="Palatino Linotype"/>
                </a:rPr>
                <a:t>N = 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48773" y="2812736"/>
            <a:ext cx="691841" cy="758961"/>
            <a:chOff x="5348773" y="2812736"/>
            <a:chExt cx="691841" cy="758961"/>
          </a:xfrm>
        </p:grpSpPr>
        <p:sp>
          <p:nvSpPr>
            <p:cNvPr id="46" name="Freeform 45"/>
            <p:cNvSpPr/>
            <p:nvPr/>
          </p:nvSpPr>
          <p:spPr>
            <a:xfrm rot="4669979" flipV="1">
              <a:off x="5548530" y="3079613"/>
              <a:ext cx="758961" cy="225207"/>
            </a:xfrm>
            <a:custGeom>
              <a:avLst/>
              <a:gdLst>
                <a:gd name="connsiteX0" fmla="*/ 2387600 w 2387600"/>
                <a:gd name="connsiteY0" fmla="*/ 0 h 304800"/>
                <a:gd name="connsiteX1" fmla="*/ 1104900 w 2387600"/>
                <a:gd name="connsiteY1" fmla="*/ 304800 h 304800"/>
                <a:gd name="connsiteX2" fmla="*/ 0 w 2387600"/>
                <a:gd name="connsiteY2" fmla="*/ 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7600" h="304800">
                  <a:moveTo>
                    <a:pt x="2387600" y="0"/>
                  </a:moveTo>
                  <a:cubicBezTo>
                    <a:pt x="1945216" y="152400"/>
                    <a:pt x="1502833" y="304800"/>
                    <a:pt x="1104900" y="304800"/>
                  </a:cubicBezTo>
                  <a:cubicBezTo>
                    <a:pt x="706967" y="304800"/>
                    <a:pt x="0" y="0"/>
                    <a:pt x="0" y="0"/>
                  </a:cubicBezTo>
                </a:path>
              </a:pathLst>
            </a:custGeom>
            <a:ln>
              <a:solidFill>
                <a:schemeClr val="tx2"/>
              </a:solidFill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48773" y="3049099"/>
              <a:ext cx="687286" cy="307777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0070C0"/>
                  </a:solidFill>
                  <a:latin typeface="Palatino Linotype"/>
                  <a:cs typeface="Palatino Linotype"/>
                </a:rPr>
                <a:t>N = ∞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01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37947</TotalTime>
  <Words>1713</Words>
  <Application>Microsoft Macintosh PowerPoint</Application>
  <PresentationFormat>On-screen Show (4:3)</PresentationFormat>
  <Paragraphs>301</Paragraphs>
  <Slides>25</Slides>
  <Notes>0</Notes>
  <HiddenSlides>1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Bookman Old Style</vt:lpstr>
      <vt:lpstr>Calibri</vt:lpstr>
      <vt:lpstr>Courier New</vt:lpstr>
      <vt:lpstr>Palatino Linotype</vt:lpstr>
      <vt:lpstr>SegoeUI</vt:lpstr>
      <vt:lpstr>Wingdings</vt:lpstr>
      <vt:lpstr>Office Theme</vt:lpstr>
      <vt:lpstr>Stability and nonlinear saturation of reconnecting current sheets in a helicity-conserving variational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islands and singular currents  at rational surfaces:  from MRXMHD to ideal MHD </dc:title>
  <dc:creator>Joaquim Loizu Cisquella</dc:creator>
  <cp:lastModifiedBy>Joaquim Loizu</cp:lastModifiedBy>
  <cp:revision>2097</cp:revision>
  <cp:lastPrinted>2019-10-04T13:36:38Z</cp:lastPrinted>
  <dcterms:created xsi:type="dcterms:W3CDTF">2014-06-23T15:31:45Z</dcterms:created>
  <dcterms:modified xsi:type="dcterms:W3CDTF">2019-10-09T07:00:06Z</dcterms:modified>
</cp:coreProperties>
</file>